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 id="2147483678" r:id="rId3"/>
    <p:sldMasterId id="2147483680" r:id="rId4"/>
    <p:sldMasterId id="2147483683" r:id="rId5"/>
    <p:sldMasterId id="2147483686" r:id="rId6"/>
  </p:sldMasterIdLst>
  <p:notesMasterIdLst>
    <p:notesMasterId r:id="rId30"/>
  </p:notesMasterIdLst>
  <p:sldIdLst>
    <p:sldId id="256" r:id="rId7"/>
    <p:sldId id="257" r:id="rId8"/>
    <p:sldId id="266" r:id="rId9"/>
    <p:sldId id="258" r:id="rId10"/>
    <p:sldId id="259" r:id="rId11"/>
    <p:sldId id="269" r:id="rId12"/>
    <p:sldId id="268" r:id="rId13"/>
    <p:sldId id="272" r:id="rId14"/>
    <p:sldId id="265" r:id="rId15"/>
    <p:sldId id="276" r:id="rId16"/>
    <p:sldId id="274" r:id="rId17"/>
    <p:sldId id="278" r:id="rId18"/>
    <p:sldId id="263" r:id="rId19"/>
    <p:sldId id="279" r:id="rId20"/>
    <p:sldId id="273" r:id="rId21"/>
    <p:sldId id="277" r:id="rId22"/>
    <p:sldId id="264" r:id="rId23"/>
    <p:sldId id="275" r:id="rId24"/>
    <p:sldId id="261" r:id="rId25"/>
    <p:sldId id="262" r:id="rId26"/>
    <p:sldId id="260" r:id="rId27"/>
    <p:sldId id="281"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5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E2B69-3D32-4B61-BDAD-971D8856339A}" type="datetimeFigureOut">
              <a:rPr lang="en-AU" smtClean="0"/>
              <a:pPr/>
              <a:t>4/05/2017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1D1681-1A5C-463F-A121-66B14AC954BE}" type="slidenum">
              <a:rPr lang="en-AU" smtClean="0"/>
              <a:pPr/>
              <a:t>‹#›</a:t>
            </a:fld>
            <a:endParaRPr lang="en-AU"/>
          </a:p>
        </p:txBody>
      </p:sp>
    </p:spTree>
    <p:extLst>
      <p:ext uri="{BB962C8B-B14F-4D97-AF65-F5344CB8AC3E}">
        <p14:creationId xmlns:p14="http://schemas.microsoft.com/office/powerpoint/2010/main" val="228577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79875" name="Text Box 2"/>
          <p:cNvSpPr>
            <a:spLocks noGrp="1" noChangeArrowheads="1"/>
          </p:cNvSpPr>
          <p:nvPr>
            <p:ph type="body" idx="1"/>
          </p:nvPr>
        </p:nvSpPr>
        <p:spPr bwMode="auto">
          <a:xfrm>
            <a:off x="1046163" y="4352925"/>
            <a:ext cx="4770437" cy="1214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76200" indent="-76200" eaLnBrk="1" hangingPunct="1">
              <a:lnSpc>
                <a:spcPct val="94000"/>
              </a:lnSpc>
              <a:spcBef>
                <a:spcPts val="400"/>
              </a:spcBef>
              <a:buSzPct val="45000"/>
              <a:tabLst>
                <a:tab pos="649288" algn="l"/>
                <a:tab pos="1298575" algn="l"/>
                <a:tab pos="1947863" algn="l"/>
                <a:tab pos="2597150" algn="l"/>
                <a:tab pos="3248025" algn="l"/>
                <a:tab pos="3897313" algn="l"/>
                <a:tab pos="4546600" algn="l"/>
              </a:tabLst>
            </a:pPr>
            <a:r>
              <a:rPr lang="en-GB" altLang="en-US" smtClean="0">
                <a:latin typeface="Arial" panose="020B0604020202020204" pitchFamily="34" charset="0"/>
                <a:ea typeface="HG Mincho Light J"/>
                <a:cs typeface="HG Mincho Light J"/>
              </a:rPr>
              <a:t>Figure 8.  Rib fracture mechanism in tight squeezing. Diagram of the midthorax during tight squeezing reveals anteroposterior compression, which causes compression and fracture of the ribs laterally (arrow). There is hyperextension of the posterior rib ends over the transverse process, with fracture of the ventral cortex (black arrowhead). Anteriorly, the chest wall compression leads to inward bending of the anterior ribs and fracture (white arrowhead).</a:t>
            </a:r>
          </a:p>
        </p:txBody>
      </p:sp>
    </p:spTree>
    <p:extLst>
      <p:ext uri="{BB962C8B-B14F-4D97-AF65-F5344CB8AC3E}">
        <p14:creationId xmlns:p14="http://schemas.microsoft.com/office/powerpoint/2010/main" val="127451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9484" y="3905277"/>
            <a:ext cx="10080000" cy="1620000"/>
          </a:xfrm>
          <a:prstGeom prst="rect">
            <a:avLst/>
          </a:prstGeom>
        </p:spPr>
        <p:txBody>
          <a:bodyPr lIns="0" tIns="0" rIns="0" bIns="0"/>
          <a:lstStyle>
            <a:lvl1pPr marL="0" indent="0" algn="ctr">
              <a:buNone/>
              <a:defRPr>
                <a:solidFill>
                  <a:schemeClr val="bg1"/>
                </a:solidFill>
                <a:latin typeface="Open Sans"/>
                <a:cs typeface="Open San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6198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84686"/>
            <a:ext cx="5384800" cy="4341479"/>
          </a:xfrm>
          <a:prstGeom prst="rect">
            <a:avLst/>
          </a:prstGeom>
        </p:spPr>
        <p:txBody>
          <a:bodyPr lIns="0" tIns="0" rIns="0" bIns="0"/>
          <a:lstStyle>
            <a:lvl1pPr>
              <a:defRPr sz="3733" b="0" i="0">
                <a:solidFill>
                  <a:srgbClr val="2F4354"/>
                </a:solidFill>
                <a:latin typeface="Open Sans"/>
                <a:cs typeface="Open Sans"/>
              </a:defRPr>
            </a:lvl1pPr>
            <a:lvl2pPr>
              <a:defRPr sz="3200" b="0" i="0">
                <a:solidFill>
                  <a:srgbClr val="2F4354"/>
                </a:solidFill>
                <a:latin typeface="Open Sans"/>
                <a:cs typeface="Open Sans"/>
              </a:defRPr>
            </a:lvl2pPr>
            <a:lvl3pPr>
              <a:defRPr sz="2667" b="0" i="0">
                <a:solidFill>
                  <a:srgbClr val="2F4354"/>
                </a:solidFill>
                <a:latin typeface="Open Sans"/>
                <a:cs typeface="Open Sans"/>
              </a:defRPr>
            </a:lvl3pPr>
            <a:lvl4pPr>
              <a:defRPr sz="2400" b="0" i="0">
                <a:solidFill>
                  <a:srgbClr val="2F4354"/>
                </a:solidFill>
                <a:latin typeface="Open Sans"/>
                <a:cs typeface="Open Sans"/>
              </a:defRPr>
            </a:lvl4pPr>
            <a:lvl5pPr>
              <a:defRPr sz="2400" b="0" i="0">
                <a:solidFill>
                  <a:srgbClr val="2F4354"/>
                </a:solidFill>
                <a:latin typeface="Open Sans"/>
                <a:cs typeface="Open Sans"/>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84686"/>
            <a:ext cx="5384800" cy="4341479"/>
          </a:xfrm>
          <a:prstGeom prst="rect">
            <a:avLst/>
          </a:prstGeom>
        </p:spPr>
        <p:txBody>
          <a:bodyPr lIns="0" tIns="0" rIns="0" bIns="0"/>
          <a:lstStyle>
            <a:lvl1pPr>
              <a:defRPr sz="3733" b="0" i="0">
                <a:solidFill>
                  <a:srgbClr val="2F4354"/>
                </a:solidFill>
                <a:latin typeface="Open Sans"/>
                <a:cs typeface="Open Sans"/>
              </a:defRPr>
            </a:lvl1pPr>
            <a:lvl2pPr>
              <a:defRPr sz="3200" b="0" i="0">
                <a:solidFill>
                  <a:srgbClr val="2F4354"/>
                </a:solidFill>
                <a:latin typeface="Open Sans"/>
                <a:cs typeface="Open Sans"/>
              </a:defRPr>
            </a:lvl2pPr>
            <a:lvl3pPr>
              <a:defRPr sz="2667" b="0" i="0">
                <a:solidFill>
                  <a:srgbClr val="2F4354"/>
                </a:solidFill>
                <a:latin typeface="Open Sans"/>
                <a:cs typeface="Open Sans"/>
              </a:defRPr>
            </a:lvl3pPr>
            <a:lvl4pPr>
              <a:defRPr sz="2400" b="0" i="0">
                <a:solidFill>
                  <a:srgbClr val="2F4354"/>
                </a:solidFill>
                <a:latin typeface="Open Sans"/>
                <a:cs typeface="Open Sans"/>
              </a:defRPr>
            </a:lvl4pPr>
            <a:lvl5pPr>
              <a:defRPr sz="2400" b="0" i="0">
                <a:solidFill>
                  <a:srgbClr val="2F4354"/>
                </a:solidFill>
                <a:latin typeface="Open Sans"/>
                <a:cs typeface="Open Sans"/>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609602" y="340896"/>
            <a:ext cx="9978189" cy="1259304"/>
          </a:xfrm>
          <a:prstGeom prst="rect">
            <a:avLst/>
          </a:prstGeom>
        </p:spPr>
        <p:txBody>
          <a:bodyPr lIns="0" tIns="0" rIns="0" bIns="0" anchor="t" anchorCtr="0"/>
          <a:lstStyle>
            <a:lvl1pPr algn="l">
              <a:lnSpc>
                <a:spcPct val="100000"/>
              </a:lnSpc>
              <a:defRPr sz="5333">
                <a:solidFill>
                  <a:srgbClr val="0C0037"/>
                </a:solidFill>
                <a:latin typeface="Open Sans Semibold"/>
                <a:cs typeface="Open Sans Semibold"/>
              </a:defRPr>
            </a:lvl1pPr>
          </a:lstStyle>
          <a:p>
            <a:r>
              <a:rPr lang="en-US" smtClean="0"/>
              <a:t>Click to edit Master title style</a:t>
            </a:r>
            <a:endParaRPr lang="en-US" dirty="0"/>
          </a:p>
        </p:txBody>
      </p:sp>
    </p:spTree>
    <p:extLst>
      <p:ext uri="{BB962C8B-B14F-4D97-AF65-F5344CB8AC3E}">
        <p14:creationId xmlns:p14="http://schemas.microsoft.com/office/powerpoint/2010/main" val="270132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9F779622-9A53-469E-AB08-4B4EADD7778B}" type="datetimeFigureOut">
              <a:rPr lang="en-US"/>
              <a:pPr>
                <a:defRPr/>
              </a:pPr>
              <a:t>5/4/2017</a:t>
            </a:fld>
            <a:endParaRPr lang="en-AU"/>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AU"/>
          </a:p>
        </p:txBody>
      </p:sp>
      <p:sp>
        <p:nvSpPr>
          <p:cNvPr id="4" name="Slide Number Placeholder 5"/>
          <p:cNvSpPr>
            <a:spLocks noGrp="1"/>
          </p:cNvSpPr>
          <p:nvPr>
            <p:ph type="sldNum" sz="quarter" idx="12"/>
          </p:nvPr>
        </p:nvSpPr>
        <p:spPr>
          <a:xfrm>
            <a:off x="8401051" y="6356351"/>
            <a:ext cx="255693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34" charset="-128"/>
              </a:defRPr>
            </a:lvl1pPr>
          </a:lstStyle>
          <a:p>
            <a:pPr>
              <a:defRPr/>
            </a:pPr>
            <a:fld id="{EE02C915-2CBE-4D96-AB2B-37458F37192F}" type="slidenum">
              <a:rPr lang="en-AU" altLang="en-US"/>
              <a:pPr>
                <a:defRPr/>
              </a:pPr>
              <a:t>‹#›</a:t>
            </a:fld>
            <a:endParaRPr lang="en-AU" altLang="en-US"/>
          </a:p>
        </p:txBody>
      </p:sp>
    </p:spTree>
    <p:extLst>
      <p:ext uri="{BB962C8B-B14F-4D97-AF65-F5344CB8AC3E}">
        <p14:creationId xmlns:p14="http://schemas.microsoft.com/office/powerpoint/2010/main" val="128368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059484" y="3256909"/>
            <a:ext cx="10080000" cy="1234881"/>
          </a:xfrm>
          <a:prstGeom prst="rect">
            <a:avLst/>
          </a:prstGeom>
        </p:spPr>
        <p:txBody>
          <a:bodyPr lIns="0" tIns="0" rIns="0" bIns="0" anchor="ctr" anchorCtr="0"/>
          <a:lstStyle>
            <a:lvl1pPr marL="0" indent="0" algn="ctr">
              <a:buNone/>
              <a:defRPr sz="3200">
                <a:solidFill>
                  <a:schemeClr val="bg1"/>
                </a:solidFill>
                <a:latin typeface="Open Sans"/>
                <a:cs typeface="Open San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0596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371600"/>
            <a:ext cx="9146382" cy="3505200"/>
          </a:xfrm>
          <a:prstGeom prst="rect">
            <a:avLst/>
          </a:prstGeom>
        </p:spPr>
        <p:txBody>
          <a:bodyPr>
            <a:noAutofit/>
          </a:bodyPr>
          <a:lstStyle>
            <a:lvl1pPr>
              <a:defRPr sz="7200"/>
            </a:lvl1pPr>
          </a:lstStyle>
          <a:p>
            <a:r>
              <a:rPr lang="en-US" smtClean="0"/>
              <a:t>Click to edit Master title style</a:t>
            </a:r>
            <a:endParaRPr/>
          </a:p>
        </p:txBody>
      </p:sp>
      <p:sp>
        <p:nvSpPr>
          <p:cNvPr id="3" name="Subtitle 2"/>
          <p:cNvSpPr>
            <a:spLocks noGrp="1"/>
          </p:cNvSpPr>
          <p:nvPr>
            <p:ph type="subTitle" idx="1"/>
          </p:nvPr>
        </p:nvSpPr>
        <p:spPr>
          <a:xfrm>
            <a:off x="1522809" y="4953000"/>
            <a:ext cx="8231744" cy="1066800"/>
          </a:xfrm>
          <a:prstGeom prst="rect">
            <a:avLst/>
          </a:prstGeo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8611255" y="6172201"/>
            <a:ext cx="1320403" cy="273049"/>
          </a:xfrm>
          <a:prstGeom prst="rect">
            <a:avLst/>
          </a:prstGeom>
        </p:spPr>
        <p:txBody>
          <a:bodyPr/>
          <a:lstStyle/>
          <a:p>
            <a:fld id="{0E23901D-21D2-4169-9640-2291650863B2}" type="datetimeFigureOut">
              <a:rPr lang="en-AU" smtClean="0"/>
              <a:pPr/>
              <a:t>4/05/2017</a:t>
            </a:fld>
            <a:endParaRPr lang="en-AU"/>
          </a:p>
        </p:txBody>
      </p:sp>
      <p:sp>
        <p:nvSpPr>
          <p:cNvPr id="5" name="Footer Placeholder 4"/>
          <p:cNvSpPr>
            <a:spLocks noGrp="1"/>
          </p:cNvSpPr>
          <p:nvPr>
            <p:ph type="ftr" sz="quarter" idx="11"/>
          </p:nvPr>
        </p:nvSpPr>
        <p:spPr>
          <a:xfrm>
            <a:off x="1518345" y="6172201"/>
            <a:ext cx="6864250" cy="273049"/>
          </a:xfrm>
          <a:prstGeom prst="rect">
            <a:avLst/>
          </a:prstGeom>
        </p:spPr>
        <p:txBody>
          <a:bodyPr/>
          <a:lstStyle/>
          <a:p>
            <a:endParaRPr lang="en-AU"/>
          </a:p>
        </p:txBody>
      </p:sp>
      <p:sp>
        <p:nvSpPr>
          <p:cNvPr id="6" name="Slide Number Placeholder 5"/>
          <p:cNvSpPr>
            <a:spLocks noGrp="1"/>
          </p:cNvSpPr>
          <p:nvPr>
            <p:ph type="sldNum" sz="quarter" idx="12"/>
          </p:nvPr>
        </p:nvSpPr>
        <p:spPr>
          <a:xfrm>
            <a:off x="10135652" y="6172201"/>
            <a:ext cx="990859" cy="273049"/>
          </a:xfrm>
          <a:prstGeom prst="rect">
            <a:avLst/>
          </a:prstGeom>
        </p:spPr>
        <p:txBody>
          <a:bodyPr/>
          <a:lstStyle/>
          <a:p>
            <a:fld id="{875E0929-A245-439D-8A2E-8EC3ADCDA734}" type="slidenum">
              <a:rPr lang="en-AU" smtClean="0"/>
              <a:pPr/>
              <a:t>‹#›</a:t>
            </a:fld>
            <a:endParaRPr lang="en-AU"/>
          </a:p>
        </p:txBody>
      </p:sp>
    </p:spTree>
    <p:extLst>
      <p:ext uri="{BB962C8B-B14F-4D97-AF65-F5344CB8AC3E}">
        <p14:creationId xmlns:p14="http://schemas.microsoft.com/office/powerpoint/2010/main" val="165694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340896"/>
            <a:ext cx="9978189" cy="1259304"/>
          </a:xfrm>
          <a:prstGeom prst="rect">
            <a:avLst/>
          </a:prstGeom>
        </p:spPr>
        <p:txBody>
          <a:bodyPr lIns="0" tIns="0" rIns="0" bIns="0" anchor="t" anchorCtr="0"/>
          <a:lstStyle>
            <a:lvl1pPr algn="l">
              <a:lnSpc>
                <a:spcPct val="100000"/>
              </a:lnSpc>
              <a:defRPr sz="5333">
                <a:solidFill>
                  <a:srgbClr val="71BB32"/>
                </a:solidFill>
                <a:latin typeface="Open Sans Semibold"/>
                <a:cs typeface="Open Sans Semibold"/>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771318"/>
            <a:ext cx="10972800" cy="4354847"/>
          </a:xfrm>
          <a:prstGeom prst="rect">
            <a:avLst/>
          </a:prstGeom>
        </p:spPr>
        <p:txBody>
          <a:bodyPr lIns="0" tIns="0" rIns="0" bIns="0"/>
          <a:lstStyle>
            <a:lvl1pPr>
              <a:defRPr>
                <a:solidFill>
                  <a:srgbClr val="2F4354"/>
                </a:solidFill>
                <a:latin typeface="Open Sans Semibold"/>
                <a:cs typeface="Open Sans Semibold"/>
              </a:defRPr>
            </a:lvl1pPr>
            <a:lvl2pPr>
              <a:defRPr>
                <a:solidFill>
                  <a:srgbClr val="2F4354"/>
                </a:solidFill>
                <a:latin typeface="Open Sans"/>
                <a:cs typeface="Open Sans"/>
              </a:defRPr>
            </a:lvl2pPr>
            <a:lvl3pPr>
              <a:defRPr>
                <a:solidFill>
                  <a:srgbClr val="2F4354"/>
                </a:solidFill>
                <a:latin typeface="Open Sans"/>
                <a:cs typeface="Open Sans"/>
              </a:defRPr>
            </a:lvl3pPr>
            <a:lvl4pPr>
              <a:defRPr>
                <a:solidFill>
                  <a:srgbClr val="2F4354"/>
                </a:solidFill>
                <a:latin typeface="Open Sans"/>
                <a:cs typeface="Open Sans"/>
              </a:defRPr>
            </a:lvl4pPr>
            <a:lvl5pPr>
              <a:defRPr>
                <a:solidFill>
                  <a:srgbClr val="2F4354"/>
                </a:solidFill>
                <a:latin typeface="Open Sans"/>
                <a:cs typeface="Open San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762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84686"/>
            <a:ext cx="5384800" cy="4341479"/>
          </a:xfrm>
          <a:prstGeom prst="rect">
            <a:avLst/>
          </a:prstGeom>
        </p:spPr>
        <p:txBody>
          <a:bodyPr lIns="0" tIns="0" rIns="0" bIns="0"/>
          <a:lstStyle>
            <a:lvl1pPr>
              <a:defRPr sz="3733" b="0" i="0">
                <a:solidFill>
                  <a:srgbClr val="2F4354"/>
                </a:solidFill>
                <a:latin typeface="Open Sans"/>
                <a:cs typeface="Open Sans"/>
              </a:defRPr>
            </a:lvl1pPr>
            <a:lvl2pPr>
              <a:defRPr sz="3200" b="0" i="0">
                <a:solidFill>
                  <a:srgbClr val="2F4354"/>
                </a:solidFill>
                <a:latin typeface="Open Sans"/>
                <a:cs typeface="Open Sans"/>
              </a:defRPr>
            </a:lvl2pPr>
            <a:lvl3pPr>
              <a:defRPr sz="2667" b="0" i="0">
                <a:solidFill>
                  <a:srgbClr val="2F4354"/>
                </a:solidFill>
                <a:latin typeface="Open Sans"/>
                <a:cs typeface="Open Sans"/>
              </a:defRPr>
            </a:lvl3pPr>
            <a:lvl4pPr>
              <a:defRPr sz="2400" b="0" i="0">
                <a:solidFill>
                  <a:srgbClr val="2F4354"/>
                </a:solidFill>
                <a:latin typeface="Open Sans"/>
                <a:cs typeface="Open Sans"/>
              </a:defRPr>
            </a:lvl4pPr>
            <a:lvl5pPr>
              <a:defRPr sz="2400" b="0" i="0">
                <a:solidFill>
                  <a:srgbClr val="2F4354"/>
                </a:solidFill>
                <a:latin typeface="Open Sans"/>
                <a:cs typeface="Open Sans"/>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84686"/>
            <a:ext cx="5384800" cy="4341479"/>
          </a:xfrm>
          <a:prstGeom prst="rect">
            <a:avLst/>
          </a:prstGeom>
        </p:spPr>
        <p:txBody>
          <a:bodyPr lIns="0" tIns="0" rIns="0" bIns="0"/>
          <a:lstStyle>
            <a:lvl1pPr>
              <a:defRPr sz="3733" b="0" i="0">
                <a:solidFill>
                  <a:srgbClr val="2F4354"/>
                </a:solidFill>
                <a:latin typeface="Open Sans"/>
                <a:cs typeface="Open Sans"/>
              </a:defRPr>
            </a:lvl1pPr>
            <a:lvl2pPr>
              <a:defRPr sz="3200" b="0" i="0">
                <a:solidFill>
                  <a:srgbClr val="2F4354"/>
                </a:solidFill>
                <a:latin typeface="Open Sans"/>
                <a:cs typeface="Open Sans"/>
              </a:defRPr>
            </a:lvl2pPr>
            <a:lvl3pPr>
              <a:defRPr sz="2667" b="0" i="0">
                <a:solidFill>
                  <a:srgbClr val="2F4354"/>
                </a:solidFill>
                <a:latin typeface="Open Sans"/>
                <a:cs typeface="Open Sans"/>
              </a:defRPr>
            </a:lvl3pPr>
            <a:lvl4pPr>
              <a:defRPr sz="2400" b="0" i="0">
                <a:solidFill>
                  <a:srgbClr val="2F4354"/>
                </a:solidFill>
                <a:latin typeface="Open Sans"/>
                <a:cs typeface="Open Sans"/>
              </a:defRPr>
            </a:lvl4pPr>
            <a:lvl5pPr>
              <a:defRPr sz="2400" b="0" i="0">
                <a:solidFill>
                  <a:srgbClr val="2F4354"/>
                </a:solidFill>
                <a:latin typeface="Open Sans"/>
                <a:cs typeface="Open Sans"/>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609602" y="340896"/>
            <a:ext cx="9978189" cy="1259304"/>
          </a:xfrm>
          <a:prstGeom prst="rect">
            <a:avLst/>
          </a:prstGeom>
        </p:spPr>
        <p:txBody>
          <a:bodyPr lIns="0" tIns="0" rIns="0" bIns="0" anchor="t" anchorCtr="0"/>
          <a:lstStyle>
            <a:lvl1pPr algn="l">
              <a:lnSpc>
                <a:spcPct val="100000"/>
              </a:lnSpc>
              <a:defRPr sz="5333">
                <a:solidFill>
                  <a:srgbClr val="71BB32"/>
                </a:solidFill>
                <a:latin typeface="Open Sans Semibold"/>
                <a:cs typeface="Open Sans Semibold"/>
              </a:defRPr>
            </a:lvl1pPr>
          </a:lstStyle>
          <a:p>
            <a:r>
              <a:rPr lang="en-US" smtClean="0"/>
              <a:t>Click to edit Master title style</a:t>
            </a:r>
            <a:endParaRPr lang="en-US" dirty="0"/>
          </a:p>
        </p:txBody>
      </p:sp>
    </p:spTree>
    <p:extLst>
      <p:ext uri="{BB962C8B-B14F-4D97-AF65-F5344CB8AC3E}">
        <p14:creationId xmlns:p14="http://schemas.microsoft.com/office/powerpoint/2010/main" val="124468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371600"/>
            <a:ext cx="9146382" cy="3505200"/>
          </a:xfrm>
          <a:prstGeom prst="rect">
            <a:avLst/>
          </a:prstGeom>
        </p:spPr>
        <p:txBody>
          <a:bodyPr>
            <a:noAutofit/>
          </a:bodyPr>
          <a:lstStyle>
            <a:lvl1pPr>
              <a:defRPr sz="7200"/>
            </a:lvl1pPr>
          </a:lstStyle>
          <a:p>
            <a:r>
              <a:rPr lang="en-US" smtClean="0"/>
              <a:t>Click to edit Master title style</a:t>
            </a:r>
            <a:endParaRPr/>
          </a:p>
        </p:txBody>
      </p:sp>
      <p:sp>
        <p:nvSpPr>
          <p:cNvPr id="3" name="Subtitle 2"/>
          <p:cNvSpPr>
            <a:spLocks noGrp="1"/>
          </p:cNvSpPr>
          <p:nvPr>
            <p:ph type="subTitle" idx="1"/>
          </p:nvPr>
        </p:nvSpPr>
        <p:spPr>
          <a:xfrm>
            <a:off x="1522809" y="4953000"/>
            <a:ext cx="8231744" cy="1066800"/>
          </a:xfrm>
          <a:prstGeom prst="rect">
            <a:avLst/>
          </a:prstGeo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8611255" y="6172201"/>
            <a:ext cx="1320403" cy="273049"/>
          </a:xfrm>
          <a:prstGeom prst="rect">
            <a:avLst/>
          </a:prstGeom>
        </p:spPr>
        <p:txBody>
          <a:bodyPr/>
          <a:lstStyle/>
          <a:p>
            <a:fld id="{0E23901D-21D2-4169-9640-2291650863B2}" type="datetimeFigureOut">
              <a:rPr lang="en-AU" smtClean="0"/>
              <a:pPr/>
              <a:t>4/05/2017</a:t>
            </a:fld>
            <a:endParaRPr lang="en-AU"/>
          </a:p>
        </p:txBody>
      </p:sp>
      <p:sp>
        <p:nvSpPr>
          <p:cNvPr id="5" name="Footer Placeholder 4"/>
          <p:cNvSpPr>
            <a:spLocks noGrp="1"/>
          </p:cNvSpPr>
          <p:nvPr>
            <p:ph type="ftr" sz="quarter" idx="11"/>
          </p:nvPr>
        </p:nvSpPr>
        <p:spPr>
          <a:xfrm>
            <a:off x="1518345" y="6172201"/>
            <a:ext cx="6864250" cy="273049"/>
          </a:xfrm>
          <a:prstGeom prst="rect">
            <a:avLst/>
          </a:prstGeom>
        </p:spPr>
        <p:txBody>
          <a:bodyPr/>
          <a:lstStyle/>
          <a:p>
            <a:endParaRPr lang="en-AU"/>
          </a:p>
        </p:txBody>
      </p:sp>
      <p:sp>
        <p:nvSpPr>
          <p:cNvPr id="6" name="Slide Number Placeholder 5"/>
          <p:cNvSpPr>
            <a:spLocks noGrp="1"/>
          </p:cNvSpPr>
          <p:nvPr>
            <p:ph type="sldNum" sz="quarter" idx="12"/>
          </p:nvPr>
        </p:nvSpPr>
        <p:spPr>
          <a:xfrm>
            <a:off x="10135652" y="6172201"/>
            <a:ext cx="990859" cy="273049"/>
          </a:xfrm>
          <a:prstGeom prst="rect">
            <a:avLst/>
          </a:prstGeom>
        </p:spPr>
        <p:txBody>
          <a:bodyPr/>
          <a:lstStyle/>
          <a:p>
            <a:fld id="{875E0929-A245-439D-8A2E-8EC3ADCDA734}" type="slidenum">
              <a:rPr lang="en-AU" smtClean="0"/>
              <a:pPr/>
              <a:t>‹#›</a:t>
            </a:fld>
            <a:endParaRPr lang="en-AU"/>
          </a:p>
        </p:txBody>
      </p:sp>
    </p:spTree>
    <p:extLst>
      <p:ext uri="{BB962C8B-B14F-4D97-AF65-F5344CB8AC3E}">
        <p14:creationId xmlns:p14="http://schemas.microsoft.com/office/powerpoint/2010/main" val="152158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059484" y="3256909"/>
            <a:ext cx="10080000" cy="1234881"/>
          </a:xfrm>
          <a:prstGeom prst="rect">
            <a:avLst/>
          </a:prstGeom>
        </p:spPr>
        <p:txBody>
          <a:bodyPr lIns="0" tIns="0" rIns="0" bIns="0" anchor="ctr" anchorCtr="0"/>
          <a:lstStyle>
            <a:lvl1pPr marL="0" indent="0" algn="ctr">
              <a:buNone/>
              <a:defRPr sz="3200">
                <a:solidFill>
                  <a:schemeClr val="bg1"/>
                </a:solidFill>
                <a:latin typeface="Open Sans"/>
                <a:cs typeface="Open San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7950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9484" y="3905277"/>
            <a:ext cx="10080000" cy="1620000"/>
          </a:xfrm>
          <a:prstGeom prst="rect">
            <a:avLst/>
          </a:prstGeom>
        </p:spPr>
        <p:txBody>
          <a:bodyPr lIns="0" tIns="0" rIns="0" bIns="0"/>
          <a:lstStyle>
            <a:lvl1pPr marL="0" indent="0" algn="ctr">
              <a:buNone/>
              <a:defRPr>
                <a:solidFill>
                  <a:schemeClr val="bg1"/>
                </a:solidFill>
                <a:latin typeface="Open Sans"/>
                <a:cs typeface="Open San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692703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371600"/>
            <a:ext cx="9146382" cy="3505200"/>
          </a:xfrm>
          <a:prstGeom prst="rect">
            <a:avLst/>
          </a:prstGeom>
        </p:spPr>
        <p:txBody>
          <a:bodyPr>
            <a:noAutofit/>
          </a:bodyPr>
          <a:lstStyle>
            <a:lvl1pPr>
              <a:defRPr sz="7200"/>
            </a:lvl1pPr>
          </a:lstStyle>
          <a:p>
            <a:r>
              <a:rPr lang="en-US" smtClean="0"/>
              <a:t>Click to edit Master title style</a:t>
            </a:r>
            <a:endParaRPr/>
          </a:p>
        </p:txBody>
      </p:sp>
      <p:sp>
        <p:nvSpPr>
          <p:cNvPr id="3" name="Subtitle 2"/>
          <p:cNvSpPr>
            <a:spLocks noGrp="1"/>
          </p:cNvSpPr>
          <p:nvPr>
            <p:ph type="subTitle" idx="1"/>
          </p:nvPr>
        </p:nvSpPr>
        <p:spPr>
          <a:xfrm>
            <a:off x="1522809" y="4953000"/>
            <a:ext cx="8231744" cy="1066800"/>
          </a:xfrm>
          <a:prstGeom prst="rect">
            <a:avLst/>
          </a:prstGeo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8611255" y="6172201"/>
            <a:ext cx="1320403" cy="273049"/>
          </a:xfrm>
          <a:prstGeom prst="rect">
            <a:avLst/>
          </a:prstGeom>
        </p:spPr>
        <p:txBody>
          <a:bodyPr/>
          <a:lstStyle/>
          <a:p>
            <a:fld id="{0E23901D-21D2-4169-9640-2291650863B2}" type="datetimeFigureOut">
              <a:rPr lang="en-AU" smtClean="0"/>
              <a:pPr/>
              <a:t>4/05/2017</a:t>
            </a:fld>
            <a:endParaRPr lang="en-AU"/>
          </a:p>
        </p:txBody>
      </p:sp>
      <p:sp>
        <p:nvSpPr>
          <p:cNvPr id="5" name="Footer Placeholder 4"/>
          <p:cNvSpPr>
            <a:spLocks noGrp="1"/>
          </p:cNvSpPr>
          <p:nvPr>
            <p:ph type="ftr" sz="quarter" idx="11"/>
          </p:nvPr>
        </p:nvSpPr>
        <p:spPr>
          <a:xfrm>
            <a:off x="1518345" y="6172201"/>
            <a:ext cx="6864250" cy="273049"/>
          </a:xfrm>
          <a:prstGeom prst="rect">
            <a:avLst/>
          </a:prstGeom>
        </p:spPr>
        <p:txBody>
          <a:bodyPr/>
          <a:lstStyle/>
          <a:p>
            <a:endParaRPr lang="en-AU"/>
          </a:p>
        </p:txBody>
      </p:sp>
      <p:sp>
        <p:nvSpPr>
          <p:cNvPr id="6" name="Slide Number Placeholder 5"/>
          <p:cNvSpPr>
            <a:spLocks noGrp="1"/>
          </p:cNvSpPr>
          <p:nvPr>
            <p:ph type="sldNum" sz="quarter" idx="12"/>
          </p:nvPr>
        </p:nvSpPr>
        <p:spPr>
          <a:xfrm>
            <a:off x="10135652" y="6172201"/>
            <a:ext cx="990859" cy="273049"/>
          </a:xfrm>
          <a:prstGeom prst="rect">
            <a:avLst/>
          </a:prstGeom>
        </p:spPr>
        <p:txBody>
          <a:bodyPr/>
          <a:lstStyle/>
          <a:p>
            <a:fld id="{875E0929-A245-439D-8A2E-8EC3ADCDA734}" type="slidenum">
              <a:rPr lang="en-AU" smtClean="0"/>
              <a:pPr/>
              <a:t>‹#›</a:t>
            </a:fld>
            <a:endParaRPr lang="en-AU"/>
          </a:p>
        </p:txBody>
      </p:sp>
    </p:spTree>
    <p:extLst>
      <p:ext uri="{BB962C8B-B14F-4D97-AF65-F5344CB8AC3E}">
        <p14:creationId xmlns:p14="http://schemas.microsoft.com/office/powerpoint/2010/main" val="136575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340896"/>
            <a:ext cx="9978189" cy="1259304"/>
          </a:xfrm>
          <a:prstGeom prst="rect">
            <a:avLst/>
          </a:prstGeom>
        </p:spPr>
        <p:txBody>
          <a:bodyPr lIns="0" tIns="0" rIns="0" bIns="0" anchor="t" anchorCtr="0"/>
          <a:lstStyle>
            <a:lvl1pPr algn="l">
              <a:lnSpc>
                <a:spcPct val="100000"/>
              </a:lnSpc>
              <a:defRPr sz="5333">
                <a:solidFill>
                  <a:srgbClr val="0C0037"/>
                </a:solidFill>
                <a:latin typeface="Open Sans Semibold"/>
                <a:cs typeface="Open Sans Semibold"/>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771318"/>
            <a:ext cx="10972800" cy="4354847"/>
          </a:xfrm>
          <a:prstGeom prst="rect">
            <a:avLst/>
          </a:prstGeom>
        </p:spPr>
        <p:txBody>
          <a:bodyPr lIns="0" tIns="0" rIns="0" bIns="0"/>
          <a:lstStyle>
            <a:lvl1pPr>
              <a:defRPr>
                <a:solidFill>
                  <a:srgbClr val="2F4354"/>
                </a:solidFill>
                <a:latin typeface="Open Sans Semibold"/>
                <a:cs typeface="Open Sans Semibold"/>
              </a:defRPr>
            </a:lvl1pPr>
            <a:lvl2pPr>
              <a:defRPr>
                <a:solidFill>
                  <a:srgbClr val="2F4354"/>
                </a:solidFill>
                <a:latin typeface="Open Sans"/>
                <a:cs typeface="Open Sans"/>
              </a:defRPr>
            </a:lvl2pPr>
            <a:lvl3pPr>
              <a:defRPr>
                <a:solidFill>
                  <a:srgbClr val="2F4354"/>
                </a:solidFill>
                <a:latin typeface="Open Sans"/>
                <a:cs typeface="Open Sans"/>
              </a:defRPr>
            </a:lvl3pPr>
            <a:lvl4pPr>
              <a:defRPr>
                <a:solidFill>
                  <a:srgbClr val="2F4354"/>
                </a:solidFill>
                <a:latin typeface="Open Sans"/>
                <a:cs typeface="Open Sans"/>
              </a:defRPr>
            </a:lvl4pPr>
            <a:lvl5pPr>
              <a:defRPr>
                <a:solidFill>
                  <a:srgbClr val="2F4354"/>
                </a:solidFill>
                <a:latin typeface="Open Sans"/>
                <a:cs typeface="Open San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4722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file://localhost/Users/ercstaff/Desktop/WIP/141141%20DULLARD%20Powerpoint%20templates/Images/HR/RCH_Powerpoint-WS_4.jpg" TargetMode="Externa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file://localhost/Users/ercstaff/Desktop/WIP/141141%20DULLARD%20Powerpoint%20templates/Images/HR/RCH_Powerpoint-WS_5.jpg" TargetMode="Externa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file://localhost/Users/ercstaff/Desktop/WIP/141141%20DULLARD%20Powerpoint%20templates/Images/HR/RCH_Powerpoint-WS_6.jpg"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file://localhost/Users/ercstaff/Desktop/WIP/141141%20DULLARD%20Powerpoint%20templates/Images/HR/RCH_Powerpoint-WS_1.jpg" TargetMode="Externa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file://localhost/Users/ercstaff/Desktop/WIP/141141%20DULLARD%20Powerpoint%20templates/Images/HR/RCH_Powerpoint-WS_2.jpg" TargetMode="External"/><Relationship Id="rId5" Type="http://schemas.openxmlformats.org/officeDocument/2006/relationships/image" Target="../media/image6.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12.xml"/><Relationship Id="rId4" Type="http://schemas.openxmlformats.org/officeDocument/2006/relationships/image" Target="file://localhost/Users/ercstaff/Desktop/WIP/141141%20DULLARD%20Powerpoint%20templates/Images/HR/RCH_Powerpoint-WS_3.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RCH_Powerpoint-WS_4.jpg" descr="/Users/ercstaff/Desktop/WIP/141141 DULLARD Powerpoint templates/Images/HR/RCH_Powerpoint-WS_4.jpg"/>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4987945"/>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RCH_Powerpoint-WS_5.jpg" descr="/Users/ercstaff/Desktop/WIP/141141 DULLARD Powerpoint templates/Images/HR/RCH_Powerpoint-WS_5.jp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9065089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8" r:id="rId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RCH_Powerpoint-WS_6.jpg" descr="/Users/ercstaff/Desktop/WIP/141141 DULLARD Powerpoint templates/Images/HR/RCH_Powerpoint-WS_6.jp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7105302"/>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RCH_Powerpoint-WS_1.jpg" descr="/Users/ercstaff/Desktop/WIP/141141 DULLARD Powerpoint templates/Images/HR/RCH_Powerpoint-WS_1.jpg"/>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2367321"/>
      </p:ext>
    </p:extLst>
  </p:cSld>
  <p:clrMap bg1="lt1" tx1="dk1" bg2="lt2" tx2="dk2" accent1="accent1" accent2="accent2" accent3="accent3" accent4="accent4" accent5="accent5" accent6="accent6" hlink="hlink" folHlink="folHlink"/>
  <p:sldLayoutIdLst>
    <p:sldLayoutId id="2147483681" r:id="rId1"/>
    <p:sldLayoutId id="214748368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RCH_Powerpoint-WS_2.jpg" descr="/Users/ercstaff/Desktop/WIP/141141 DULLARD Powerpoint templates/Images/HR/RCH_Powerpoint-WS_2.jp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132762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9" r:id="rId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RCH_Powerpoint-WS_3.jpg" descr="/Users/ercstaff/Desktop/WIP/141141 DULLARD Powerpoint templates/Images/HR/RCH_Powerpoint-WS_3.jp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4038273"/>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www.strangulationtraininginstitute.com/" TargetMode="External"/><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7611" y="5212709"/>
            <a:ext cx="10080000" cy="803080"/>
          </a:xfrm>
        </p:spPr>
        <p:txBody>
          <a:bodyPr/>
          <a:lstStyle/>
          <a:p>
            <a:r>
              <a:rPr lang="en-AU" dirty="0" smtClean="0"/>
              <a:t>Anne Smith VFPMS</a:t>
            </a:r>
            <a:endParaRPr lang="en-AU" dirty="0"/>
          </a:p>
        </p:txBody>
      </p:sp>
      <p:sp>
        <p:nvSpPr>
          <p:cNvPr id="2" name="Title 1"/>
          <p:cNvSpPr>
            <a:spLocks noGrp="1"/>
          </p:cNvSpPr>
          <p:nvPr>
            <p:ph type="ctrTitle" idx="4294967295"/>
          </p:nvPr>
        </p:nvSpPr>
        <p:spPr>
          <a:xfrm>
            <a:off x="1107611" y="3208754"/>
            <a:ext cx="9683750" cy="1860550"/>
          </a:xfrm>
          <a:prstGeom prst="rect">
            <a:avLst/>
          </a:prstGeom>
        </p:spPr>
        <p:txBody>
          <a:bodyPr/>
          <a:lstStyle/>
          <a:p>
            <a:r>
              <a:rPr lang="en-AU" dirty="0" smtClean="0"/>
              <a:t>Injury to Internal organs: Accident or Abuse?</a:t>
            </a:r>
            <a:endParaRPr lang="en-AU" dirty="0"/>
          </a:p>
        </p:txBody>
      </p:sp>
    </p:spTree>
    <p:extLst>
      <p:ext uri="{BB962C8B-B14F-4D97-AF65-F5344CB8AC3E}">
        <p14:creationId xmlns:p14="http://schemas.microsoft.com/office/powerpoint/2010/main" val="208027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302042"/>
            <a:ext cx="5384800" cy="3824123"/>
          </a:xfrm>
        </p:spPr>
        <p:txBody>
          <a:bodyPr>
            <a:normAutofit fontScale="92500" lnSpcReduction="20000"/>
          </a:bodyPr>
          <a:lstStyle/>
          <a:p>
            <a:r>
              <a:rPr lang="en-AU" dirty="0" smtClean="0"/>
              <a:t>CXR</a:t>
            </a:r>
          </a:p>
          <a:p>
            <a:r>
              <a:rPr lang="en-AU" dirty="0" smtClean="0"/>
              <a:t>Chest CT</a:t>
            </a:r>
          </a:p>
          <a:p>
            <a:r>
              <a:rPr lang="en-AU" dirty="0" smtClean="0"/>
              <a:t>Chest MRI (“whole body” MRI infants?)</a:t>
            </a:r>
          </a:p>
          <a:p>
            <a:r>
              <a:rPr lang="en-AU" dirty="0" smtClean="0"/>
              <a:t>FAST (US)</a:t>
            </a:r>
          </a:p>
          <a:p>
            <a:endParaRPr lang="en-AU" dirty="0"/>
          </a:p>
          <a:p>
            <a:r>
              <a:rPr lang="en-AU" dirty="0" smtClean="0"/>
              <a:t>Think ABDO trauma</a:t>
            </a:r>
          </a:p>
          <a:p>
            <a:endParaRPr lang="en-AU" dirty="0"/>
          </a:p>
        </p:txBody>
      </p:sp>
      <p:sp>
        <p:nvSpPr>
          <p:cNvPr id="4" name="Content Placeholder 3"/>
          <p:cNvSpPr>
            <a:spLocks noGrp="1"/>
          </p:cNvSpPr>
          <p:nvPr>
            <p:ph sz="half" idx="2"/>
          </p:nvPr>
        </p:nvSpPr>
        <p:spPr>
          <a:xfrm>
            <a:off x="6197600" y="2302042"/>
            <a:ext cx="5384800" cy="3824123"/>
          </a:xfrm>
        </p:spPr>
        <p:txBody>
          <a:bodyPr/>
          <a:lstStyle/>
          <a:p>
            <a:r>
              <a:rPr lang="en-AU" dirty="0" smtClean="0"/>
              <a:t>FBE</a:t>
            </a:r>
          </a:p>
          <a:p>
            <a:r>
              <a:rPr lang="en-AU" dirty="0" smtClean="0"/>
              <a:t>Clotting </a:t>
            </a:r>
          </a:p>
          <a:p>
            <a:r>
              <a:rPr lang="en-AU" dirty="0" smtClean="0"/>
              <a:t>O2 Saturation</a:t>
            </a:r>
          </a:p>
          <a:p>
            <a:r>
              <a:rPr lang="en-AU" dirty="0" smtClean="0"/>
              <a:t>Blood gas</a:t>
            </a:r>
          </a:p>
          <a:p>
            <a:r>
              <a:rPr lang="en-AU" dirty="0" smtClean="0"/>
              <a:t>Troponin</a:t>
            </a:r>
          </a:p>
          <a:p>
            <a:endParaRPr lang="en-AU" dirty="0" smtClean="0"/>
          </a:p>
        </p:txBody>
      </p:sp>
      <p:sp>
        <p:nvSpPr>
          <p:cNvPr id="2" name="Title 1"/>
          <p:cNvSpPr>
            <a:spLocks noGrp="1"/>
          </p:cNvSpPr>
          <p:nvPr>
            <p:ph type="title"/>
          </p:nvPr>
        </p:nvSpPr>
        <p:spPr/>
        <p:txBody>
          <a:bodyPr/>
          <a:lstStyle/>
          <a:p>
            <a:r>
              <a:rPr lang="en-AU" dirty="0" smtClean="0"/>
              <a:t>Intrathoracic trauma </a:t>
            </a:r>
            <a:br>
              <a:rPr lang="en-AU" dirty="0" smtClean="0"/>
            </a:br>
            <a:r>
              <a:rPr lang="en-AU" dirty="0" smtClean="0"/>
              <a:t>– basic tests</a:t>
            </a:r>
            <a:endParaRPr lang="en-AU" dirty="0"/>
          </a:p>
        </p:txBody>
      </p:sp>
    </p:spTree>
    <p:extLst>
      <p:ext uri="{BB962C8B-B14F-4D97-AF65-F5344CB8AC3E}">
        <p14:creationId xmlns:p14="http://schemas.microsoft.com/office/powerpoint/2010/main" val="175603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40896"/>
            <a:ext cx="11109156" cy="1259304"/>
          </a:xfrm>
        </p:spPr>
        <p:txBody>
          <a:bodyPr>
            <a:noAutofit/>
          </a:bodyPr>
          <a:lstStyle/>
          <a:p>
            <a:r>
              <a:rPr lang="en-AU" sz="3600" dirty="0" smtClean="0"/>
              <a:t>Intra-abdominal trauma</a:t>
            </a:r>
            <a:br>
              <a:rPr lang="en-AU" sz="3600" dirty="0" smtClean="0"/>
            </a:br>
            <a:r>
              <a:rPr lang="en-AU" sz="3600" dirty="0" smtClean="0"/>
              <a:t>Injuries associated with NAT to anterior abdomen</a:t>
            </a:r>
            <a:endParaRPr lang="en-AU" sz="3600" dirty="0"/>
          </a:p>
        </p:txBody>
      </p:sp>
      <p:sp>
        <p:nvSpPr>
          <p:cNvPr id="3" name="Content Placeholder 2"/>
          <p:cNvSpPr>
            <a:spLocks noGrp="1"/>
          </p:cNvSpPr>
          <p:nvPr>
            <p:ph idx="1"/>
          </p:nvPr>
        </p:nvSpPr>
        <p:spPr>
          <a:xfrm>
            <a:off x="609600" y="1933074"/>
            <a:ext cx="10972800" cy="4804610"/>
          </a:xfrm>
        </p:spPr>
        <p:txBody>
          <a:bodyPr>
            <a:normAutofit fontScale="62500" lnSpcReduction="20000"/>
          </a:bodyPr>
          <a:lstStyle/>
          <a:p>
            <a:pPr marL="0" indent="0">
              <a:buNone/>
            </a:pPr>
            <a:r>
              <a:rPr lang="en-AU" dirty="0" smtClean="0"/>
              <a:t>Forces transmitted through anterior </a:t>
            </a:r>
            <a:r>
              <a:rPr lang="en-AU" dirty="0" err="1" smtClean="0"/>
              <a:t>abdo</a:t>
            </a:r>
            <a:r>
              <a:rPr lang="en-AU" dirty="0" smtClean="0"/>
              <a:t> wall – +/- external sign </a:t>
            </a:r>
          </a:p>
          <a:p>
            <a:r>
              <a:rPr lang="en-AU" dirty="0" smtClean="0"/>
              <a:t>Haematoma anterior abdominal wall</a:t>
            </a:r>
          </a:p>
          <a:p>
            <a:r>
              <a:rPr lang="en-AU" dirty="0" smtClean="0"/>
              <a:t>Splenic rupture and </a:t>
            </a:r>
            <a:r>
              <a:rPr lang="en-AU" dirty="0" err="1" smtClean="0"/>
              <a:t>hhge</a:t>
            </a:r>
            <a:endParaRPr lang="en-AU" dirty="0" smtClean="0"/>
          </a:p>
          <a:p>
            <a:r>
              <a:rPr lang="en-AU" dirty="0" smtClean="0"/>
              <a:t>Liver laceration and </a:t>
            </a:r>
            <a:r>
              <a:rPr lang="en-AU" dirty="0" err="1" smtClean="0"/>
              <a:t>hhge</a:t>
            </a:r>
            <a:endParaRPr lang="en-AU" dirty="0" smtClean="0"/>
          </a:p>
          <a:p>
            <a:r>
              <a:rPr lang="en-AU" dirty="0" smtClean="0"/>
              <a:t>Rupture 1</a:t>
            </a:r>
            <a:r>
              <a:rPr lang="en-AU" baseline="30000" dirty="0" smtClean="0"/>
              <a:t>st</a:t>
            </a:r>
            <a:r>
              <a:rPr lang="en-AU" dirty="0" smtClean="0"/>
              <a:t> part of duodenum</a:t>
            </a:r>
          </a:p>
          <a:p>
            <a:pPr lvl="1"/>
            <a:r>
              <a:rPr lang="en-AU" dirty="0" smtClean="0"/>
              <a:t>Free air beneath diaphragm (erect and supine x-rays)</a:t>
            </a:r>
          </a:p>
          <a:p>
            <a:r>
              <a:rPr lang="en-AU" dirty="0" smtClean="0"/>
              <a:t>Pancreatic compression, rupture, pancreatitis </a:t>
            </a:r>
          </a:p>
          <a:p>
            <a:pPr lvl="1"/>
            <a:r>
              <a:rPr lang="en-AU" dirty="0" smtClean="0"/>
              <a:t>Late – pancreatic pseudocyst</a:t>
            </a:r>
          </a:p>
          <a:p>
            <a:r>
              <a:rPr lang="en-AU" dirty="0" smtClean="0"/>
              <a:t>Tear of bowel mesentery and </a:t>
            </a:r>
            <a:r>
              <a:rPr lang="en-AU" dirty="0" err="1" smtClean="0"/>
              <a:t>hhge</a:t>
            </a:r>
            <a:endParaRPr lang="en-AU" dirty="0" smtClean="0"/>
          </a:p>
          <a:p>
            <a:pPr lvl="1"/>
            <a:r>
              <a:rPr lang="en-AU" dirty="0" smtClean="0"/>
              <a:t>Ileus (bowel)</a:t>
            </a:r>
          </a:p>
          <a:p>
            <a:r>
              <a:rPr lang="en-AU" dirty="0" smtClean="0"/>
              <a:t>Rupture bladder, ureters</a:t>
            </a:r>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a:p>
          <a:p>
            <a:endParaRPr lang="en-AU" dirty="0"/>
          </a:p>
        </p:txBody>
      </p:sp>
    </p:spTree>
    <p:extLst>
      <p:ext uri="{BB962C8B-B14F-4D97-AF65-F5344CB8AC3E}">
        <p14:creationId xmlns:p14="http://schemas.microsoft.com/office/powerpoint/2010/main" val="3838507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16" y="340896"/>
            <a:ext cx="11293642" cy="1259304"/>
          </a:xfrm>
        </p:spPr>
        <p:txBody>
          <a:bodyPr>
            <a:noAutofit/>
          </a:bodyPr>
          <a:lstStyle/>
          <a:p>
            <a:r>
              <a:rPr lang="en-AU" sz="3600" dirty="0" smtClean="0"/>
              <a:t>Intra-abdominal trauma</a:t>
            </a:r>
            <a:br>
              <a:rPr lang="en-AU" sz="3600" dirty="0" smtClean="0"/>
            </a:br>
            <a:r>
              <a:rPr lang="en-AU" sz="3600" dirty="0" smtClean="0"/>
              <a:t>Injuries associated with NAT to posterior abdomen</a:t>
            </a:r>
            <a:endParaRPr lang="en-AU" sz="3600" dirty="0"/>
          </a:p>
        </p:txBody>
      </p:sp>
      <p:sp>
        <p:nvSpPr>
          <p:cNvPr id="3" name="Content Placeholder 2"/>
          <p:cNvSpPr>
            <a:spLocks noGrp="1"/>
          </p:cNvSpPr>
          <p:nvPr>
            <p:ph idx="1"/>
          </p:nvPr>
        </p:nvSpPr>
        <p:spPr>
          <a:xfrm>
            <a:off x="609600" y="1933074"/>
            <a:ext cx="10972800" cy="4451684"/>
          </a:xfrm>
        </p:spPr>
        <p:txBody>
          <a:bodyPr>
            <a:normAutofit fontScale="77500" lnSpcReduction="20000"/>
          </a:bodyPr>
          <a:lstStyle/>
          <a:p>
            <a:pPr marL="0" indent="0">
              <a:buNone/>
            </a:pPr>
            <a:r>
              <a:rPr lang="en-AU" dirty="0" smtClean="0"/>
              <a:t>Forces transmitted through posterior </a:t>
            </a:r>
            <a:r>
              <a:rPr lang="en-AU" dirty="0" err="1" smtClean="0"/>
              <a:t>abdo</a:t>
            </a:r>
            <a:r>
              <a:rPr lang="en-AU" dirty="0" smtClean="0"/>
              <a:t> wall – +/- external sign of injury (more rigid than anterior torso)</a:t>
            </a:r>
          </a:p>
          <a:p>
            <a:r>
              <a:rPr lang="en-AU" dirty="0" smtClean="0"/>
              <a:t>Haematoma flank / torso</a:t>
            </a:r>
          </a:p>
          <a:p>
            <a:r>
              <a:rPr lang="en-AU" dirty="0" smtClean="0"/>
              <a:t>Renal trauma, capsule rupture and </a:t>
            </a:r>
            <a:r>
              <a:rPr lang="en-AU" dirty="0" err="1" smtClean="0"/>
              <a:t>hhge</a:t>
            </a:r>
            <a:endParaRPr lang="en-AU" dirty="0" smtClean="0"/>
          </a:p>
          <a:p>
            <a:r>
              <a:rPr lang="en-AU" dirty="0" smtClean="0"/>
              <a:t>Vertebral body and spinous processes</a:t>
            </a:r>
          </a:p>
          <a:p>
            <a:r>
              <a:rPr lang="en-AU" dirty="0" smtClean="0"/>
              <a:t>Spinal cord</a:t>
            </a:r>
          </a:p>
          <a:p>
            <a:r>
              <a:rPr lang="en-AU" dirty="0" smtClean="0"/>
              <a:t>Sacrum and pelvis</a:t>
            </a:r>
          </a:p>
          <a:p>
            <a:r>
              <a:rPr lang="en-AU" dirty="0" smtClean="0"/>
              <a:t>THINK - Compression – pancreatic, mesentery and bowel trauma </a:t>
            </a:r>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a:p>
          <a:p>
            <a:endParaRPr lang="en-AU" dirty="0"/>
          </a:p>
        </p:txBody>
      </p:sp>
    </p:spTree>
    <p:extLst>
      <p:ext uri="{BB962C8B-B14F-4D97-AF65-F5344CB8AC3E}">
        <p14:creationId xmlns:p14="http://schemas.microsoft.com/office/powerpoint/2010/main" val="264801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Intra-abdominal trauma</a:t>
            </a:r>
            <a:endParaRPr lang="en-AU" dirty="0"/>
          </a:p>
        </p:txBody>
      </p:sp>
      <p:sp>
        <p:nvSpPr>
          <p:cNvPr id="2" name="TextBox 1"/>
          <p:cNvSpPr txBox="1"/>
          <p:nvPr/>
        </p:nvSpPr>
        <p:spPr>
          <a:xfrm>
            <a:off x="9286875" y="2333625"/>
            <a:ext cx="1943100" cy="1754326"/>
          </a:xfrm>
          <a:prstGeom prst="rect">
            <a:avLst/>
          </a:prstGeom>
          <a:noFill/>
        </p:spPr>
        <p:txBody>
          <a:bodyPr wrap="square" rtlCol="0">
            <a:spAutoFit/>
          </a:bodyPr>
          <a:lstStyle/>
          <a:p>
            <a:r>
              <a:rPr lang="en-AU" dirty="0" smtClean="0"/>
              <a:t>Liver laceration with intra-abdominal haemorrhage</a:t>
            </a:r>
          </a:p>
          <a:p>
            <a:endParaRPr lang="en-AU" dirty="0"/>
          </a:p>
          <a:p>
            <a:r>
              <a:rPr lang="en-AU" dirty="0" smtClean="0"/>
              <a:t>Attributed to NAI</a:t>
            </a:r>
            <a:endParaRPr lang="en-AU" dirty="0"/>
          </a:p>
        </p:txBody>
      </p:sp>
    </p:spTree>
    <p:extLst>
      <p:ext uri="{BB962C8B-B14F-4D97-AF65-F5344CB8AC3E}">
        <p14:creationId xmlns:p14="http://schemas.microsoft.com/office/powerpoint/2010/main" val="4190055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splenic trauma child"/>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805447" y="1954003"/>
            <a:ext cx="2667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3818021" y="2382253"/>
            <a:ext cx="7764379" cy="3743912"/>
          </a:xfrm>
        </p:spPr>
        <p:txBody>
          <a:bodyPr>
            <a:normAutofit fontScale="70000" lnSpcReduction="20000"/>
          </a:bodyPr>
          <a:lstStyle/>
          <a:p>
            <a:pPr marL="0" indent="0">
              <a:buNone/>
            </a:pPr>
            <a:r>
              <a:rPr lang="en-AU" dirty="0" smtClean="0"/>
              <a:t>Upper </a:t>
            </a:r>
            <a:r>
              <a:rPr lang="en-AU" dirty="0" err="1" smtClean="0"/>
              <a:t>abdomenal</a:t>
            </a:r>
            <a:r>
              <a:rPr lang="en-AU" dirty="0" smtClean="0"/>
              <a:t> organs may be damaged by </a:t>
            </a:r>
          </a:p>
          <a:p>
            <a:r>
              <a:rPr lang="en-AU" dirty="0" smtClean="0"/>
              <a:t>direct </a:t>
            </a:r>
            <a:r>
              <a:rPr lang="en-AU" dirty="0"/>
              <a:t>blow to the epigastrium with deformation of the abdominal wall, </a:t>
            </a:r>
            <a:endParaRPr lang="en-AU" dirty="0" smtClean="0"/>
          </a:p>
          <a:p>
            <a:pPr lvl="1"/>
            <a:r>
              <a:rPr lang="en-AU" dirty="0" err="1" smtClean="0"/>
              <a:t>Eg</a:t>
            </a:r>
            <a:r>
              <a:rPr lang="en-AU" dirty="0" smtClean="0"/>
              <a:t> punch or kick</a:t>
            </a:r>
          </a:p>
          <a:p>
            <a:r>
              <a:rPr lang="en-AU" dirty="0" smtClean="0"/>
              <a:t>avulsion </a:t>
            </a:r>
            <a:r>
              <a:rPr lang="en-AU" dirty="0"/>
              <a:t>of the blood supply by rapid deceleration, </a:t>
            </a:r>
            <a:endParaRPr lang="en-AU" dirty="0" smtClean="0"/>
          </a:p>
          <a:p>
            <a:pPr lvl="1"/>
            <a:r>
              <a:rPr lang="en-AU" dirty="0" err="1" smtClean="0"/>
              <a:t>Eg</a:t>
            </a:r>
            <a:r>
              <a:rPr lang="en-AU" dirty="0" smtClean="0"/>
              <a:t> a fall from height , thrown</a:t>
            </a:r>
          </a:p>
          <a:p>
            <a:r>
              <a:rPr lang="en-AU" dirty="0" smtClean="0"/>
              <a:t>puncture </a:t>
            </a:r>
            <a:r>
              <a:rPr lang="en-AU" dirty="0"/>
              <a:t>by a fractured rib</a:t>
            </a:r>
            <a:r>
              <a:rPr lang="en-AU" dirty="0" smtClean="0"/>
              <a:t>,</a:t>
            </a:r>
          </a:p>
          <a:p>
            <a:r>
              <a:rPr lang="en-AU" dirty="0" smtClean="0"/>
              <a:t>crushing </a:t>
            </a:r>
            <a:r>
              <a:rPr lang="en-AU" dirty="0"/>
              <a:t>against the vertebral column.</a:t>
            </a:r>
          </a:p>
        </p:txBody>
      </p:sp>
      <p:sp>
        <p:nvSpPr>
          <p:cNvPr id="2" name="Title 1"/>
          <p:cNvSpPr>
            <a:spLocks noGrp="1"/>
          </p:cNvSpPr>
          <p:nvPr>
            <p:ph type="title"/>
          </p:nvPr>
        </p:nvSpPr>
        <p:spPr/>
        <p:txBody>
          <a:bodyPr/>
          <a:lstStyle/>
          <a:p>
            <a:r>
              <a:rPr lang="en-AU" dirty="0" smtClean="0"/>
              <a:t>Splenic trauma</a:t>
            </a:r>
            <a:endParaRPr lang="en-AU" dirty="0"/>
          </a:p>
        </p:txBody>
      </p:sp>
    </p:spTree>
    <p:extLst>
      <p:ext uri="{BB962C8B-B14F-4D97-AF65-F5344CB8AC3E}">
        <p14:creationId xmlns:p14="http://schemas.microsoft.com/office/powerpoint/2010/main" val="80062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Duodenal haematoma</a:t>
            </a:r>
            <a:endParaRPr lang="en-AU" dirty="0"/>
          </a:p>
        </p:txBody>
      </p:sp>
      <p:sp>
        <p:nvSpPr>
          <p:cNvPr id="4" name="Content Placeholder 3"/>
          <p:cNvSpPr>
            <a:spLocks noGrp="1"/>
          </p:cNvSpPr>
          <p:nvPr>
            <p:ph sz="half" idx="2"/>
          </p:nvPr>
        </p:nvSpPr>
        <p:spPr>
          <a:xfrm>
            <a:off x="7283116" y="1784686"/>
            <a:ext cx="4299283" cy="4341479"/>
          </a:xfrm>
        </p:spPr>
        <p:txBody>
          <a:bodyPr>
            <a:normAutofit lnSpcReduction="10000"/>
          </a:bodyPr>
          <a:lstStyle/>
          <a:p>
            <a:r>
              <a:rPr lang="en-AU" dirty="0" smtClean="0"/>
              <a:t>Duodenal haematoma from blow to abdomen (Medscape)</a:t>
            </a:r>
          </a:p>
          <a:p>
            <a:endParaRPr lang="en-AU" dirty="0"/>
          </a:p>
          <a:p>
            <a:r>
              <a:rPr lang="en-AU" dirty="0" smtClean="0"/>
              <a:t>May cause bowel obstruction</a:t>
            </a:r>
            <a:endParaRPr lang="en-AU" dirty="0"/>
          </a:p>
        </p:txBody>
      </p:sp>
    </p:spTree>
    <p:extLst>
      <p:ext uri="{BB962C8B-B14F-4D97-AF65-F5344CB8AC3E}">
        <p14:creationId xmlns:p14="http://schemas.microsoft.com/office/powerpoint/2010/main" val="174606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r>
              <a:rPr lang="en-AU" dirty="0"/>
              <a:t>Pseudocyst </a:t>
            </a:r>
          </a:p>
          <a:p>
            <a:endParaRPr lang="en-AU" dirty="0"/>
          </a:p>
        </p:txBody>
      </p:sp>
      <p:sp>
        <p:nvSpPr>
          <p:cNvPr id="4" name="Content Placeholder 3"/>
          <p:cNvSpPr>
            <a:spLocks noGrp="1"/>
          </p:cNvSpPr>
          <p:nvPr>
            <p:ph sz="half" idx="2"/>
          </p:nvPr>
        </p:nvSpPr>
        <p:spPr/>
        <p:txBody>
          <a:bodyPr/>
          <a:lstStyle/>
          <a:p>
            <a:pPr marL="0" indent="0">
              <a:buNone/>
            </a:pPr>
            <a:r>
              <a:rPr lang="en-AU" dirty="0" smtClean="0"/>
              <a:t>Epigastric </a:t>
            </a:r>
            <a:r>
              <a:rPr lang="en-AU" dirty="0" err="1" smtClean="0"/>
              <a:t>abdo</a:t>
            </a:r>
            <a:r>
              <a:rPr lang="en-AU" dirty="0" smtClean="0"/>
              <a:t> pain + raised enzymes</a:t>
            </a:r>
          </a:p>
          <a:p>
            <a:endParaRPr lang="en-AU" dirty="0"/>
          </a:p>
          <a:p>
            <a:pPr marL="0" indent="0">
              <a:buNone/>
            </a:pPr>
            <a:r>
              <a:rPr lang="en-AU" dirty="0" smtClean="0"/>
              <a:t>Pancreatitis in children 23% caused by trauma</a:t>
            </a:r>
          </a:p>
          <a:p>
            <a:pPr marL="0" indent="0">
              <a:buNone/>
            </a:pPr>
            <a:r>
              <a:rPr lang="en-AU" dirty="0" smtClean="0"/>
              <a:t>(25% unknown cause)</a:t>
            </a:r>
          </a:p>
          <a:p>
            <a:endParaRPr lang="en-AU" dirty="0"/>
          </a:p>
        </p:txBody>
      </p:sp>
      <p:sp>
        <p:nvSpPr>
          <p:cNvPr id="2" name="Title 1"/>
          <p:cNvSpPr>
            <a:spLocks noGrp="1"/>
          </p:cNvSpPr>
          <p:nvPr>
            <p:ph type="title"/>
          </p:nvPr>
        </p:nvSpPr>
        <p:spPr/>
        <p:txBody>
          <a:bodyPr/>
          <a:lstStyle/>
          <a:p>
            <a:r>
              <a:rPr lang="en-AU" dirty="0" smtClean="0"/>
              <a:t>Pancreatic trauma</a:t>
            </a:r>
            <a:endParaRPr lang="en-AU" dirty="0"/>
          </a:p>
        </p:txBody>
      </p:sp>
      <p:cxnSp>
        <p:nvCxnSpPr>
          <p:cNvPr id="6" name="Straight Arrow Connector 5"/>
          <p:cNvCxnSpPr/>
          <p:nvPr/>
        </p:nvCxnSpPr>
        <p:spPr>
          <a:xfrm>
            <a:off x="1794042" y="2446421"/>
            <a:ext cx="1914191" cy="19009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0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97600" y="4106779"/>
            <a:ext cx="5384800" cy="2019386"/>
          </a:xfrm>
        </p:spPr>
        <p:txBody>
          <a:bodyPr/>
          <a:lstStyle/>
          <a:p>
            <a:pPr marL="0" indent="0">
              <a:buNone/>
            </a:pPr>
            <a:r>
              <a:rPr lang="en-AU" dirty="0" smtClean="0"/>
              <a:t>URINALYSIS</a:t>
            </a:r>
          </a:p>
          <a:p>
            <a:r>
              <a:rPr lang="en-AU" dirty="0" smtClean="0"/>
              <a:t>So easy to do </a:t>
            </a:r>
          </a:p>
          <a:p>
            <a:r>
              <a:rPr lang="en-AU" dirty="0" smtClean="0"/>
              <a:t>So often forgotten!</a:t>
            </a:r>
            <a:endParaRPr lang="en-AU" dirty="0"/>
          </a:p>
        </p:txBody>
      </p:sp>
      <p:sp>
        <p:nvSpPr>
          <p:cNvPr id="2" name="Title 1"/>
          <p:cNvSpPr>
            <a:spLocks noGrp="1"/>
          </p:cNvSpPr>
          <p:nvPr>
            <p:ph type="title"/>
          </p:nvPr>
        </p:nvSpPr>
        <p:spPr/>
        <p:txBody>
          <a:bodyPr/>
          <a:lstStyle/>
          <a:p>
            <a:r>
              <a:rPr lang="en-AU" dirty="0" smtClean="0"/>
              <a:t>Renal contusion and </a:t>
            </a:r>
            <a:r>
              <a:rPr lang="en-AU" dirty="0" err="1" smtClean="0"/>
              <a:t>subcapsular</a:t>
            </a:r>
            <a:r>
              <a:rPr lang="en-AU" dirty="0" smtClean="0"/>
              <a:t> haemorrhage</a:t>
            </a:r>
            <a:endParaRPr lang="en-AU" dirty="0"/>
          </a:p>
        </p:txBody>
      </p:sp>
    </p:spTree>
    <p:extLst>
      <p:ext uri="{BB962C8B-B14F-4D97-AF65-F5344CB8AC3E}">
        <p14:creationId xmlns:p14="http://schemas.microsoft.com/office/powerpoint/2010/main" val="394229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r>
              <a:rPr lang="en-AU" dirty="0" smtClean="0"/>
              <a:t>FAST </a:t>
            </a:r>
          </a:p>
          <a:p>
            <a:pPr marL="609585" lvl="1" indent="0">
              <a:buNone/>
            </a:pPr>
            <a:r>
              <a:rPr lang="en-AU" dirty="0" smtClean="0"/>
              <a:t>-</a:t>
            </a:r>
            <a:r>
              <a:rPr lang="en-AU" dirty="0" err="1" smtClean="0"/>
              <a:t>ve</a:t>
            </a:r>
            <a:r>
              <a:rPr lang="en-AU" dirty="0" smtClean="0"/>
              <a:t> result reassuring </a:t>
            </a:r>
          </a:p>
          <a:p>
            <a:r>
              <a:rPr lang="en-AU" dirty="0" err="1" smtClean="0"/>
              <a:t>Abdo</a:t>
            </a:r>
            <a:r>
              <a:rPr lang="en-AU" dirty="0" smtClean="0"/>
              <a:t> CT</a:t>
            </a:r>
          </a:p>
          <a:p>
            <a:r>
              <a:rPr lang="en-AU" dirty="0" err="1" smtClean="0"/>
              <a:t>Abdo</a:t>
            </a:r>
            <a:r>
              <a:rPr lang="en-AU" dirty="0" smtClean="0"/>
              <a:t> x-ray (E&amp;S)</a:t>
            </a:r>
          </a:p>
          <a:p>
            <a:r>
              <a:rPr lang="en-AU" dirty="0" smtClean="0"/>
              <a:t>MRI (“whole body” infants)</a:t>
            </a:r>
          </a:p>
          <a:p>
            <a:endParaRPr lang="en-AU" dirty="0"/>
          </a:p>
          <a:p>
            <a:r>
              <a:rPr lang="en-AU" dirty="0" smtClean="0"/>
              <a:t>Lavage / laparoscopy</a:t>
            </a:r>
          </a:p>
          <a:p>
            <a:endParaRPr lang="en-AU" dirty="0"/>
          </a:p>
        </p:txBody>
      </p:sp>
      <p:sp>
        <p:nvSpPr>
          <p:cNvPr id="4" name="Content Placeholder 3"/>
          <p:cNvSpPr>
            <a:spLocks noGrp="1"/>
          </p:cNvSpPr>
          <p:nvPr>
            <p:ph sz="half" idx="2"/>
          </p:nvPr>
        </p:nvSpPr>
        <p:spPr/>
        <p:txBody>
          <a:bodyPr/>
          <a:lstStyle/>
          <a:p>
            <a:r>
              <a:rPr lang="en-AU" dirty="0" smtClean="0"/>
              <a:t>FBE (Serial </a:t>
            </a:r>
            <a:r>
              <a:rPr lang="en-AU" dirty="0" err="1" smtClean="0"/>
              <a:t>Hb</a:t>
            </a:r>
            <a:r>
              <a:rPr lang="en-AU" dirty="0" smtClean="0"/>
              <a:t>, retics)</a:t>
            </a:r>
          </a:p>
          <a:p>
            <a:r>
              <a:rPr lang="en-AU" dirty="0" smtClean="0"/>
              <a:t>Clotting</a:t>
            </a:r>
          </a:p>
          <a:p>
            <a:r>
              <a:rPr lang="en-AU" dirty="0" smtClean="0"/>
              <a:t>LFT (might repeat)</a:t>
            </a:r>
          </a:p>
          <a:p>
            <a:r>
              <a:rPr lang="en-AU" dirty="0" smtClean="0"/>
              <a:t>U&amp;E</a:t>
            </a:r>
          </a:p>
          <a:p>
            <a:r>
              <a:rPr lang="en-AU" dirty="0" smtClean="0"/>
              <a:t>Lipase, amylase</a:t>
            </a:r>
          </a:p>
          <a:p>
            <a:r>
              <a:rPr lang="en-AU" dirty="0" smtClean="0"/>
              <a:t>URINALYSIS</a:t>
            </a:r>
          </a:p>
          <a:p>
            <a:endParaRPr lang="en-AU" dirty="0" smtClean="0"/>
          </a:p>
          <a:p>
            <a:endParaRPr lang="en-AU" dirty="0" smtClean="0"/>
          </a:p>
          <a:p>
            <a:endParaRPr lang="en-AU" dirty="0" smtClean="0"/>
          </a:p>
          <a:p>
            <a:endParaRPr lang="en-AU" dirty="0"/>
          </a:p>
        </p:txBody>
      </p:sp>
      <p:sp>
        <p:nvSpPr>
          <p:cNvPr id="2" name="Title 1"/>
          <p:cNvSpPr>
            <a:spLocks noGrp="1"/>
          </p:cNvSpPr>
          <p:nvPr>
            <p:ph type="title"/>
          </p:nvPr>
        </p:nvSpPr>
        <p:spPr/>
        <p:txBody>
          <a:bodyPr/>
          <a:lstStyle/>
          <a:p>
            <a:r>
              <a:rPr lang="en-AU" dirty="0" smtClean="0"/>
              <a:t>Intra-</a:t>
            </a:r>
            <a:r>
              <a:rPr lang="en-AU" dirty="0" err="1" smtClean="0"/>
              <a:t>abdo</a:t>
            </a:r>
            <a:r>
              <a:rPr lang="en-AU" dirty="0" smtClean="0"/>
              <a:t> trauma tests</a:t>
            </a:r>
            <a:endParaRPr lang="en-AU" dirty="0"/>
          </a:p>
        </p:txBody>
      </p:sp>
    </p:spTree>
    <p:extLst>
      <p:ext uri="{BB962C8B-B14F-4D97-AF65-F5344CB8AC3E}">
        <p14:creationId xmlns:p14="http://schemas.microsoft.com/office/powerpoint/2010/main" val="4241776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Spinal /vertebral trauma</a:t>
            </a:r>
            <a:endParaRPr lang="en-AU" dirty="0"/>
          </a:p>
        </p:txBody>
      </p:sp>
      <p:sp>
        <p:nvSpPr>
          <p:cNvPr id="5" name="Content Placeholder 4"/>
          <p:cNvSpPr>
            <a:spLocks noGrp="1"/>
          </p:cNvSpPr>
          <p:nvPr>
            <p:ph idx="1"/>
          </p:nvPr>
        </p:nvSpPr>
        <p:spPr>
          <a:xfrm>
            <a:off x="447675" y="1685593"/>
            <a:ext cx="11458575" cy="4354847"/>
          </a:xfrm>
        </p:spPr>
        <p:txBody>
          <a:bodyPr>
            <a:normAutofit fontScale="70000" lnSpcReduction="20000"/>
          </a:bodyPr>
          <a:lstStyle/>
          <a:p>
            <a:pPr marL="0" indent="0">
              <a:buNone/>
            </a:pPr>
            <a:r>
              <a:rPr lang="en-AU" dirty="0" smtClean="0"/>
              <a:t>Image cervical spine in infants when AHT is considered </a:t>
            </a:r>
          </a:p>
          <a:p>
            <a:pPr marL="0" indent="0">
              <a:buNone/>
            </a:pPr>
            <a:r>
              <a:rPr lang="en-AU" dirty="0" smtClean="0"/>
              <a:t>Subdural blood may track down from SDH in posterior fossa</a:t>
            </a:r>
          </a:p>
          <a:p>
            <a:pPr marL="0" indent="0">
              <a:buNone/>
            </a:pPr>
            <a:endParaRPr lang="en-AU" dirty="0" smtClean="0"/>
          </a:p>
          <a:p>
            <a:pPr marL="0" indent="0">
              <a:buNone/>
            </a:pPr>
            <a:r>
              <a:rPr lang="en-AU" dirty="0" smtClean="0"/>
              <a:t>Hyperflexion/hyperextension forces can occur during shaking</a:t>
            </a:r>
          </a:p>
          <a:p>
            <a:pPr marL="0" indent="0">
              <a:buNone/>
            </a:pPr>
            <a:endParaRPr lang="en-AU" dirty="0" smtClean="0"/>
          </a:p>
          <a:p>
            <a:pPr marL="0" indent="0">
              <a:buNone/>
            </a:pPr>
            <a:r>
              <a:rPr lang="en-AU" dirty="0"/>
              <a:t>Hyperflexion </a:t>
            </a:r>
            <a:r>
              <a:rPr lang="en-AU" dirty="0" smtClean="0"/>
              <a:t>can occur when thrown, punched or kicked </a:t>
            </a:r>
          </a:p>
          <a:p>
            <a:pPr marL="0" indent="0">
              <a:buNone/>
            </a:pPr>
            <a:endParaRPr lang="en-AU" dirty="0" smtClean="0"/>
          </a:p>
          <a:p>
            <a:pPr marL="0" indent="0">
              <a:buNone/>
            </a:pPr>
            <a:r>
              <a:rPr lang="en-AU" dirty="0" smtClean="0"/>
              <a:t>Compression vertebral body fractures may occur when infant “slammed” onto firm surface </a:t>
            </a:r>
            <a:endParaRPr lang="en-AU" dirty="0"/>
          </a:p>
        </p:txBody>
      </p:sp>
    </p:spTree>
    <p:extLst>
      <p:ext uri="{BB962C8B-B14F-4D97-AF65-F5344CB8AC3E}">
        <p14:creationId xmlns:p14="http://schemas.microsoft.com/office/powerpoint/2010/main" val="300835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697" y="372980"/>
            <a:ext cx="11036966" cy="1259304"/>
          </a:xfrm>
        </p:spPr>
        <p:txBody>
          <a:bodyPr/>
          <a:lstStyle/>
          <a:p>
            <a:r>
              <a:rPr lang="en-AU" dirty="0" smtClean="0"/>
              <a:t>Internal organ injury</a:t>
            </a:r>
            <a:endParaRPr lang="en-AU" dirty="0"/>
          </a:p>
        </p:txBody>
      </p:sp>
      <p:sp>
        <p:nvSpPr>
          <p:cNvPr id="5" name="Content Placeholder 4"/>
          <p:cNvSpPr>
            <a:spLocks noGrp="1"/>
          </p:cNvSpPr>
          <p:nvPr>
            <p:ph idx="1"/>
          </p:nvPr>
        </p:nvSpPr>
        <p:spPr>
          <a:xfrm>
            <a:off x="609600" y="1771318"/>
            <a:ext cx="10972800" cy="4605419"/>
          </a:xfrm>
        </p:spPr>
        <p:txBody>
          <a:bodyPr>
            <a:normAutofit fontScale="55000" lnSpcReduction="20000"/>
          </a:bodyPr>
          <a:lstStyle/>
          <a:p>
            <a:pPr marL="0" indent="0">
              <a:buNone/>
            </a:pPr>
            <a:r>
              <a:rPr lang="en-AU" dirty="0" smtClean="0"/>
              <a:t>Basic principles</a:t>
            </a:r>
          </a:p>
          <a:p>
            <a:r>
              <a:rPr lang="en-AU" dirty="0" smtClean="0"/>
              <a:t>Solid organs may lacerate and bleed</a:t>
            </a:r>
          </a:p>
          <a:p>
            <a:r>
              <a:rPr lang="en-AU" dirty="0" smtClean="0"/>
              <a:t>Hollow organs may rupture and leak </a:t>
            </a:r>
          </a:p>
          <a:p>
            <a:pPr marL="609585" lvl="1" indent="0">
              <a:buNone/>
            </a:pPr>
            <a:r>
              <a:rPr lang="en-AU" dirty="0" smtClean="0"/>
              <a:t>	Stomach, intestines, bladder, </a:t>
            </a:r>
            <a:r>
              <a:rPr lang="en-AU" dirty="0" err="1" smtClean="0"/>
              <a:t>ureters</a:t>
            </a:r>
            <a:r>
              <a:rPr lang="en-AU" dirty="0" smtClean="0"/>
              <a:t> + gall bladder</a:t>
            </a:r>
          </a:p>
          <a:p>
            <a:r>
              <a:rPr lang="en-AU" dirty="0" smtClean="0"/>
              <a:t>Bone fragments may penetrate &amp; damage deeper tissues</a:t>
            </a:r>
          </a:p>
          <a:p>
            <a:r>
              <a:rPr lang="en-AU" dirty="0" smtClean="0"/>
              <a:t>Vessels in mesentery may tear resulting in large volume haemorrhage and organ </a:t>
            </a:r>
            <a:r>
              <a:rPr lang="en-AU" dirty="0" err="1" smtClean="0"/>
              <a:t>ischaemia</a:t>
            </a:r>
            <a:endParaRPr lang="en-AU" dirty="0" smtClean="0"/>
          </a:p>
          <a:p>
            <a:r>
              <a:rPr lang="en-AU" dirty="0" smtClean="0"/>
              <a:t>Veins are more vulnerable to physical trauma than arteries</a:t>
            </a:r>
          </a:p>
          <a:p>
            <a:pPr marL="609585" lvl="1" indent="0">
              <a:buNone/>
            </a:pPr>
            <a:r>
              <a:rPr lang="en-AU" dirty="0" smtClean="0"/>
              <a:t>	Higher pressures are required to compress arteries than veins</a:t>
            </a:r>
          </a:p>
          <a:p>
            <a:r>
              <a:rPr lang="en-AU" dirty="0" smtClean="0"/>
              <a:t>Probably under-recognised / under-detected</a:t>
            </a:r>
          </a:p>
          <a:p>
            <a:r>
              <a:rPr lang="en-AU" dirty="0" smtClean="0"/>
              <a:t>Can be fatal</a:t>
            </a:r>
          </a:p>
          <a:p>
            <a:r>
              <a:rPr lang="en-AU" dirty="0" smtClean="0"/>
              <a:t>Overlying skin may appear uninjured</a:t>
            </a:r>
          </a:p>
          <a:p>
            <a:endParaRPr lang="en-AU" dirty="0" smtClean="0"/>
          </a:p>
          <a:p>
            <a:endParaRPr lang="en-AU" dirty="0" smtClean="0"/>
          </a:p>
          <a:p>
            <a:endParaRPr lang="en-AU" dirty="0" smtClean="0"/>
          </a:p>
          <a:p>
            <a:endParaRPr lang="en-AU" dirty="0"/>
          </a:p>
        </p:txBody>
      </p:sp>
    </p:spTree>
    <p:extLst>
      <p:ext uri="{BB962C8B-B14F-4D97-AF65-F5344CB8AC3E}">
        <p14:creationId xmlns:p14="http://schemas.microsoft.com/office/powerpoint/2010/main" val="482981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2" y="340896"/>
            <a:ext cx="10506073" cy="1259304"/>
          </a:xfrm>
        </p:spPr>
        <p:txBody>
          <a:bodyPr/>
          <a:lstStyle/>
          <a:p>
            <a:r>
              <a:rPr lang="en-AU" dirty="0" smtClean="0"/>
              <a:t>Compression fracture vertebrae</a:t>
            </a:r>
            <a:endParaRPr lang="en-AU" dirty="0"/>
          </a:p>
        </p:txBody>
      </p:sp>
      <p:sp>
        <p:nvSpPr>
          <p:cNvPr id="5" name="Content Placeholder 4"/>
          <p:cNvSpPr>
            <a:spLocks noGrp="1"/>
          </p:cNvSpPr>
          <p:nvPr>
            <p:ph idx="1"/>
          </p:nvPr>
        </p:nvSpPr>
        <p:spPr>
          <a:xfrm>
            <a:off x="609600" y="1771318"/>
            <a:ext cx="7515225" cy="4354847"/>
          </a:xfrm>
        </p:spPr>
        <p:txBody>
          <a:bodyPr/>
          <a:lstStyle/>
          <a:p>
            <a:endParaRPr lang="en-AU" dirty="0"/>
          </a:p>
        </p:txBody>
      </p:sp>
      <p:pic>
        <p:nvPicPr>
          <p:cNvPr id="1026" name="Picture 2" descr="Image result for child vertebral crush fra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474" y="1600200"/>
            <a:ext cx="6530975" cy="49290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86800" y="3400425"/>
            <a:ext cx="2771775" cy="2308324"/>
          </a:xfrm>
          <a:prstGeom prst="rect">
            <a:avLst/>
          </a:prstGeom>
          <a:noFill/>
        </p:spPr>
        <p:txBody>
          <a:bodyPr wrap="square" rtlCol="0">
            <a:spAutoFit/>
          </a:bodyPr>
          <a:lstStyle/>
          <a:p>
            <a:r>
              <a:rPr lang="en-AU" sz="3600" dirty="0" smtClean="0"/>
              <a:t>Slamming (axial loading forces) or hyperflexion</a:t>
            </a:r>
            <a:endParaRPr lang="en-AU" sz="3600" dirty="0"/>
          </a:p>
        </p:txBody>
      </p:sp>
    </p:spTree>
    <p:extLst>
      <p:ext uri="{BB962C8B-B14F-4D97-AF65-F5344CB8AC3E}">
        <p14:creationId xmlns:p14="http://schemas.microsoft.com/office/powerpoint/2010/main" val="388267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Strangulation</a:t>
            </a:r>
            <a:endParaRPr lang="en-AU" dirty="0"/>
          </a:p>
        </p:txBody>
      </p:sp>
      <p:sp>
        <p:nvSpPr>
          <p:cNvPr id="8" name="Rectangle 7"/>
          <p:cNvSpPr/>
          <p:nvPr/>
        </p:nvSpPr>
        <p:spPr>
          <a:xfrm>
            <a:off x="7443537" y="5566609"/>
            <a:ext cx="2157663" cy="20854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0000"/>
              </a:solidFill>
            </a:endParaRPr>
          </a:p>
        </p:txBody>
      </p:sp>
      <p:sp>
        <p:nvSpPr>
          <p:cNvPr id="2" name="Rectangle 1"/>
          <p:cNvSpPr/>
          <p:nvPr/>
        </p:nvSpPr>
        <p:spPr>
          <a:xfrm>
            <a:off x="10587791" y="1771318"/>
            <a:ext cx="845089" cy="20854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344906" y="1620253"/>
            <a:ext cx="5702967" cy="4354847"/>
          </a:xfrm>
          <a:prstGeom prst="rect">
            <a:avLst/>
          </a:prstGeom>
        </p:spPr>
        <p:txBody>
          <a:bodyPr lIns="0" tIns="0" rIns="0" bIns="0"/>
          <a:lstStyle>
            <a:lvl1pPr marL="457189" indent="-457189" algn="l" defTabSz="609585" rtl="0" eaLnBrk="1" latinLnBrk="0" hangingPunct="1">
              <a:spcBef>
                <a:spcPct val="20000"/>
              </a:spcBef>
              <a:buFont typeface="Arial"/>
              <a:buChar char="•"/>
              <a:defRPr sz="4267" kern="1200">
                <a:solidFill>
                  <a:srgbClr val="2F4354"/>
                </a:solidFill>
                <a:latin typeface="Open Sans Semibold"/>
                <a:ea typeface="+mn-ea"/>
                <a:cs typeface="Open Sans Semibold"/>
              </a:defRPr>
            </a:lvl1pPr>
            <a:lvl2pPr marL="990575" indent="-380990" algn="l" defTabSz="609585" rtl="0" eaLnBrk="1" latinLnBrk="0" hangingPunct="1">
              <a:spcBef>
                <a:spcPct val="20000"/>
              </a:spcBef>
              <a:buFont typeface="Arial"/>
              <a:buChar char="–"/>
              <a:defRPr sz="3733" kern="1200">
                <a:solidFill>
                  <a:srgbClr val="2F4354"/>
                </a:solidFill>
                <a:latin typeface="Open Sans"/>
                <a:ea typeface="+mn-ea"/>
                <a:cs typeface="Open Sans"/>
              </a:defRPr>
            </a:lvl2pPr>
            <a:lvl3pPr marL="1523962" indent="-304792" algn="l" defTabSz="609585" rtl="0" eaLnBrk="1" latinLnBrk="0" hangingPunct="1">
              <a:spcBef>
                <a:spcPct val="20000"/>
              </a:spcBef>
              <a:buFont typeface="Arial"/>
              <a:buChar char="•"/>
              <a:defRPr sz="3200" kern="1200">
                <a:solidFill>
                  <a:srgbClr val="2F4354"/>
                </a:solidFill>
                <a:latin typeface="Open Sans"/>
                <a:ea typeface="+mn-ea"/>
                <a:cs typeface="Open Sans"/>
              </a:defRPr>
            </a:lvl3pPr>
            <a:lvl4pPr marL="2133547" indent="-304792" algn="l" defTabSz="609585" rtl="0" eaLnBrk="1" latinLnBrk="0" hangingPunct="1">
              <a:spcBef>
                <a:spcPct val="20000"/>
              </a:spcBef>
              <a:buFont typeface="Arial"/>
              <a:buChar char="–"/>
              <a:defRPr sz="2667" kern="1200">
                <a:solidFill>
                  <a:srgbClr val="2F4354"/>
                </a:solidFill>
                <a:latin typeface="Open Sans"/>
                <a:ea typeface="+mn-ea"/>
                <a:cs typeface="Open Sans"/>
              </a:defRPr>
            </a:lvl4pPr>
            <a:lvl5pPr marL="2743131" indent="-304792" algn="l" defTabSz="609585" rtl="0" eaLnBrk="1" latinLnBrk="0" hangingPunct="1">
              <a:spcBef>
                <a:spcPct val="20000"/>
              </a:spcBef>
              <a:buFont typeface="Arial"/>
              <a:buChar char="»"/>
              <a:defRPr sz="2667" kern="1200">
                <a:solidFill>
                  <a:srgbClr val="2F4354"/>
                </a:solidFill>
                <a:latin typeface="Open Sans"/>
                <a:ea typeface="+mn-ea"/>
                <a:cs typeface="Open San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AU" sz="2000" dirty="0" smtClean="0"/>
              <a:t>In adults/adolescents – seen in context of sexual assault and intimate partner violence</a:t>
            </a:r>
          </a:p>
          <a:p>
            <a:pPr marL="0" indent="0">
              <a:buNone/>
            </a:pPr>
            <a:endParaRPr lang="en-AU" sz="2000" dirty="0" smtClean="0"/>
          </a:p>
          <a:p>
            <a:pPr marL="0" indent="0">
              <a:buNone/>
            </a:pPr>
            <a:r>
              <a:rPr lang="en-AU" sz="2000" dirty="0" smtClean="0"/>
              <a:t>In children – probably under-recognised</a:t>
            </a:r>
          </a:p>
          <a:p>
            <a:pPr marL="0" indent="0">
              <a:buNone/>
            </a:pPr>
            <a:endParaRPr lang="en-AU" sz="2000" dirty="0" smtClean="0"/>
          </a:p>
          <a:p>
            <a:pPr marL="0" indent="0">
              <a:buNone/>
            </a:pPr>
            <a:r>
              <a:rPr lang="en-AU" sz="2000" dirty="0" smtClean="0"/>
              <a:t>Beware if story of LOC or memory gaps after assault</a:t>
            </a:r>
          </a:p>
          <a:p>
            <a:pPr marL="0" indent="0">
              <a:buNone/>
            </a:pPr>
            <a:endParaRPr lang="en-AU" sz="2000" dirty="0" smtClean="0"/>
          </a:p>
          <a:p>
            <a:pPr marL="0" indent="0">
              <a:buNone/>
            </a:pPr>
            <a:r>
              <a:rPr lang="en-AU" sz="2000" dirty="0" smtClean="0"/>
              <a:t>Might need 24 close observation because neck structures swell and airways can be suddenly compromised!  </a:t>
            </a:r>
          </a:p>
          <a:p>
            <a:pPr marL="0" indent="0">
              <a:buNone/>
            </a:pPr>
            <a:r>
              <a:rPr lang="en-AU" sz="2000" dirty="0" smtClean="0"/>
              <a:t>Treat any symptoms and signs of neck trauma VERY seriously</a:t>
            </a:r>
          </a:p>
          <a:p>
            <a:endParaRPr lang="en-AU"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550121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2026"/>
            <a:ext cx="5775158" cy="6855974"/>
          </a:xfrm>
          <a:prstGeom prst="rect">
            <a:avLst/>
          </a:prstGeom>
        </p:spPr>
      </p:pic>
      <p:sp>
        <p:nvSpPr>
          <p:cNvPr id="5" name="TextBox 4"/>
          <p:cNvSpPr txBox="1"/>
          <p:nvPr/>
        </p:nvSpPr>
        <p:spPr>
          <a:xfrm>
            <a:off x="6705600" y="2534653"/>
            <a:ext cx="4828674" cy="3416320"/>
          </a:xfrm>
          <a:prstGeom prst="rect">
            <a:avLst/>
          </a:prstGeom>
          <a:noFill/>
        </p:spPr>
        <p:txBody>
          <a:bodyPr wrap="square" rtlCol="0">
            <a:spAutoFit/>
          </a:bodyPr>
          <a:lstStyle/>
          <a:p>
            <a:r>
              <a:rPr lang="en-AU" dirty="0" smtClean="0"/>
              <a:t>Excellent resources at </a:t>
            </a:r>
          </a:p>
          <a:p>
            <a:r>
              <a:rPr lang="en-AU" dirty="0" smtClean="0">
                <a:hlinkClick r:id="rId3"/>
              </a:rPr>
              <a:t>www.strangulationtraininginstitute.com</a:t>
            </a:r>
            <a:endParaRPr lang="en-AU" dirty="0" smtClean="0"/>
          </a:p>
          <a:p>
            <a:endParaRPr lang="en-AU" dirty="0"/>
          </a:p>
          <a:p>
            <a:endParaRPr lang="en-AU" dirty="0" smtClean="0"/>
          </a:p>
          <a:p>
            <a:r>
              <a:rPr lang="en-AU" dirty="0" smtClean="0"/>
              <a:t>Note relative lack of information about children </a:t>
            </a:r>
          </a:p>
          <a:p>
            <a:endParaRPr lang="en-AU" dirty="0" smtClean="0"/>
          </a:p>
          <a:p>
            <a:endParaRPr lang="en-AU" dirty="0"/>
          </a:p>
          <a:p>
            <a:r>
              <a:rPr lang="en-AU" dirty="0" smtClean="0"/>
              <a:t>Food for thought</a:t>
            </a:r>
          </a:p>
          <a:p>
            <a:r>
              <a:rPr lang="en-AU" dirty="0"/>
              <a:t>S</a:t>
            </a:r>
            <a:r>
              <a:rPr lang="en-AU" dirty="0" smtClean="0"/>
              <a:t>hould we be equally concerned about children who have symptoms and signs as a result of “choker holds” and/or compression of neck from clothing and jewellery? </a:t>
            </a:r>
          </a:p>
        </p:txBody>
      </p:sp>
      <p:sp>
        <p:nvSpPr>
          <p:cNvPr id="6" name="TextBox 5"/>
          <p:cNvSpPr txBox="1"/>
          <p:nvPr/>
        </p:nvSpPr>
        <p:spPr>
          <a:xfrm>
            <a:off x="6007768" y="1371600"/>
            <a:ext cx="5775158" cy="646331"/>
          </a:xfrm>
          <a:prstGeom prst="rect">
            <a:avLst/>
          </a:prstGeom>
          <a:noFill/>
          <a:ln>
            <a:solidFill>
              <a:srgbClr val="FF0000"/>
            </a:solidFill>
          </a:ln>
        </p:spPr>
        <p:txBody>
          <a:bodyPr wrap="square" rtlCol="0">
            <a:spAutoFit/>
          </a:bodyPr>
          <a:lstStyle/>
          <a:p>
            <a:r>
              <a:rPr lang="en-AU" dirty="0" smtClean="0"/>
              <a:t>NB: Absence of neck skin injury does NOT exclude damage </a:t>
            </a:r>
            <a:r>
              <a:rPr lang="en-AU" dirty="0"/>
              <a:t>to </a:t>
            </a:r>
            <a:r>
              <a:rPr lang="en-AU" dirty="0" smtClean="0"/>
              <a:t>underlying neck structures</a:t>
            </a:r>
            <a:endParaRPr lang="en-AU" dirty="0"/>
          </a:p>
        </p:txBody>
      </p:sp>
    </p:spTree>
    <p:extLst>
      <p:ext uri="{BB962C8B-B14F-4D97-AF65-F5344CB8AC3E}">
        <p14:creationId xmlns:p14="http://schemas.microsoft.com/office/powerpoint/2010/main" val="1364979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tretch>
            <a:fillRect/>
          </a:stretch>
        </p:blipFill>
        <p:spPr>
          <a:xfrm>
            <a:off x="237188" y="33383"/>
            <a:ext cx="5144939" cy="6839358"/>
          </a:xfrm>
          <a:prstGeom prst="rect">
            <a:avLst/>
          </a:prstGeom>
        </p:spPr>
      </p:pic>
    </p:spTree>
    <p:extLst>
      <p:ext uri="{BB962C8B-B14F-4D97-AF65-F5344CB8AC3E}">
        <p14:creationId xmlns:p14="http://schemas.microsoft.com/office/powerpoint/2010/main" val="38104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brief overview</a:t>
            </a:r>
            <a:endParaRPr lang="en-AU" dirty="0"/>
          </a:p>
        </p:txBody>
      </p:sp>
      <p:sp>
        <p:nvSpPr>
          <p:cNvPr id="3" name="Content Placeholder 2"/>
          <p:cNvSpPr>
            <a:spLocks noGrp="1"/>
          </p:cNvSpPr>
          <p:nvPr>
            <p:ph idx="1"/>
          </p:nvPr>
        </p:nvSpPr>
        <p:spPr/>
        <p:txBody>
          <a:bodyPr/>
          <a:lstStyle/>
          <a:p>
            <a:r>
              <a:rPr lang="en-AU" dirty="0" smtClean="0"/>
              <a:t>Intra-thoracic injury</a:t>
            </a:r>
          </a:p>
          <a:p>
            <a:endParaRPr lang="en-AU" dirty="0"/>
          </a:p>
          <a:p>
            <a:r>
              <a:rPr lang="en-AU" dirty="0" smtClean="0"/>
              <a:t>Intra-abdominal trauma</a:t>
            </a:r>
          </a:p>
          <a:p>
            <a:endParaRPr lang="en-AU" dirty="0" smtClean="0"/>
          </a:p>
          <a:p>
            <a:r>
              <a:rPr lang="en-AU" dirty="0" smtClean="0"/>
              <a:t>Strangulation  (neck trauma)</a:t>
            </a:r>
            <a:endParaRPr lang="en-AU" dirty="0"/>
          </a:p>
        </p:txBody>
      </p:sp>
    </p:spTree>
    <p:extLst>
      <p:ext uri="{BB962C8B-B14F-4D97-AF65-F5344CB8AC3E}">
        <p14:creationId xmlns:p14="http://schemas.microsoft.com/office/powerpoint/2010/main" val="43153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Intra-thoracic injury</a:t>
            </a:r>
            <a:endParaRPr lang="en-AU" dirty="0"/>
          </a:p>
        </p:txBody>
      </p:sp>
      <p:sp>
        <p:nvSpPr>
          <p:cNvPr id="5" name="Content Placeholder 4"/>
          <p:cNvSpPr>
            <a:spLocks noGrp="1"/>
          </p:cNvSpPr>
          <p:nvPr>
            <p:ph idx="1"/>
          </p:nvPr>
        </p:nvSpPr>
        <p:spPr/>
        <p:txBody>
          <a:bodyPr/>
          <a:lstStyle/>
          <a:p>
            <a:r>
              <a:rPr lang="en-AU" dirty="0" smtClean="0"/>
              <a:t>Sternum, scapula and ribs, flail chest</a:t>
            </a:r>
          </a:p>
          <a:p>
            <a:r>
              <a:rPr lang="en-AU" dirty="0" smtClean="0"/>
              <a:t>Pleura and pericardium</a:t>
            </a:r>
          </a:p>
          <a:p>
            <a:r>
              <a:rPr lang="en-AU" dirty="0" smtClean="0"/>
              <a:t>Heart</a:t>
            </a:r>
          </a:p>
          <a:p>
            <a:r>
              <a:rPr lang="en-AU" dirty="0" smtClean="0"/>
              <a:t>Lungs</a:t>
            </a:r>
          </a:p>
          <a:p>
            <a:r>
              <a:rPr lang="en-AU" dirty="0" smtClean="0"/>
              <a:t>Mediastinal tissues (thymus)</a:t>
            </a:r>
            <a:endParaRPr lang="en-AU" dirty="0"/>
          </a:p>
        </p:txBody>
      </p:sp>
    </p:spTree>
    <p:extLst>
      <p:ext uri="{BB962C8B-B14F-4D97-AF65-F5344CB8AC3E}">
        <p14:creationId xmlns:p14="http://schemas.microsoft.com/office/powerpoint/2010/main" val="258653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Rib fractures </a:t>
            </a:r>
            <a:endParaRPr lang="en-AU" dirty="0"/>
          </a:p>
        </p:txBody>
      </p:sp>
      <p:sp>
        <p:nvSpPr>
          <p:cNvPr id="5" name="Content Placeholder 4"/>
          <p:cNvSpPr>
            <a:spLocks noGrp="1"/>
          </p:cNvSpPr>
          <p:nvPr>
            <p:ph idx="1"/>
          </p:nvPr>
        </p:nvSpPr>
        <p:spPr/>
        <p:txBody>
          <a:bodyPr>
            <a:normAutofit fontScale="62500" lnSpcReduction="20000"/>
          </a:bodyPr>
          <a:lstStyle/>
          <a:p>
            <a:pPr marL="0" indent="0">
              <a:buNone/>
            </a:pPr>
            <a:r>
              <a:rPr lang="en-AU" dirty="0" smtClean="0"/>
              <a:t>Children’s ribs are more pliable than adults’.   Bend &gt; break</a:t>
            </a:r>
          </a:p>
          <a:p>
            <a:pPr marL="0" indent="0">
              <a:buNone/>
            </a:pPr>
            <a:endParaRPr lang="en-AU" dirty="0" smtClean="0"/>
          </a:p>
          <a:p>
            <a:pPr marL="0" indent="0">
              <a:buNone/>
            </a:pPr>
            <a:r>
              <a:rPr lang="en-AU" dirty="0" smtClean="0"/>
              <a:t>Posterior rib fractures are highly correlated with abuse</a:t>
            </a:r>
          </a:p>
          <a:p>
            <a:pPr marL="0" indent="0">
              <a:buNone/>
            </a:pPr>
            <a:endParaRPr lang="en-AU" dirty="0" smtClean="0"/>
          </a:p>
          <a:p>
            <a:pPr marL="0" indent="0">
              <a:buNone/>
            </a:pPr>
            <a:r>
              <a:rPr lang="en-AU" altLang="en-US" sz="4400" dirty="0" smtClean="0"/>
              <a:t>Rib </a:t>
            </a:r>
            <a:r>
              <a:rPr lang="en-AU" altLang="en-US" sz="4400" dirty="0"/>
              <a:t>fractures are a rare complication of CPR in children (only 3 out of 923 children) all multiple and anterior, no </a:t>
            </a:r>
            <a:r>
              <a:rPr lang="en-AU" altLang="en-US" sz="4400" dirty="0" smtClean="0"/>
              <a:t>posterior 						</a:t>
            </a:r>
            <a:r>
              <a:rPr lang="en-AU" altLang="en-US" sz="2900" dirty="0" smtClean="0"/>
              <a:t>(WCPSRG Cardiff)</a:t>
            </a:r>
          </a:p>
          <a:p>
            <a:pPr marL="0" indent="0">
              <a:buNone/>
            </a:pPr>
            <a:endParaRPr lang="en-AU" dirty="0" smtClean="0"/>
          </a:p>
          <a:p>
            <a:pPr marL="0" indent="0">
              <a:buNone/>
            </a:pPr>
            <a:r>
              <a:rPr lang="en-AU" dirty="0" smtClean="0"/>
              <a:t> Can be missed on routine CXR</a:t>
            </a:r>
          </a:p>
          <a:p>
            <a:pPr marL="0" indent="0">
              <a:buNone/>
            </a:pPr>
            <a:endParaRPr lang="en-AU" dirty="0" smtClean="0"/>
          </a:p>
          <a:p>
            <a:pPr marL="0" indent="0">
              <a:buNone/>
            </a:pPr>
            <a:r>
              <a:rPr lang="en-AU" dirty="0" smtClean="0"/>
              <a:t>Mortality </a:t>
            </a:r>
            <a:r>
              <a:rPr lang="en-AU" dirty="0"/>
              <a:t>increases (linear) with number of ribs fractured</a:t>
            </a:r>
          </a:p>
          <a:p>
            <a:pPr marL="0" indent="0">
              <a:buNone/>
            </a:pPr>
            <a:endParaRPr lang="en-AU" dirty="0" smtClean="0"/>
          </a:p>
          <a:p>
            <a:endParaRPr lang="en-AU" dirty="0" smtClean="0"/>
          </a:p>
          <a:p>
            <a:pPr marL="0" indent="0">
              <a:buNone/>
            </a:pPr>
            <a:endParaRPr lang="en-AU" dirty="0" smtClean="0"/>
          </a:p>
        </p:txBody>
      </p:sp>
      <p:sp>
        <p:nvSpPr>
          <p:cNvPr id="2" name="TextBox 1"/>
          <p:cNvSpPr txBox="1"/>
          <p:nvPr/>
        </p:nvSpPr>
        <p:spPr>
          <a:xfrm>
            <a:off x="3280611" y="5903554"/>
            <a:ext cx="8999620" cy="646331"/>
          </a:xfrm>
          <a:prstGeom prst="rect">
            <a:avLst/>
          </a:prstGeom>
          <a:noFill/>
        </p:spPr>
        <p:txBody>
          <a:bodyPr wrap="square" rtlCol="0">
            <a:spAutoFit/>
          </a:bodyPr>
          <a:lstStyle/>
          <a:p>
            <a:r>
              <a:rPr lang="en-AU" dirty="0"/>
              <a:t>No breakpoint for mortality in </a:t>
            </a:r>
            <a:r>
              <a:rPr lang="en-AU" dirty="0" err="1"/>
              <a:t>pediatric</a:t>
            </a:r>
            <a:r>
              <a:rPr lang="en-AU" dirty="0"/>
              <a:t> rib fractures</a:t>
            </a:r>
            <a:r>
              <a:rPr lang="en-AU" dirty="0" smtClean="0"/>
              <a:t>.</a:t>
            </a:r>
            <a:endParaRPr lang="en-AU" dirty="0"/>
          </a:p>
          <a:p>
            <a:r>
              <a:rPr lang="en-AU" dirty="0"/>
              <a:t>Rosenberg G, Bryant AK, Davis KA, Schuster </a:t>
            </a:r>
            <a:r>
              <a:rPr lang="en-AU" dirty="0" smtClean="0"/>
              <a:t>KM   J </a:t>
            </a:r>
            <a:r>
              <a:rPr lang="en-AU" dirty="0"/>
              <a:t>Trauma Acute Care Surg. 2016;80(3):427.</a:t>
            </a:r>
          </a:p>
        </p:txBody>
      </p:sp>
    </p:spTree>
    <p:extLst>
      <p:ext uri="{BB962C8B-B14F-4D97-AF65-F5344CB8AC3E}">
        <p14:creationId xmlns:p14="http://schemas.microsoft.com/office/powerpoint/2010/main" val="118592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Compression &amp; rib fractures</a:t>
            </a:r>
          </a:p>
        </p:txBody>
      </p:sp>
      <p:pic>
        <p:nvPicPr>
          <p:cNvPr id="80899" name="Picture 4" descr="ribfracturemechanism"/>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0790" t="2395" r="10614"/>
          <a:stretch/>
        </p:blipFill>
        <p:spPr>
          <a:xfrm>
            <a:off x="2510588" y="1081339"/>
            <a:ext cx="7748337" cy="5776662"/>
          </a:xfrm>
          <a:noFill/>
        </p:spPr>
      </p:pic>
    </p:spTree>
    <p:extLst>
      <p:ext uri="{BB962C8B-B14F-4D97-AF65-F5344CB8AC3E}">
        <p14:creationId xmlns:p14="http://schemas.microsoft.com/office/powerpoint/2010/main" val="20033950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849438" y="381000"/>
            <a:ext cx="849471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3200">
                <a:solidFill>
                  <a:srgbClr val="425563"/>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800">
                <a:solidFill>
                  <a:srgbClr val="425563"/>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rgbClr val="425563"/>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rgbClr val="425563"/>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rgbClr val="425563"/>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rgbClr val="425563"/>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rgbClr val="425563"/>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rgbClr val="425563"/>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rgbClr val="425563"/>
                </a:solidFill>
                <a:latin typeface="Open Sans" panose="020B0606030504020204" pitchFamily="34" charset="0"/>
                <a:cs typeface="Open Sans" panose="020B0606030504020204" pitchFamily="34" charset="0"/>
              </a:defRPr>
            </a:lvl9pPr>
          </a:lstStyle>
          <a:p>
            <a:pPr algn="ctr" eaLnBrk="1" hangingPunct="1">
              <a:lnSpc>
                <a:spcPct val="97000"/>
              </a:lnSpc>
              <a:spcBef>
                <a:spcPct val="0"/>
              </a:spcBef>
              <a:buClr>
                <a:srgbClr val="000000"/>
              </a:buClr>
              <a:buSzPct val="45000"/>
              <a:buFontTx/>
              <a:buNone/>
            </a:pPr>
            <a:r>
              <a:rPr lang="en-GB" altLang="en-US" sz="1500" b="1">
                <a:solidFill>
                  <a:schemeClr val="tx1"/>
                </a:solidFill>
                <a:latin typeface="Arial" panose="020B0604020202020204" pitchFamily="34" charset="0"/>
                <a:cs typeface="Arial" panose="020B0604020202020204" pitchFamily="34" charset="0"/>
              </a:rPr>
              <a:t>Figure 8.  Rib fracture mechanism in tight squeezing</a:t>
            </a:r>
          </a:p>
        </p:txBody>
      </p:sp>
      <p:pic>
        <p:nvPicPr>
          <p:cNvPr id="788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5489" y="6205539"/>
            <a:ext cx="170973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4413" y="979488"/>
            <a:ext cx="762635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4"/>
          <p:cNvSpPr txBox="1">
            <a:spLocks noChangeArrowheads="1"/>
          </p:cNvSpPr>
          <p:nvPr/>
        </p:nvSpPr>
        <p:spPr bwMode="auto">
          <a:xfrm>
            <a:off x="2284413" y="5972175"/>
            <a:ext cx="39179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tabLst>
                <a:tab pos="655638" algn="l"/>
                <a:tab pos="1312863" algn="l"/>
                <a:tab pos="1968500" algn="l"/>
                <a:tab pos="2625725" algn="l"/>
                <a:tab pos="3282950" algn="l"/>
              </a:tabLst>
              <a:defRPr sz="3200">
                <a:solidFill>
                  <a:srgbClr val="425563"/>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tabLst>
                <a:tab pos="655638" algn="l"/>
                <a:tab pos="1312863" algn="l"/>
                <a:tab pos="1968500" algn="l"/>
                <a:tab pos="2625725" algn="l"/>
                <a:tab pos="3282950" algn="l"/>
              </a:tabLst>
              <a:defRPr sz="2800">
                <a:solidFill>
                  <a:srgbClr val="425563"/>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tabLst>
                <a:tab pos="655638" algn="l"/>
                <a:tab pos="1312863" algn="l"/>
                <a:tab pos="1968500" algn="l"/>
                <a:tab pos="2625725" algn="l"/>
                <a:tab pos="3282950" algn="l"/>
              </a:tabLst>
              <a:defRPr sz="2400">
                <a:solidFill>
                  <a:srgbClr val="425563"/>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tabLst>
                <a:tab pos="655638" algn="l"/>
                <a:tab pos="1312863" algn="l"/>
                <a:tab pos="1968500" algn="l"/>
                <a:tab pos="2625725" algn="l"/>
                <a:tab pos="3282950" algn="l"/>
              </a:tabLst>
              <a:defRPr sz="2000">
                <a:solidFill>
                  <a:srgbClr val="425563"/>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tabLst>
                <a:tab pos="655638" algn="l"/>
                <a:tab pos="1312863" algn="l"/>
                <a:tab pos="1968500" algn="l"/>
                <a:tab pos="2625725" algn="l"/>
                <a:tab pos="3282950" algn="l"/>
              </a:tabLst>
              <a:defRPr sz="2000">
                <a:solidFill>
                  <a:srgbClr val="425563"/>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Lst>
              <a:defRPr sz="2000">
                <a:solidFill>
                  <a:srgbClr val="425563"/>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Lst>
              <a:defRPr sz="2000">
                <a:solidFill>
                  <a:srgbClr val="425563"/>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Lst>
              <a:defRPr sz="2000">
                <a:solidFill>
                  <a:srgbClr val="425563"/>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Lst>
              <a:defRPr sz="2000">
                <a:solidFill>
                  <a:srgbClr val="425563"/>
                </a:solidFill>
                <a:latin typeface="Open Sans" panose="020B0606030504020204" pitchFamily="34" charset="0"/>
                <a:cs typeface="Open Sans" panose="020B0606030504020204" pitchFamily="34" charset="0"/>
              </a:defRPr>
            </a:lvl9pPr>
          </a:lstStyle>
          <a:p>
            <a:pPr eaLnBrk="1" hangingPunct="1">
              <a:lnSpc>
                <a:spcPct val="97000"/>
              </a:lnSpc>
              <a:spcBef>
                <a:spcPct val="0"/>
              </a:spcBef>
              <a:buClr>
                <a:srgbClr val="000000"/>
              </a:buClr>
              <a:buSzPct val="45000"/>
              <a:buFontTx/>
              <a:buNone/>
            </a:pPr>
            <a:r>
              <a:rPr lang="en-GB" altLang="en-US" sz="1100" b="1">
                <a:solidFill>
                  <a:schemeClr val="tx1"/>
                </a:solidFill>
                <a:latin typeface="Arial" panose="020B0604020202020204" pitchFamily="34" charset="0"/>
                <a:cs typeface="Arial" panose="020B0604020202020204" pitchFamily="34" charset="0"/>
              </a:rPr>
              <a:t>Lonergan G J et al. Radiographics 2003;23:811-845</a:t>
            </a:r>
          </a:p>
        </p:txBody>
      </p:sp>
      <p:sp>
        <p:nvSpPr>
          <p:cNvPr id="78854" name="Text Box 5"/>
          <p:cNvSpPr txBox="1">
            <a:spLocks noChangeArrowheads="1"/>
          </p:cNvSpPr>
          <p:nvPr/>
        </p:nvSpPr>
        <p:spPr bwMode="auto">
          <a:xfrm>
            <a:off x="1622426" y="6613526"/>
            <a:ext cx="49307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76200" indent="-762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Lst>
              <a:defRPr sz="3200">
                <a:solidFill>
                  <a:srgbClr val="425563"/>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Lst>
              <a:defRPr sz="2800">
                <a:solidFill>
                  <a:srgbClr val="425563"/>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Lst>
              <a:defRPr sz="2400">
                <a:solidFill>
                  <a:srgbClr val="425563"/>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Lst>
              <a:defRPr sz="2000">
                <a:solidFill>
                  <a:srgbClr val="425563"/>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tabLst>
                <a:tab pos="655638" algn="l"/>
                <a:tab pos="1312863" algn="l"/>
                <a:tab pos="1968500" algn="l"/>
                <a:tab pos="2625725" algn="l"/>
                <a:tab pos="3282950" algn="l"/>
                <a:tab pos="3938588" algn="l"/>
                <a:tab pos="4595813" algn="l"/>
              </a:tabLst>
              <a:defRPr sz="2000">
                <a:solidFill>
                  <a:srgbClr val="425563"/>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Lst>
              <a:defRPr sz="2000">
                <a:solidFill>
                  <a:srgbClr val="425563"/>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Lst>
              <a:defRPr sz="2000">
                <a:solidFill>
                  <a:srgbClr val="425563"/>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Lst>
              <a:defRPr sz="2000">
                <a:solidFill>
                  <a:srgbClr val="425563"/>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655638" algn="l"/>
                <a:tab pos="1312863" algn="l"/>
                <a:tab pos="1968500" algn="l"/>
                <a:tab pos="2625725" algn="l"/>
                <a:tab pos="3282950" algn="l"/>
                <a:tab pos="3938588" algn="l"/>
                <a:tab pos="4595813" algn="l"/>
              </a:tabLst>
              <a:defRPr sz="2000">
                <a:solidFill>
                  <a:srgbClr val="425563"/>
                </a:solidFill>
                <a:latin typeface="Open Sans" panose="020B0606030504020204" pitchFamily="34" charset="0"/>
                <a:cs typeface="Open Sans" panose="020B0606030504020204" pitchFamily="34" charset="0"/>
              </a:defRPr>
            </a:lvl9pPr>
          </a:lstStyle>
          <a:p>
            <a:pPr>
              <a:lnSpc>
                <a:spcPct val="94000"/>
              </a:lnSpc>
              <a:spcBef>
                <a:spcPts val="413"/>
              </a:spcBef>
              <a:buClr>
                <a:srgbClr val="000000"/>
              </a:buClr>
              <a:buSzPct val="45000"/>
              <a:buNone/>
            </a:pPr>
            <a:r>
              <a:rPr lang="en-GB" altLang="en-US" sz="900">
                <a:solidFill>
                  <a:srgbClr val="000000"/>
                </a:solidFill>
                <a:latin typeface="Arial" panose="020B0604020202020204" pitchFamily="34" charset="0"/>
                <a:cs typeface="Arial" panose="020B0604020202020204" pitchFamily="34" charset="0"/>
              </a:rPr>
              <a:t>©</a:t>
            </a:r>
            <a:r>
              <a:rPr lang="en-GB" altLang="en-US" sz="900">
                <a:solidFill>
                  <a:schemeClr val="tx1"/>
                </a:solidFill>
                <a:latin typeface="Arial" panose="020B0604020202020204" pitchFamily="34" charset="0"/>
                <a:cs typeface="Arial" panose="020B0604020202020204" pitchFamily="34" charset="0"/>
              </a:rPr>
              <a:t>2003 by Radiological Society of North America</a:t>
            </a:r>
          </a:p>
        </p:txBody>
      </p:sp>
    </p:spTree>
    <p:extLst>
      <p:ext uri="{BB962C8B-B14F-4D97-AF65-F5344CB8AC3E}">
        <p14:creationId xmlns:p14="http://schemas.microsoft.com/office/powerpoint/2010/main" val="37191534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8535790" y="3414938"/>
            <a:ext cx="3067050" cy="3416320"/>
          </a:xfrm>
          <a:prstGeom prst="rect">
            <a:avLst/>
          </a:prstGeom>
          <a:noFill/>
        </p:spPr>
        <p:txBody>
          <a:bodyPr wrap="square" rtlCol="0">
            <a:spAutoFit/>
          </a:bodyPr>
          <a:lstStyle/>
          <a:p>
            <a:r>
              <a:rPr lang="en-AU" dirty="0" smtClean="0"/>
              <a:t>Bilateral pleural effusions </a:t>
            </a:r>
            <a:endParaRPr lang="en-AU" dirty="0"/>
          </a:p>
          <a:p>
            <a:endParaRPr lang="en-AU" dirty="0" smtClean="0"/>
          </a:p>
          <a:p>
            <a:r>
              <a:rPr lang="en-AU" dirty="0" smtClean="0"/>
              <a:t>Pericardial effusion</a:t>
            </a:r>
          </a:p>
          <a:p>
            <a:endParaRPr lang="en-AU" dirty="0"/>
          </a:p>
          <a:p>
            <a:r>
              <a:rPr lang="en-AU" dirty="0" smtClean="0"/>
              <a:t>Infant also had </a:t>
            </a:r>
          </a:p>
          <a:p>
            <a:pPr marL="285750" indent="-285750">
              <a:buFont typeface="Arial" panose="020B0604020202020204" pitchFamily="34" charset="0"/>
              <a:buChar char="•"/>
            </a:pPr>
            <a:r>
              <a:rPr lang="en-AU" dirty="0" smtClean="0"/>
              <a:t>Liver laceration</a:t>
            </a:r>
          </a:p>
          <a:p>
            <a:pPr marL="285750" indent="-285750">
              <a:buFont typeface="Arial" panose="020B0604020202020204" pitchFamily="34" charset="0"/>
              <a:buChar char="•"/>
            </a:pPr>
            <a:r>
              <a:rPr lang="en-AU" dirty="0" smtClean="0"/>
              <a:t>Small amount of free fluid sub-diaphragm</a:t>
            </a:r>
          </a:p>
          <a:p>
            <a:pPr marL="285750" indent="-285750">
              <a:buFont typeface="Arial" panose="020B0604020202020204" pitchFamily="34" charset="0"/>
              <a:buChar char="•"/>
            </a:pPr>
            <a:r>
              <a:rPr lang="en-AU" dirty="0" smtClean="0"/>
              <a:t>Large distended gall bladder</a:t>
            </a:r>
          </a:p>
          <a:p>
            <a:endParaRPr lang="en-AU" dirty="0" smtClean="0"/>
          </a:p>
          <a:p>
            <a:endParaRPr lang="en-AU" dirty="0"/>
          </a:p>
        </p:txBody>
      </p:sp>
    </p:spTree>
    <p:extLst>
      <p:ext uri="{BB962C8B-B14F-4D97-AF65-F5344CB8AC3E}">
        <p14:creationId xmlns:p14="http://schemas.microsoft.com/office/powerpoint/2010/main" val="146284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2" y="653717"/>
            <a:ext cx="10427366" cy="1259304"/>
          </a:xfrm>
        </p:spPr>
        <p:txBody>
          <a:bodyPr>
            <a:normAutofit fontScale="90000"/>
          </a:bodyPr>
          <a:lstStyle/>
          <a:p>
            <a:r>
              <a:rPr lang="en-AU" sz="2000" dirty="0" smtClean="0"/>
              <a:t>A </a:t>
            </a:r>
            <a:r>
              <a:rPr lang="en-AU" sz="2000" dirty="0"/>
              <a:t>clinical decision rule for identifying children with thoracic injuries after blunt torso trauma</a:t>
            </a:r>
            <a:r>
              <a:rPr lang="en-AU" sz="2000" dirty="0" smtClean="0"/>
              <a:t>.  </a:t>
            </a:r>
            <a:br>
              <a:rPr lang="en-AU" sz="2000" dirty="0" smtClean="0"/>
            </a:br>
            <a:r>
              <a:rPr lang="en-AU" sz="2000" dirty="0" smtClean="0"/>
              <a:t>Holmes </a:t>
            </a:r>
            <a:r>
              <a:rPr lang="en-AU" sz="2000" dirty="0"/>
              <a:t>JF, </a:t>
            </a:r>
            <a:r>
              <a:rPr lang="en-AU" sz="2000" dirty="0" err="1"/>
              <a:t>Sokolove</a:t>
            </a:r>
            <a:r>
              <a:rPr lang="en-AU" sz="2000" dirty="0"/>
              <a:t> PE, Brant WE, </a:t>
            </a:r>
            <a:r>
              <a:rPr lang="en-AU" sz="2000" dirty="0" err="1"/>
              <a:t>Kuppermann</a:t>
            </a:r>
            <a:r>
              <a:rPr lang="en-AU" sz="2000" dirty="0"/>
              <a:t> </a:t>
            </a:r>
            <a:r>
              <a:rPr lang="en-AU" sz="2000" dirty="0" smtClean="0"/>
              <a:t>N    </a:t>
            </a:r>
            <a:br>
              <a:rPr lang="en-AU" sz="2000" dirty="0" smtClean="0"/>
            </a:br>
            <a:r>
              <a:rPr lang="en-AU" sz="2000" dirty="0" smtClean="0"/>
              <a:t>Ann </a:t>
            </a:r>
            <a:r>
              <a:rPr lang="en-AU" sz="2000" dirty="0" err="1"/>
              <a:t>Emerg</a:t>
            </a:r>
            <a:r>
              <a:rPr lang="en-AU" sz="2000" dirty="0"/>
              <a:t> Med. 2002;39(5):492</a:t>
            </a:r>
            <a:r>
              <a:rPr lang="en-AU" sz="1100" dirty="0"/>
              <a:t/>
            </a:r>
            <a:br>
              <a:rPr lang="en-AU" sz="1100" dirty="0"/>
            </a:br>
            <a:endParaRPr lang="en-AU" sz="1100" dirty="0"/>
          </a:p>
        </p:txBody>
      </p:sp>
      <p:sp>
        <p:nvSpPr>
          <p:cNvPr id="5" name="Content Placeholder 4"/>
          <p:cNvSpPr>
            <a:spLocks noGrp="1"/>
          </p:cNvSpPr>
          <p:nvPr>
            <p:ph idx="1"/>
          </p:nvPr>
        </p:nvSpPr>
        <p:spPr>
          <a:xfrm>
            <a:off x="609602" y="2109537"/>
            <a:ext cx="10972800" cy="3535365"/>
          </a:xfrm>
        </p:spPr>
        <p:txBody>
          <a:bodyPr>
            <a:normAutofit fontScale="70000" lnSpcReduction="20000"/>
          </a:bodyPr>
          <a:lstStyle/>
          <a:p>
            <a:pPr marL="0" indent="0">
              <a:buNone/>
            </a:pPr>
            <a:r>
              <a:rPr lang="en-AU" dirty="0"/>
              <a:t>Predictors of thoracic injury in children sustaining blunt torso trauma include </a:t>
            </a:r>
            <a:endParaRPr lang="en-AU" dirty="0" smtClean="0"/>
          </a:p>
          <a:p>
            <a:r>
              <a:rPr lang="en-AU" dirty="0" smtClean="0"/>
              <a:t>low </a:t>
            </a:r>
            <a:r>
              <a:rPr lang="en-AU" dirty="0"/>
              <a:t>systolic blood pressure, </a:t>
            </a:r>
            <a:endParaRPr lang="en-AU" dirty="0" smtClean="0"/>
          </a:p>
          <a:p>
            <a:r>
              <a:rPr lang="en-AU" dirty="0" smtClean="0"/>
              <a:t>elevated </a:t>
            </a:r>
            <a:r>
              <a:rPr lang="en-AU" dirty="0"/>
              <a:t>respiratory rate, </a:t>
            </a:r>
            <a:endParaRPr lang="en-AU" dirty="0" smtClean="0"/>
          </a:p>
          <a:p>
            <a:r>
              <a:rPr lang="en-AU" dirty="0" smtClean="0"/>
              <a:t>abnormal </a:t>
            </a:r>
            <a:r>
              <a:rPr lang="en-AU" dirty="0"/>
              <a:t>results on thoracic examination, abnormal chest auscultation findings, </a:t>
            </a:r>
            <a:endParaRPr lang="en-AU" dirty="0" smtClean="0"/>
          </a:p>
          <a:p>
            <a:r>
              <a:rPr lang="en-AU" dirty="0" smtClean="0"/>
              <a:t>femur </a:t>
            </a:r>
            <a:r>
              <a:rPr lang="en-AU" dirty="0"/>
              <a:t>fracture, </a:t>
            </a:r>
            <a:endParaRPr lang="en-AU" dirty="0" smtClean="0"/>
          </a:p>
          <a:p>
            <a:r>
              <a:rPr lang="en-AU" dirty="0" smtClean="0"/>
              <a:t>and </a:t>
            </a:r>
            <a:r>
              <a:rPr lang="en-AU" dirty="0"/>
              <a:t>a GCS score of less than 15. </a:t>
            </a:r>
          </a:p>
        </p:txBody>
      </p:sp>
    </p:spTree>
    <p:extLst>
      <p:ext uri="{BB962C8B-B14F-4D97-AF65-F5344CB8AC3E}">
        <p14:creationId xmlns:p14="http://schemas.microsoft.com/office/powerpoint/2010/main" val="133685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RCH powerpoint-WideS_treeto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2">
      <a:dk1>
        <a:srgbClr val="2F4354"/>
      </a:dk1>
      <a:lt1>
        <a:sysClr val="window" lastClr="FFFFFF"/>
      </a:lt1>
      <a:dk2>
        <a:srgbClr val="0C0037"/>
      </a:dk2>
      <a:lt2>
        <a:srgbClr val="99B7C0"/>
      </a:lt2>
      <a:accent1>
        <a:srgbClr val="49BCD1"/>
      </a:accent1>
      <a:accent2>
        <a:srgbClr val="71BB32"/>
      </a:accent2>
      <a:accent3>
        <a:srgbClr val="F2792C"/>
      </a:accent3>
      <a:accent4>
        <a:srgbClr val="CF0026"/>
      </a:accent4>
      <a:accent5>
        <a:srgbClr val="FBAC12"/>
      </a:accent5>
      <a:accent6>
        <a:srgbClr val="EE7394"/>
      </a:accent6>
      <a:hlink>
        <a:srgbClr val="0E78C1"/>
      </a:hlink>
      <a:folHlink>
        <a:srgbClr val="A957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CH powerpoint-WideS_co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Custom 2">
      <a:dk1>
        <a:srgbClr val="2F4354"/>
      </a:dk1>
      <a:lt1>
        <a:sysClr val="window" lastClr="FFFFFF"/>
      </a:lt1>
      <a:dk2>
        <a:srgbClr val="0C0037"/>
      </a:dk2>
      <a:lt2>
        <a:srgbClr val="99B7C0"/>
      </a:lt2>
      <a:accent1>
        <a:srgbClr val="49BCD1"/>
      </a:accent1>
      <a:accent2>
        <a:srgbClr val="71BB32"/>
      </a:accent2>
      <a:accent3>
        <a:srgbClr val="F2792C"/>
      </a:accent3>
      <a:accent4>
        <a:srgbClr val="CF0026"/>
      </a:accent4>
      <a:accent5>
        <a:srgbClr val="FBAC12"/>
      </a:accent5>
      <a:accent6>
        <a:srgbClr val="EE7394"/>
      </a:accent6>
      <a:hlink>
        <a:srgbClr val="0E78C1"/>
      </a:hlink>
      <a:folHlink>
        <a:srgbClr val="A957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RCH powerpoint-WideS_treetops</Template>
  <TotalTime>1818</TotalTime>
  <Words>718</Words>
  <Application>Microsoft Office PowerPoint</Application>
  <PresentationFormat>Widescreen</PresentationFormat>
  <Paragraphs>178</Paragraphs>
  <Slides>23</Slides>
  <Notes>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23</vt:i4>
      </vt:variant>
    </vt:vector>
  </HeadingPairs>
  <TitlesOfParts>
    <vt:vector size="35" baseType="lpstr">
      <vt:lpstr>MS PGothic</vt:lpstr>
      <vt:lpstr>Arial</vt:lpstr>
      <vt:lpstr>Calibri</vt:lpstr>
      <vt:lpstr>HG Mincho Light J</vt:lpstr>
      <vt:lpstr>Open Sans</vt:lpstr>
      <vt:lpstr>Open Sans Semibold</vt:lpstr>
      <vt:lpstr>RCH powerpoint-WideS_treetops</vt:lpstr>
      <vt:lpstr>Custom Design</vt:lpstr>
      <vt:lpstr>1_Custom Design</vt:lpstr>
      <vt:lpstr>RCH powerpoint-WideS_corp</vt:lpstr>
      <vt:lpstr>2_Custom Design</vt:lpstr>
      <vt:lpstr>3_Custom Design</vt:lpstr>
      <vt:lpstr>Injury to Internal organs: Accident or Abuse?</vt:lpstr>
      <vt:lpstr>Internal organ injury</vt:lpstr>
      <vt:lpstr>A brief overview</vt:lpstr>
      <vt:lpstr>Intra-thoracic injury</vt:lpstr>
      <vt:lpstr>Rib fractures </vt:lpstr>
      <vt:lpstr>Compression &amp; rib fractures</vt:lpstr>
      <vt:lpstr>PowerPoint Presentation</vt:lpstr>
      <vt:lpstr>PowerPoint Presentation</vt:lpstr>
      <vt:lpstr>A clinical decision rule for identifying children with thoracic injuries after blunt torso trauma.   Holmes JF, Sokolove PE, Brant WE, Kuppermann N     Ann Emerg Med. 2002;39(5):492 </vt:lpstr>
      <vt:lpstr>Intrathoracic trauma  – basic tests</vt:lpstr>
      <vt:lpstr>Intra-abdominal trauma Injuries associated with NAT to anterior abdomen</vt:lpstr>
      <vt:lpstr>Intra-abdominal trauma Injuries associated with NAT to posterior abdomen</vt:lpstr>
      <vt:lpstr>Intra-abdominal trauma</vt:lpstr>
      <vt:lpstr>Splenic trauma</vt:lpstr>
      <vt:lpstr>Duodenal haematoma</vt:lpstr>
      <vt:lpstr>Pancreatic trauma</vt:lpstr>
      <vt:lpstr>Renal contusion and subcapsular haemorrhage</vt:lpstr>
      <vt:lpstr>Intra-abdo trauma tests</vt:lpstr>
      <vt:lpstr>Spinal /vertebral trauma</vt:lpstr>
      <vt:lpstr>Compression fracture vertebrae</vt:lpstr>
      <vt:lpstr>Strangulation</vt:lpstr>
      <vt:lpstr>PowerPoint Presentation</vt:lpstr>
      <vt:lpstr>PowerPoint Presentation</vt:lpstr>
    </vt:vector>
  </TitlesOfParts>
  <Company>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Injury to Internal organs: Accident or Abuse?</dc:title>
  <dc:creator>Anne Smith</dc:creator>
  <cp:lastModifiedBy>Debbie Fry</cp:lastModifiedBy>
  <cp:revision>32</cp:revision>
  <dcterms:created xsi:type="dcterms:W3CDTF">2017-04-12T01:54:37Z</dcterms:created>
  <dcterms:modified xsi:type="dcterms:W3CDTF">2017-05-04T05:12:06Z</dcterms:modified>
</cp:coreProperties>
</file>