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66" r:id="rId3"/>
  </p:sldMasterIdLst>
  <p:sldIdLst>
    <p:sldId id="256" r:id="rId4"/>
    <p:sldId id="257" r:id="rId5"/>
    <p:sldId id="266" r:id="rId6"/>
    <p:sldId id="258" r:id="rId7"/>
    <p:sldId id="263" r:id="rId8"/>
    <p:sldId id="267" r:id="rId9"/>
    <p:sldId id="264" r:id="rId10"/>
    <p:sldId id="259" r:id="rId11"/>
    <p:sldId id="260" r:id="rId12"/>
    <p:sldId id="261" r:id="rId13"/>
    <p:sldId id="262" r:id="rId14"/>
    <p:sldId id="268" r:id="rId15"/>
    <p:sldId id="265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9484" y="3905277"/>
            <a:ext cx="10080000" cy="1620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>
                <a:solidFill>
                  <a:schemeClr val="bg1"/>
                </a:solidFill>
                <a:latin typeface="Open Sans"/>
                <a:cs typeface="Open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493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F53913-660E-4160-961F-E74151401782}" type="datetimeFigureOut">
              <a:rPr lang="en-AU" smtClean="0"/>
              <a:t>4/05/2017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12C9F1-A799-463F-8525-4F25967FA7D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9911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340896"/>
            <a:ext cx="9978189" cy="1259304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4000">
                <a:solidFill>
                  <a:srgbClr val="71BB32"/>
                </a:solidFill>
                <a:latin typeface="Open Sans Semibold"/>
                <a:cs typeface="Open Sans Semi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17"/>
            <a:ext cx="10972800" cy="435484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F4354"/>
                </a:solidFill>
                <a:latin typeface="Open Sans Semibold"/>
                <a:cs typeface="Open Sans Semibold"/>
              </a:defRPr>
            </a:lvl1pPr>
            <a:lvl2pPr>
              <a:defRPr>
                <a:solidFill>
                  <a:srgbClr val="2F4354"/>
                </a:solidFill>
                <a:latin typeface="Open Sans"/>
                <a:cs typeface="Open Sans"/>
              </a:defRPr>
            </a:lvl2pPr>
            <a:lvl3pPr>
              <a:defRPr>
                <a:solidFill>
                  <a:srgbClr val="2F4354"/>
                </a:solidFill>
                <a:latin typeface="Open Sans"/>
                <a:cs typeface="Open Sans"/>
              </a:defRPr>
            </a:lvl3pPr>
            <a:lvl4pPr>
              <a:defRPr>
                <a:solidFill>
                  <a:srgbClr val="2F4354"/>
                </a:solidFill>
                <a:latin typeface="Open Sans"/>
                <a:cs typeface="Open Sans"/>
              </a:defRPr>
            </a:lvl4pPr>
            <a:lvl5pPr>
              <a:defRPr>
                <a:solidFill>
                  <a:srgbClr val="2F4354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139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84685"/>
            <a:ext cx="5384800" cy="4341479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0" i="0">
                <a:solidFill>
                  <a:srgbClr val="2F4354"/>
                </a:solidFill>
                <a:latin typeface="Open Sans"/>
                <a:cs typeface="Open Sans"/>
              </a:defRPr>
            </a:lvl1pPr>
            <a:lvl2pPr>
              <a:defRPr sz="2400" b="0" i="0">
                <a:solidFill>
                  <a:srgbClr val="2F4354"/>
                </a:solidFill>
                <a:latin typeface="Open Sans"/>
                <a:cs typeface="Open Sans"/>
              </a:defRPr>
            </a:lvl2pPr>
            <a:lvl3pPr>
              <a:defRPr sz="2000" b="0" i="0">
                <a:solidFill>
                  <a:srgbClr val="2F4354"/>
                </a:solidFill>
                <a:latin typeface="Open Sans"/>
                <a:cs typeface="Open Sans"/>
              </a:defRPr>
            </a:lvl3pPr>
            <a:lvl4pPr>
              <a:defRPr sz="1800" b="0" i="0">
                <a:solidFill>
                  <a:srgbClr val="2F4354"/>
                </a:solidFill>
                <a:latin typeface="Open Sans"/>
                <a:cs typeface="Open Sans"/>
              </a:defRPr>
            </a:lvl4pPr>
            <a:lvl5pPr>
              <a:defRPr sz="1800" b="0" i="0">
                <a:solidFill>
                  <a:srgbClr val="2F4354"/>
                </a:solidFill>
                <a:latin typeface="Open Sans"/>
                <a:cs typeface="Open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84685"/>
            <a:ext cx="5384800" cy="4341479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0" i="0">
                <a:solidFill>
                  <a:srgbClr val="2F4354"/>
                </a:solidFill>
                <a:latin typeface="Open Sans"/>
                <a:cs typeface="Open Sans"/>
              </a:defRPr>
            </a:lvl1pPr>
            <a:lvl2pPr>
              <a:defRPr sz="2400" b="0" i="0">
                <a:solidFill>
                  <a:srgbClr val="2F4354"/>
                </a:solidFill>
                <a:latin typeface="Open Sans"/>
                <a:cs typeface="Open Sans"/>
              </a:defRPr>
            </a:lvl2pPr>
            <a:lvl3pPr>
              <a:defRPr sz="2000" b="0" i="0">
                <a:solidFill>
                  <a:srgbClr val="2F4354"/>
                </a:solidFill>
                <a:latin typeface="Open Sans"/>
                <a:cs typeface="Open Sans"/>
              </a:defRPr>
            </a:lvl3pPr>
            <a:lvl4pPr>
              <a:defRPr sz="1800" b="0" i="0">
                <a:solidFill>
                  <a:srgbClr val="2F4354"/>
                </a:solidFill>
                <a:latin typeface="Open Sans"/>
                <a:cs typeface="Open Sans"/>
              </a:defRPr>
            </a:lvl4pPr>
            <a:lvl5pPr>
              <a:defRPr sz="1800" b="0" i="0">
                <a:solidFill>
                  <a:srgbClr val="2F4354"/>
                </a:solidFill>
                <a:latin typeface="Open Sans"/>
                <a:cs typeface="Open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2" y="340896"/>
            <a:ext cx="9978189" cy="1259304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4000">
                <a:solidFill>
                  <a:srgbClr val="71BB32"/>
                </a:solidFill>
                <a:latin typeface="Open Sans Semibold"/>
                <a:cs typeface="Open Sans Semi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047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F53913-660E-4160-961F-E74151401782}" type="datetimeFigureOut">
              <a:rPr lang="en-AU" smtClean="0"/>
              <a:t>4/05/2017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12C9F1-A799-463F-8525-4F25967FA7D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8666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059484" y="3256909"/>
            <a:ext cx="10080000" cy="1234881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97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file://localhost/Users/ercstaff/Desktop/WIP/141141%20DULLARD%20Powerpoint%20templates/Images/HR/RCH_Powerpoint_4.jpg" TargetMode="Externa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file://localhost/Users/ercstaff/Desktop/WIP/141141%20DULLARD%20Powerpoint%20templates/Images/HR/RCH_Powerpoint_5.jpg" TargetMode="Externa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file://localhost/Users/ercstaff/Desktop/WIP/141141%20DULLARD%20Powerpoint%20templates/Images/HR/RCH_Powerpoint_6.jp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CH_Powerpoint_4.jpg" descr="/Users/ercstaff/Desktop/WIP/141141 DULLARD Powerpoint templates/Images/HR/RCH_Powerpoint_4.jpg"/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2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CH_Powerpoint_5.jpg" descr="/Users/ercstaff/Desktop/WIP/141141 DULLARD Powerpoint templates/Images/HR/RCH_Powerpoint_5.jpg"/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2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8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CH_Powerpoint_6.jpg" descr="/Users/ercstaff/Desktop/WIP/141141 DULLARD Powerpoint templates/Images/HR/RCH_Powerpoint_6.jpg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4526" y="3071479"/>
            <a:ext cx="9144000" cy="2387600"/>
          </a:xfrm>
        </p:spPr>
        <p:txBody>
          <a:bodyPr/>
          <a:lstStyle/>
          <a:p>
            <a:r>
              <a:rPr lang="en-AU" dirty="0" smtClean="0"/>
              <a:t>Things to avoid </a:t>
            </a:r>
            <a:br>
              <a:rPr lang="en-AU" dirty="0" smtClean="0"/>
            </a:br>
            <a:r>
              <a:rPr lang="en-AU" dirty="0" smtClean="0"/>
              <a:t>when writing reports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2006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Poor time management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“Ostrich behaviour” = Avoidance </a:t>
            </a:r>
          </a:p>
          <a:p>
            <a:r>
              <a:rPr lang="en-AU" dirty="0" err="1" smtClean="0"/>
              <a:t>Proscastination</a:t>
            </a:r>
            <a:endParaRPr lang="en-AU" dirty="0" smtClean="0"/>
          </a:p>
          <a:p>
            <a:r>
              <a:rPr lang="en-AU" dirty="0" smtClean="0"/>
              <a:t>Delay between consultation and report writing</a:t>
            </a:r>
          </a:p>
          <a:p>
            <a:r>
              <a:rPr lang="en-AU" dirty="0" smtClean="0"/>
              <a:t>Delay in producing report in timely fashion – so it can be used!</a:t>
            </a:r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6408822" y="4788568"/>
            <a:ext cx="3184358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JUST DO IT!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09074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Promising to deliver then failing to do so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Don’t promise police or child protection practitioners to deliver a report </a:t>
            </a:r>
            <a:r>
              <a:rPr lang="en-AU" dirty="0"/>
              <a:t>to them </a:t>
            </a:r>
            <a:r>
              <a:rPr lang="en-AU" dirty="0" smtClean="0"/>
              <a:t>by a certain date unless you are very certain that you can keep your promise.</a:t>
            </a:r>
          </a:p>
          <a:p>
            <a:endParaRPr lang="en-AU" dirty="0"/>
          </a:p>
          <a:p>
            <a:r>
              <a:rPr lang="en-AU" dirty="0" smtClean="0"/>
              <a:t>Don’t make repeated flimsy excuses for failing to deliver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4924926" y="4932947"/>
            <a:ext cx="5125453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Keep your promises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880896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Insufficient knowledge / research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Lack of basic medical knowledge</a:t>
            </a:r>
          </a:p>
          <a:p>
            <a:r>
              <a:rPr lang="en-AU" dirty="0" smtClean="0"/>
              <a:t>Lack of background information regarding case</a:t>
            </a:r>
          </a:p>
          <a:p>
            <a:r>
              <a:rPr lang="en-AU" dirty="0" smtClean="0"/>
              <a:t>Insufficient effort to obtain important (required) information from others</a:t>
            </a:r>
          </a:p>
          <a:p>
            <a:r>
              <a:rPr lang="en-AU" dirty="0" smtClean="0"/>
              <a:t>Insufficient effort to read current literature 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6689558" y="5096590"/>
            <a:ext cx="4451684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Know your stuff!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76491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Failure to talk to the right people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Information gathering</a:t>
            </a:r>
          </a:p>
          <a:p>
            <a:r>
              <a:rPr lang="en-AU" dirty="0" smtClean="0"/>
              <a:t>Information sharing</a:t>
            </a:r>
          </a:p>
          <a:p>
            <a:r>
              <a:rPr lang="en-AU" dirty="0" smtClean="0"/>
              <a:t>Reporting to Child Protection / Referral to Child FIRST</a:t>
            </a:r>
          </a:p>
          <a:p>
            <a:endParaRPr lang="en-AU" dirty="0"/>
          </a:p>
          <a:p>
            <a:r>
              <a:rPr lang="en-AU" dirty="0" smtClean="0"/>
              <a:t>NB: Ensure you have appropriate consent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4876801" y="5093368"/>
            <a:ext cx="595964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Talk to the right people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649944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DON’T GET IT WRONG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Consult with others. </a:t>
            </a:r>
          </a:p>
          <a:p>
            <a:r>
              <a:rPr lang="en-AU" dirty="0" smtClean="0"/>
              <a:t>Peer review and peer discussions</a:t>
            </a:r>
          </a:p>
          <a:p>
            <a:r>
              <a:rPr lang="en-AU" dirty="0" smtClean="0"/>
              <a:t>Ask experts</a:t>
            </a:r>
          </a:p>
          <a:p>
            <a:r>
              <a:rPr lang="en-AU" dirty="0" smtClean="0"/>
              <a:t>Review the literature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7034464" y="4211053"/>
            <a:ext cx="3433010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Get it RIGHT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1283217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Failure to list sources of information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List ALL sources of information</a:t>
            </a:r>
          </a:p>
          <a:p>
            <a:r>
              <a:rPr lang="en-AU" dirty="0" smtClean="0"/>
              <a:t>Indicate when information was NOT obtained from a potentially important source</a:t>
            </a:r>
          </a:p>
          <a:p>
            <a:pPr lvl="1"/>
            <a:r>
              <a:rPr lang="en-AU" dirty="0" smtClean="0"/>
              <a:t>“I have not spoken with XXX, the subject’s stepfather”</a:t>
            </a:r>
          </a:p>
          <a:p>
            <a:r>
              <a:rPr lang="en-AU" dirty="0" smtClean="0"/>
              <a:t>Quote other consultants when their opinion forms the basis for your opinion</a:t>
            </a:r>
          </a:p>
          <a:p>
            <a:pPr lvl="1"/>
            <a:r>
              <a:rPr lang="en-AU" dirty="0" err="1" smtClean="0"/>
              <a:t>Eg</a:t>
            </a:r>
            <a:r>
              <a:rPr lang="en-AU" dirty="0" smtClean="0"/>
              <a:t>., Radiologists, Ophthalmologists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7652084" y="5526505"/>
            <a:ext cx="3930316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List all sources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603859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340896"/>
            <a:ext cx="10788314" cy="1259304"/>
          </a:xfrm>
        </p:spPr>
        <p:txBody>
          <a:bodyPr/>
          <a:lstStyle/>
          <a:p>
            <a:r>
              <a:rPr lang="en-AU" dirty="0" smtClean="0"/>
              <a:t>Tolerance of imprecision &amp; “woolly thinking” – others and yours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“a while ago”</a:t>
            </a:r>
          </a:p>
          <a:p>
            <a:r>
              <a:rPr lang="en-AU" dirty="0" smtClean="0"/>
              <a:t>“in the past”   &amp;   “ages ago”</a:t>
            </a:r>
          </a:p>
          <a:p>
            <a:r>
              <a:rPr lang="en-AU" dirty="0" smtClean="0"/>
              <a:t>“the family”  - as in “the family believe that….”</a:t>
            </a:r>
          </a:p>
          <a:p>
            <a:r>
              <a:rPr lang="en-AU" dirty="0" smtClean="0"/>
              <a:t>“the mother” rather than “her mother” </a:t>
            </a:r>
          </a:p>
          <a:p>
            <a:r>
              <a:rPr lang="en-AU" dirty="0" smtClean="0"/>
              <a:t>Reference to every story as “an allegation” or “history”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967664" y="5237747"/>
            <a:ext cx="2935704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Be Precise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357072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Bias and Prejudice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A HUGE topic in itself!</a:t>
            </a:r>
          </a:p>
          <a:p>
            <a:r>
              <a:rPr lang="en-AU" dirty="0" smtClean="0"/>
              <a:t>NB: Act to minimise confirmatory bias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 smtClean="0"/>
              <a:t>Beware the tendency to act as advocate – especially as a MOTHER’s advocate in a parental dispute. 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5398168" y="4780547"/>
            <a:ext cx="4106779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MINIMISE BIAS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1070131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Lack of Logic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Reasoning should be demonstrated within the report</a:t>
            </a:r>
          </a:p>
          <a:p>
            <a:pPr lvl="1"/>
            <a:r>
              <a:rPr lang="en-AU" dirty="0" smtClean="0"/>
              <a:t>Especially deductive reasoning. </a:t>
            </a:r>
          </a:p>
          <a:p>
            <a:pPr lvl="1"/>
            <a:endParaRPr lang="en-AU" dirty="0"/>
          </a:p>
          <a:p>
            <a:pPr marL="457200" lvl="1" indent="0">
              <a:buNone/>
            </a:pPr>
            <a:r>
              <a:rPr lang="en-AU" dirty="0" err="1" smtClean="0"/>
              <a:t>Eg</a:t>
            </a:r>
            <a:r>
              <a:rPr lang="en-AU" dirty="0" smtClean="0"/>
              <a:t>., She alleged that X hurt Y</a:t>
            </a:r>
          </a:p>
          <a:p>
            <a:pPr marL="457200" lvl="1" indent="0">
              <a:buNone/>
            </a:pPr>
            <a:r>
              <a:rPr lang="en-AU" dirty="0" smtClean="0"/>
              <a:t>Y’s findings were A and B </a:t>
            </a:r>
          </a:p>
          <a:p>
            <a:pPr marL="457200" lvl="1" indent="0">
              <a:buNone/>
            </a:pPr>
            <a:r>
              <a:rPr lang="en-AU" dirty="0" smtClean="0"/>
              <a:t>A is …. Definition and cause. </a:t>
            </a:r>
          </a:p>
          <a:p>
            <a:pPr marL="457200" lvl="1" indent="0">
              <a:buNone/>
            </a:pPr>
            <a:r>
              <a:rPr lang="en-AU" dirty="0" smtClean="0"/>
              <a:t>B is … Definition and cause</a:t>
            </a:r>
          </a:p>
          <a:p>
            <a:pPr marL="457200" lvl="1" indent="0">
              <a:buNone/>
            </a:pPr>
            <a:r>
              <a:rPr lang="en-AU" dirty="0" smtClean="0"/>
              <a:t>Therefore it is reasonable to conclude that ………</a:t>
            </a:r>
          </a:p>
          <a:p>
            <a:endParaRPr lang="en-AU" dirty="0" smtClean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7924800" y="3392905"/>
            <a:ext cx="3657600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Demonstrate good logic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49858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Failure to consider other reasonable explanations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Merely considering the supplied explanation as a possible cause for child’s injury may not be thorough enough in a forensic context. 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1604211" y="4243137"/>
            <a:ext cx="9095873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Consider all reasonable possibilities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81416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Sloppy language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771317"/>
            <a:ext cx="11221453" cy="4354847"/>
          </a:xfrm>
        </p:spPr>
        <p:txBody>
          <a:bodyPr/>
          <a:lstStyle/>
          <a:p>
            <a:r>
              <a:rPr lang="en-AU" dirty="0" smtClean="0"/>
              <a:t>Sloppy use of grammar and poor sentence construction creates a negative impression of author</a:t>
            </a:r>
          </a:p>
          <a:p>
            <a:r>
              <a:rPr lang="en-AU" dirty="0" smtClean="0"/>
              <a:t>Medical jargon can confuse and annoy </a:t>
            </a:r>
          </a:p>
          <a:p>
            <a:r>
              <a:rPr lang="en-AU" dirty="0" smtClean="0"/>
              <a:t>Medical “short-cuts” can obfuscate and confuse</a:t>
            </a:r>
          </a:p>
          <a:p>
            <a:pPr lvl="1"/>
            <a:r>
              <a:rPr lang="en-AU" dirty="0" err="1" smtClean="0"/>
              <a:t>Eg</a:t>
            </a:r>
            <a:r>
              <a:rPr lang="en-AU" dirty="0" smtClean="0"/>
              <a:t>., “mental health issues”, “drug and alcohol problems”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5598696" y="5295167"/>
            <a:ext cx="5702967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Value “good English”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367941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Gutlessness &amp; cowardice versus arrogance or “a crusade”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Don’t be too meek and forgiving (</a:t>
            </a:r>
            <a:r>
              <a:rPr lang="en-AU" dirty="0" err="1" smtClean="0"/>
              <a:t>ie</a:t>
            </a:r>
            <a:r>
              <a:rPr lang="en-AU" dirty="0" smtClean="0"/>
              <a:t> don’t turn a blind eye to abuse and neglect / don’t look the other way)</a:t>
            </a:r>
          </a:p>
          <a:p>
            <a:r>
              <a:rPr lang="en-AU" dirty="0" smtClean="0"/>
              <a:t>Don’t be arrogant / refuse to consider other’s viewpoints</a:t>
            </a:r>
          </a:p>
          <a:p>
            <a:r>
              <a:rPr lang="en-AU" dirty="0" smtClean="0"/>
              <a:t>Don’t mount a crusade that might blind you to reason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2943727" y="4892842"/>
            <a:ext cx="8357936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Be as CONFIDENT as you can be, but no more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588077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References to published literature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Don’t reference literature that you don’t understand</a:t>
            </a:r>
          </a:p>
          <a:p>
            <a:pPr lvl="1"/>
            <a:r>
              <a:rPr lang="en-AU" dirty="0" smtClean="0"/>
              <a:t>You could be asked about it in court </a:t>
            </a:r>
          </a:p>
          <a:p>
            <a:r>
              <a:rPr lang="en-AU" dirty="0" smtClean="0"/>
              <a:t>Don’t reference old outdated literature / obscure journals – it might be better to reference a text book if needed in a particular case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5147631"/>
            <a:ext cx="886326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4000" dirty="0" smtClean="0"/>
              <a:t>Reference literature cautiously and wisely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3708929652"/>
      </p:ext>
    </p:extLst>
  </p:cSld>
  <p:clrMapOvr>
    <a:masterClrMapping/>
  </p:clrMapOvr>
</p:sld>
</file>

<file path=ppt/theme/theme1.xml><?xml version="1.0" encoding="utf-8"?>
<a:theme xmlns:a="http://schemas.openxmlformats.org/drawingml/2006/main" name="RCH powerpoint_treetop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2">
      <a:dk1>
        <a:srgbClr val="2F4354"/>
      </a:dk1>
      <a:lt1>
        <a:sysClr val="window" lastClr="FFFFFF"/>
      </a:lt1>
      <a:dk2>
        <a:srgbClr val="0C0037"/>
      </a:dk2>
      <a:lt2>
        <a:srgbClr val="99B7C0"/>
      </a:lt2>
      <a:accent1>
        <a:srgbClr val="49BCD1"/>
      </a:accent1>
      <a:accent2>
        <a:srgbClr val="71BB32"/>
      </a:accent2>
      <a:accent3>
        <a:srgbClr val="F2792C"/>
      </a:accent3>
      <a:accent4>
        <a:srgbClr val="CF0026"/>
      </a:accent4>
      <a:accent5>
        <a:srgbClr val="FBAC12"/>
      </a:accent5>
      <a:accent6>
        <a:srgbClr val="EE7394"/>
      </a:accent6>
      <a:hlink>
        <a:srgbClr val="0E78C1"/>
      </a:hlink>
      <a:folHlink>
        <a:srgbClr val="A9579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RCH powerpoint_treetops</Template>
  <TotalTime>82</TotalTime>
  <Words>574</Words>
  <Application>Microsoft Office PowerPoint</Application>
  <PresentationFormat>Widescreen</PresentationFormat>
  <Paragraphs>84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Open Sans</vt:lpstr>
      <vt:lpstr>Open Sans Semibold</vt:lpstr>
      <vt:lpstr>RCH powerpoint_treetops</vt:lpstr>
      <vt:lpstr>Custom Design</vt:lpstr>
      <vt:lpstr>1_Custom Design</vt:lpstr>
      <vt:lpstr>Things to avoid  when writing reports</vt:lpstr>
      <vt:lpstr>Poor time management</vt:lpstr>
      <vt:lpstr>Promising to deliver then failing to do so</vt:lpstr>
      <vt:lpstr>Insufficient knowledge / research</vt:lpstr>
      <vt:lpstr>Failure to talk to the right people</vt:lpstr>
      <vt:lpstr>DON’T GET IT WRONG</vt:lpstr>
      <vt:lpstr>Failure to list sources of information</vt:lpstr>
      <vt:lpstr>Tolerance of imprecision &amp; “woolly thinking” – others and yours</vt:lpstr>
      <vt:lpstr>Bias and Prejudice</vt:lpstr>
      <vt:lpstr>Lack of Logic</vt:lpstr>
      <vt:lpstr>Failure to consider other reasonable explanations</vt:lpstr>
      <vt:lpstr>Sloppy language</vt:lpstr>
      <vt:lpstr>Gutlessness &amp; cowardice versus arrogance or “a crusade”</vt:lpstr>
      <vt:lpstr>References to published literature</vt:lpstr>
    </vt:vector>
  </TitlesOfParts>
  <Company>RCH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to avoid  when writing reports</dc:title>
  <dc:creator>Anne Smith</dc:creator>
  <cp:lastModifiedBy>Debbie Fry</cp:lastModifiedBy>
  <cp:revision>11</cp:revision>
  <dcterms:created xsi:type="dcterms:W3CDTF">2017-04-12T00:25:16Z</dcterms:created>
  <dcterms:modified xsi:type="dcterms:W3CDTF">2017-05-04T05:20:16Z</dcterms:modified>
</cp:coreProperties>
</file>