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906000" cy="6858000" type="A4"/>
  <p:notesSz cx="6797675" cy="9925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9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94" d="100"/>
          <a:sy n="94" d="100"/>
        </p:scale>
        <p:origin x="576" y="8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CB71C-8487-4274-B2DD-EB19C0A3ECF1}" type="datetimeFigureOut">
              <a:rPr lang="en-AU" smtClean="0"/>
              <a:t>4/07/2018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19289-FB54-4190-99CB-6E253C689B8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08559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CB71C-8487-4274-B2DD-EB19C0A3ECF1}" type="datetimeFigureOut">
              <a:rPr lang="en-AU" smtClean="0"/>
              <a:t>4/07/2018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19289-FB54-4190-99CB-6E253C689B8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83141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CB71C-8487-4274-B2DD-EB19C0A3ECF1}" type="datetimeFigureOut">
              <a:rPr lang="en-AU" smtClean="0"/>
              <a:t>4/07/2018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19289-FB54-4190-99CB-6E253C689B8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65878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CB71C-8487-4274-B2DD-EB19C0A3ECF1}" type="datetimeFigureOut">
              <a:rPr lang="en-AU" smtClean="0"/>
              <a:t>4/07/2018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19289-FB54-4190-99CB-6E253C689B8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63370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CB71C-8487-4274-B2DD-EB19C0A3ECF1}" type="datetimeFigureOut">
              <a:rPr lang="en-AU" smtClean="0"/>
              <a:t>4/07/2018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19289-FB54-4190-99CB-6E253C689B8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1884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CB71C-8487-4274-B2DD-EB19C0A3ECF1}" type="datetimeFigureOut">
              <a:rPr lang="en-AU" smtClean="0"/>
              <a:t>4/07/2018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19289-FB54-4190-99CB-6E253C689B8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62339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CB71C-8487-4274-B2DD-EB19C0A3ECF1}" type="datetimeFigureOut">
              <a:rPr lang="en-AU" smtClean="0"/>
              <a:t>4/07/2018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19289-FB54-4190-99CB-6E253C689B8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65023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CB71C-8487-4274-B2DD-EB19C0A3ECF1}" type="datetimeFigureOut">
              <a:rPr lang="en-AU" smtClean="0"/>
              <a:t>4/07/2018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19289-FB54-4190-99CB-6E253C689B8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5392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CB71C-8487-4274-B2DD-EB19C0A3ECF1}" type="datetimeFigureOut">
              <a:rPr lang="en-AU" smtClean="0"/>
              <a:t>4/07/2018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19289-FB54-4190-99CB-6E253C689B8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2111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CB71C-8487-4274-B2DD-EB19C0A3ECF1}" type="datetimeFigureOut">
              <a:rPr lang="en-AU" smtClean="0"/>
              <a:t>4/07/2018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19289-FB54-4190-99CB-6E253C689B8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70341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CB71C-8487-4274-B2DD-EB19C0A3ECF1}" type="datetimeFigureOut">
              <a:rPr lang="en-AU" smtClean="0"/>
              <a:t>4/07/2018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19289-FB54-4190-99CB-6E253C689B8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05242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CB71C-8487-4274-B2DD-EB19C0A3ECF1}" type="datetimeFigureOut">
              <a:rPr lang="en-AU" smtClean="0"/>
              <a:t>4/07/2018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19289-FB54-4190-99CB-6E253C689B8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7307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-2700000">
            <a:off x="7259137" y="-488176"/>
            <a:ext cx="3203575" cy="0"/>
          </a:xfrm>
          <a:prstGeom prst="line">
            <a:avLst/>
          </a:prstGeom>
          <a:ln w="114300">
            <a:solidFill>
              <a:srgbClr val="4141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-2700000">
            <a:off x="7257549" y="2974161"/>
            <a:ext cx="3205163" cy="0"/>
          </a:xfrm>
          <a:prstGeom prst="line">
            <a:avLst/>
          </a:prstGeom>
          <a:ln w="114300">
            <a:solidFill>
              <a:srgbClr val="DF1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-2700000">
            <a:off x="7257549" y="3505974"/>
            <a:ext cx="3205163" cy="0"/>
          </a:xfrm>
          <a:prstGeom prst="line">
            <a:avLst/>
          </a:prstGeom>
          <a:ln w="114300">
            <a:solidFill>
              <a:srgbClr val="DF1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-2700000">
            <a:off x="7257549" y="4039374"/>
            <a:ext cx="3205163" cy="0"/>
          </a:xfrm>
          <a:prstGeom prst="line">
            <a:avLst/>
          </a:prstGeom>
          <a:ln w="114300">
            <a:solidFill>
              <a:srgbClr val="DF1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-2700000">
            <a:off x="7257549" y="4572774"/>
            <a:ext cx="3205163" cy="0"/>
          </a:xfrm>
          <a:prstGeom prst="line">
            <a:avLst/>
          </a:prstGeom>
          <a:ln w="114300">
            <a:solidFill>
              <a:srgbClr val="DF1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-2700000">
            <a:off x="7257549" y="5104586"/>
            <a:ext cx="3205163" cy="0"/>
          </a:xfrm>
          <a:prstGeom prst="line">
            <a:avLst/>
          </a:prstGeom>
          <a:ln w="114300">
            <a:solidFill>
              <a:srgbClr val="DF1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-2700000">
            <a:off x="7257549" y="5637986"/>
            <a:ext cx="3205163" cy="0"/>
          </a:xfrm>
          <a:prstGeom prst="line">
            <a:avLst/>
          </a:prstGeom>
          <a:ln w="114300">
            <a:solidFill>
              <a:srgbClr val="DF1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-2700000">
            <a:off x="7257549" y="6171386"/>
            <a:ext cx="3205163" cy="0"/>
          </a:xfrm>
          <a:prstGeom prst="line">
            <a:avLst/>
          </a:prstGeom>
          <a:ln w="114300">
            <a:solidFill>
              <a:srgbClr val="DF1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-2700000">
            <a:off x="7257549" y="6703199"/>
            <a:ext cx="3205163" cy="0"/>
          </a:xfrm>
          <a:prstGeom prst="line">
            <a:avLst/>
          </a:prstGeom>
          <a:ln w="114300">
            <a:solidFill>
              <a:srgbClr val="DF1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-2700000">
            <a:off x="7257549" y="7236599"/>
            <a:ext cx="3205163" cy="0"/>
          </a:xfrm>
          <a:prstGeom prst="line">
            <a:avLst/>
          </a:prstGeom>
          <a:ln w="114300">
            <a:solidFill>
              <a:srgbClr val="DF1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-2700000">
            <a:off x="7257549" y="7768411"/>
            <a:ext cx="3205163" cy="0"/>
          </a:xfrm>
          <a:prstGeom prst="line">
            <a:avLst/>
          </a:prstGeom>
          <a:ln w="114300">
            <a:solidFill>
              <a:srgbClr val="DF1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-2700000">
            <a:off x="7257549" y="310336"/>
            <a:ext cx="3205163" cy="0"/>
          </a:xfrm>
          <a:prstGeom prst="line">
            <a:avLst/>
          </a:prstGeom>
          <a:ln w="114300">
            <a:solidFill>
              <a:srgbClr val="DF1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-2700000">
            <a:off x="7257549" y="842149"/>
            <a:ext cx="3205163" cy="0"/>
          </a:xfrm>
          <a:prstGeom prst="line">
            <a:avLst/>
          </a:prstGeom>
          <a:ln w="114300">
            <a:solidFill>
              <a:srgbClr val="DF1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-2700000">
            <a:off x="7257549" y="1375549"/>
            <a:ext cx="3205163" cy="0"/>
          </a:xfrm>
          <a:prstGeom prst="line">
            <a:avLst/>
          </a:prstGeom>
          <a:ln w="114300">
            <a:solidFill>
              <a:srgbClr val="DF1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-2700000">
            <a:off x="7257549" y="1908949"/>
            <a:ext cx="3205163" cy="0"/>
          </a:xfrm>
          <a:prstGeom prst="line">
            <a:avLst/>
          </a:prstGeom>
          <a:ln w="114300">
            <a:solidFill>
              <a:srgbClr val="DF1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-2700000">
            <a:off x="7257549" y="2440761"/>
            <a:ext cx="3205163" cy="0"/>
          </a:xfrm>
          <a:prstGeom prst="line">
            <a:avLst/>
          </a:prstGeom>
          <a:ln w="114300">
            <a:solidFill>
              <a:srgbClr val="DF1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-2700000">
            <a:off x="7259137" y="-221476"/>
            <a:ext cx="3203575" cy="0"/>
          </a:xfrm>
          <a:prstGeom prst="line">
            <a:avLst/>
          </a:prstGeom>
          <a:ln w="114300">
            <a:solidFill>
              <a:srgbClr val="DF1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-2700000">
            <a:off x="7257549" y="43636"/>
            <a:ext cx="3205163" cy="0"/>
          </a:xfrm>
          <a:prstGeom prst="line">
            <a:avLst/>
          </a:prstGeom>
          <a:ln w="114300">
            <a:solidFill>
              <a:srgbClr val="4141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-2700000">
            <a:off x="7257549" y="577036"/>
            <a:ext cx="3205163" cy="0"/>
          </a:xfrm>
          <a:prstGeom prst="line">
            <a:avLst/>
          </a:prstGeom>
          <a:ln w="114300">
            <a:solidFill>
              <a:srgbClr val="4141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-2700000">
            <a:off x="7257549" y="1108849"/>
            <a:ext cx="3205163" cy="0"/>
          </a:xfrm>
          <a:prstGeom prst="line">
            <a:avLst/>
          </a:prstGeom>
          <a:ln w="114300">
            <a:solidFill>
              <a:srgbClr val="4141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-2700000">
            <a:off x="7257549" y="1642249"/>
            <a:ext cx="3205163" cy="0"/>
          </a:xfrm>
          <a:prstGeom prst="line">
            <a:avLst/>
          </a:prstGeom>
          <a:ln w="114300">
            <a:solidFill>
              <a:srgbClr val="4141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-2700000">
            <a:off x="7257549" y="2174061"/>
            <a:ext cx="3205163" cy="0"/>
          </a:xfrm>
          <a:prstGeom prst="line">
            <a:avLst/>
          </a:prstGeom>
          <a:ln w="114300">
            <a:solidFill>
              <a:srgbClr val="4141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-2700000">
            <a:off x="7257549" y="2707461"/>
            <a:ext cx="3205163" cy="0"/>
          </a:xfrm>
          <a:prstGeom prst="line">
            <a:avLst/>
          </a:prstGeom>
          <a:ln w="114300">
            <a:solidFill>
              <a:srgbClr val="4141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-2700000">
            <a:off x="7257549" y="3240861"/>
            <a:ext cx="3205163" cy="0"/>
          </a:xfrm>
          <a:prstGeom prst="line">
            <a:avLst/>
          </a:prstGeom>
          <a:ln w="114300">
            <a:solidFill>
              <a:srgbClr val="4141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-2700000">
            <a:off x="7257549" y="3772674"/>
            <a:ext cx="3205163" cy="0"/>
          </a:xfrm>
          <a:prstGeom prst="line">
            <a:avLst/>
          </a:prstGeom>
          <a:ln w="114300">
            <a:solidFill>
              <a:srgbClr val="4141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-2700000">
            <a:off x="7257549" y="4306074"/>
            <a:ext cx="3205163" cy="0"/>
          </a:xfrm>
          <a:prstGeom prst="line">
            <a:avLst/>
          </a:prstGeom>
          <a:ln w="114300">
            <a:solidFill>
              <a:srgbClr val="4141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-2700000">
            <a:off x="7257549" y="4839474"/>
            <a:ext cx="3205163" cy="0"/>
          </a:xfrm>
          <a:prstGeom prst="line">
            <a:avLst/>
          </a:prstGeom>
          <a:ln w="114300">
            <a:solidFill>
              <a:srgbClr val="4141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-2700000">
            <a:off x="7257549" y="5371286"/>
            <a:ext cx="3205163" cy="0"/>
          </a:xfrm>
          <a:prstGeom prst="line">
            <a:avLst/>
          </a:prstGeom>
          <a:ln w="114300">
            <a:solidFill>
              <a:srgbClr val="4141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-2700000">
            <a:off x="7257549" y="5904686"/>
            <a:ext cx="3205163" cy="0"/>
          </a:xfrm>
          <a:prstGeom prst="line">
            <a:avLst/>
          </a:prstGeom>
          <a:ln w="114300">
            <a:solidFill>
              <a:srgbClr val="4141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-2700000">
            <a:off x="7257549" y="6436499"/>
            <a:ext cx="3205163" cy="0"/>
          </a:xfrm>
          <a:prstGeom prst="line">
            <a:avLst/>
          </a:prstGeom>
          <a:ln w="114300">
            <a:solidFill>
              <a:srgbClr val="4141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-2700000">
            <a:off x="7257549" y="6969899"/>
            <a:ext cx="3205163" cy="0"/>
          </a:xfrm>
          <a:prstGeom prst="line">
            <a:avLst/>
          </a:prstGeom>
          <a:ln w="114300">
            <a:solidFill>
              <a:srgbClr val="4141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-2700000">
            <a:off x="7257549" y="7503299"/>
            <a:ext cx="3205163" cy="0"/>
          </a:xfrm>
          <a:prstGeom prst="line">
            <a:avLst/>
          </a:prstGeom>
          <a:ln w="114300">
            <a:solidFill>
              <a:srgbClr val="4141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7686000" y="-171400"/>
            <a:ext cx="2451576" cy="87357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38" name="Rectangle 37"/>
          <p:cNvSpPr/>
          <p:nvPr/>
        </p:nvSpPr>
        <p:spPr bwMode="auto">
          <a:xfrm>
            <a:off x="0" y="1"/>
            <a:ext cx="9993560" cy="1332001"/>
          </a:xfrm>
          <a:prstGeom prst="rect">
            <a:avLst/>
          </a:prstGeom>
          <a:solidFill>
            <a:srgbClr val="DF1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42" name="Rectangle 41"/>
          <p:cNvSpPr/>
          <p:nvPr/>
        </p:nvSpPr>
        <p:spPr bwMode="auto">
          <a:xfrm>
            <a:off x="0" y="1332000"/>
            <a:ext cx="999356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39" name="TextBox 6"/>
          <p:cNvSpPr txBox="1">
            <a:spLocks noChangeArrowheads="1"/>
          </p:cNvSpPr>
          <p:nvPr/>
        </p:nvSpPr>
        <p:spPr bwMode="auto">
          <a:xfrm>
            <a:off x="118451" y="188640"/>
            <a:ext cx="8650973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AU" sz="4200" b="1" dirty="0" smtClean="0">
                <a:solidFill>
                  <a:schemeClr val="bg1"/>
                </a:solidFill>
                <a:latin typeface="Open Sans" pitchFamily="34" charset="0"/>
                <a:cs typeface="Open Sans" pitchFamily="34" charset="0"/>
              </a:rPr>
              <a:t>Pre-arrival Trauma Checklist</a:t>
            </a:r>
            <a:endParaRPr lang="en-AU" sz="4200" b="1" dirty="0">
              <a:solidFill>
                <a:schemeClr val="bg1"/>
              </a:solidFill>
              <a:latin typeface="Open Sans" pitchFamily="34" charset="0"/>
              <a:cs typeface="Open Sans" pitchFamily="34" charset="0"/>
            </a:endParaRPr>
          </a:p>
          <a:p>
            <a:pPr>
              <a:defRPr/>
            </a:pPr>
            <a:r>
              <a:rPr lang="en-AU" sz="1900" b="1" dirty="0">
                <a:solidFill>
                  <a:schemeClr val="bg1"/>
                </a:solidFill>
                <a:latin typeface="Open Sans" pitchFamily="34" charset="0"/>
                <a:cs typeface="Open Sans" pitchFamily="34" charset="0"/>
              </a:rPr>
              <a:t>For TEAM LEADER use PRIOR to every TRAUMA PRESENTATION</a:t>
            </a:r>
          </a:p>
        </p:txBody>
      </p:sp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775447"/>
              </p:ext>
            </p:extLst>
          </p:nvPr>
        </p:nvGraphicFramePr>
        <p:xfrm>
          <a:off x="144000" y="1836000"/>
          <a:ext cx="9619200" cy="477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4800"/>
                <a:gridCol w="2404800"/>
                <a:gridCol w="2404800"/>
                <a:gridCol w="2404800"/>
              </a:tblGrid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lang="en-AU" sz="4400" dirty="0" smtClean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TEAM</a:t>
                      </a:r>
                      <a:endParaRPr lang="en-AU" sz="4400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54000" marR="54000" marT="46800" marB="46800" anchor="ctr">
                    <a:lnL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4400" dirty="0" smtClean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PATIENT</a:t>
                      </a:r>
                      <a:endParaRPr lang="en-AU" sz="4400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54000" marR="54000" marT="46800" marB="468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200" dirty="0" smtClean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IV DRUGS MONITORS</a:t>
                      </a:r>
                      <a:endParaRPr lang="en-AU" sz="3200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54000" marR="54000" marT="46800" marB="468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000" dirty="0" smtClean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EQUIPMENT</a:t>
                      </a:r>
                      <a:endParaRPr lang="en-AU" sz="3000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54000" marR="54000" marT="46800" marB="4680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2610000">
                <a:tc rowSpan="2">
                  <a:txBody>
                    <a:bodyPr/>
                    <a:lstStyle/>
                    <a:p>
                      <a:pPr marL="0" indent="0"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1.	Notify senior ED doctor </a:t>
                      </a:r>
                    </a:p>
                    <a:p>
                      <a:pPr marL="0" indent="0"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2.	Trauma Team Activation</a:t>
                      </a:r>
                    </a:p>
                    <a:p>
                      <a:pPr marL="0" indent="0"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3.	Pre-brief team (synthesis) 	</a:t>
                      </a:r>
                    </a:p>
                    <a:p>
                      <a:pPr marL="0" indent="0"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4.	Allocate roles</a:t>
                      </a:r>
                    </a:p>
                    <a:p>
                      <a:pPr marL="0" indent="0"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  MEDICAL</a:t>
                      </a:r>
                    </a:p>
                    <a:p>
                      <a:pPr marL="0" indent="0" defTabSz="358775">
                        <a:spcAft>
                          <a:spcPts val="200"/>
                        </a:spcAft>
                      </a:pPr>
                      <a:r>
                        <a:rPr lang="en-AU" sz="110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  </a:t>
                      </a:r>
                      <a:r>
                        <a:rPr lang="en-AU" sz="1100" i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  </a:t>
                      </a:r>
                      <a:r>
                        <a:rPr lang="en-AU" sz="110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Airway Doctor</a:t>
                      </a:r>
                    </a:p>
                    <a:p>
                      <a:pPr marL="0" indent="0" defTabSz="358775">
                        <a:spcAft>
                          <a:spcPts val="200"/>
                        </a:spcAft>
                      </a:pPr>
                      <a:r>
                        <a:rPr lang="en-AU" sz="110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  </a:t>
                      </a:r>
                      <a:r>
                        <a:rPr lang="en-AU" sz="1100" i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  </a:t>
                      </a:r>
                      <a:r>
                        <a:rPr lang="en-AU" sz="110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Assessment Doctor</a:t>
                      </a:r>
                    </a:p>
                    <a:p>
                      <a:pPr marL="0" indent="0" defTabSz="358775">
                        <a:spcAft>
                          <a:spcPts val="200"/>
                        </a:spcAft>
                      </a:pPr>
                      <a:r>
                        <a:rPr lang="en-AU" sz="110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  </a:t>
                      </a:r>
                      <a:r>
                        <a:rPr lang="en-AU" sz="1100" i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  </a:t>
                      </a:r>
                      <a:r>
                        <a:rPr lang="en-AU" sz="110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Procedure Doctor</a:t>
                      </a:r>
                    </a:p>
                    <a:p>
                      <a:pPr marL="0" indent="0" defTabSz="358775">
                        <a:spcAft>
                          <a:spcPts val="200"/>
                        </a:spcAft>
                      </a:pPr>
                      <a:r>
                        <a:rPr lang="en-AU" sz="110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  </a:t>
                      </a:r>
                      <a:r>
                        <a:rPr lang="en-AU" sz="1100" i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  </a:t>
                      </a:r>
                      <a:r>
                        <a:rPr lang="en-AU" sz="110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Team Leader Support</a:t>
                      </a:r>
                    </a:p>
                    <a:p>
                      <a:pPr marL="0" indent="0"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  NURSING</a:t>
                      </a:r>
                    </a:p>
                    <a:p>
                      <a:pPr marL="0" indent="0"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  </a:t>
                      </a:r>
                      <a:r>
                        <a:rPr lang="en-AU" sz="1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  </a:t>
                      </a:r>
                      <a:r>
                        <a:rPr lang="en-AU" sz="110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Nursing Team Leader </a:t>
                      </a:r>
                    </a:p>
                    <a:p>
                      <a:pPr marL="0" indent="0" defTabSz="358775">
                        <a:spcAft>
                          <a:spcPts val="200"/>
                        </a:spcAft>
                      </a:pPr>
                      <a:r>
                        <a:rPr lang="en-AU" sz="110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  </a:t>
                      </a:r>
                      <a:r>
                        <a:rPr lang="en-AU" sz="1100" i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  </a:t>
                      </a:r>
                      <a:r>
                        <a:rPr lang="en-AU" sz="110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Airway Nurse</a:t>
                      </a:r>
                    </a:p>
                    <a:p>
                      <a:pPr marL="0" indent="0" defTabSz="358775">
                        <a:spcAft>
                          <a:spcPts val="200"/>
                        </a:spcAft>
                      </a:pPr>
                      <a:r>
                        <a:rPr lang="en-AU" sz="110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  </a:t>
                      </a:r>
                      <a:r>
                        <a:rPr lang="en-AU" sz="1100" i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  </a:t>
                      </a:r>
                      <a:r>
                        <a:rPr lang="en-AU" sz="110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Circulation Nurse(s)</a:t>
                      </a:r>
                    </a:p>
                    <a:p>
                      <a:pPr marL="0" indent="0" defTabSz="358775">
                        <a:spcAft>
                          <a:spcPts val="200"/>
                        </a:spcAft>
                      </a:pPr>
                      <a:r>
                        <a:rPr lang="en-AU" sz="110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  </a:t>
                      </a:r>
                      <a:r>
                        <a:rPr lang="en-AU" sz="1100" i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  </a:t>
                      </a:r>
                      <a:r>
                        <a:rPr lang="en-AU" sz="110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Scribe</a:t>
                      </a:r>
                    </a:p>
                    <a:p>
                      <a:pPr marL="0" indent="0"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5.	PPE / Lead gowns</a:t>
                      </a:r>
                    </a:p>
                    <a:p>
                      <a:pPr marL="0" indent="0"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6.	Pre-load X-ray plates</a:t>
                      </a:r>
                    </a:p>
                    <a:p>
                      <a:pPr marL="0" indent="0" defTabSz="358775">
                        <a:spcAft>
                          <a:spcPts val="200"/>
                        </a:spcAft>
                        <a:buAutoNum type="arabicPeriod" startAt="7"/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	Notify Radiologist / 	Surgical specialties</a:t>
                      </a:r>
                      <a:endParaRPr lang="en-AU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0000" marR="90000" marT="46800" marB="46800">
                    <a:lnL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1.	Estimate weight</a:t>
                      </a:r>
                    </a:p>
                    <a:p>
                      <a:pPr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2.	Drug book at bedside</a:t>
                      </a:r>
                    </a:p>
                    <a:p>
                      <a:pPr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3.	Consider Thoracic 	Elevation Device for age &lt;8 	years </a:t>
                      </a:r>
                    </a:p>
                    <a:p>
                      <a:pPr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4.	Enter expect in Epic with 	pre-hospital details</a:t>
                      </a:r>
                    </a:p>
                    <a:p>
                      <a:pPr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5.	Sign / hold orders</a:t>
                      </a:r>
                    </a:p>
                    <a:p>
                      <a:pPr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6.	Order blood / Contact 	Blood Bank</a:t>
                      </a:r>
                    </a:p>
                    <a:p>
                      <a:pPr defTabSz="358775">
                        <a:spcAft>
                          <a:spcPts val="200"/>
                        </a:spcAft>
                      </a:pPr>
                      <a:endParaRPr lang="en-AU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0000" marR="90000" marT="46800" marB="46800">
                    <a:lnL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1.	IV </a:t>
                      </a:r>
                      <a:r>
                        <a:rPr lang="en-AU" sz="11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/ IO access </a:t>
                      </a: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prepared</a:t>
                      </a:r>
                    </a:p>
                    <a:p>
                      <a:pPr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2.	Analgesia chosen / drawn 	up</a:t>
                      </a:r>
                    </a:p>
                    <a:p>
                      <a:pPr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3.	Transport monitor on bed</a:t>
                      </a:r>
                    </a:p>
                    <a:p>
                      <a:pPr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4.	Transport bag in room</a:t>
                      </a:r>
                    </a:p>
                    <a:p>
                      <a:pPr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5.	Transport oxygen / 	suction in room</a:t>
                      </a:r>
                    </a:p>
                    <a:p>
                      <a:pPr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6.	</a:t>
                      </a:r>
                      <a:r>
                        <a:rPr lang="en-AU" sz="11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SpO2</a:t>
                      </a: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monitoring</a:t>
                      </a:r>
                    </a:p>
                    <a:p>
                      <a:pPr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7.	Cardiac monitoring </a:t>
                      </a:r>
                    </a:p>
                    <a:p>
                      <a:pPr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8.	BP (2 minute cycle)</a:t>
                      </a:r>
                    </a:p>
                    <a:p>
                      <a:pPr defTabSz="358775">
                        <a:spcAft>
                          <a:spcPts val="200"/>
                        </a:spcAft>
                      </a:pPr>
                      <a:endParaRPr lang="en-AU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0000" marR="90000" marT="46800" marB="46800">
                    <a:lnL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1.	Pat</a:t>
                      </a:r>
                      <a:r>
                        <a:rPr lang="en-AU" sz="11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Slide</a:t>
                      </a:r>
                      <a:endParaRPr lang="en-AU" sz="11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pPr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2.       Airway equipment</a:t>
                      </a:r>
                    </a:p>
                    <a:p>
                      <a:pPr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3.	Rapid infuser</a:t>
                      </a:r>
                    </a:p>
                    <a:p>
                      <a:pPr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4.	Pelvic binder</a:t>
                      </a:r>
                    </a:p>
                    <a:p>
                      <a:pPr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5.	Tourniquet</a:t>
                      </a:r>
                    </a:p>
                    <a:p>
                      <a:pPr defTabSz="358775">
                        <a:spcAft>
                          <a:spcPts val="200"/>
                        </a:spcAft>
                      </a:pPr>
                      <a:r>
                        <a:rPr lang="en-AU" sz="11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6.	Chest drains / Special 	procedures</a:t>
                      </a:r>
                    </a:p>
                    <a:p>
                      <a:pPr defTabSz="358775">
                        <a:spcAft>
                          <a:spcPts val="200"/>
                        </a:spcAft>
                      </a:pPr>
                      <a:endParaRPr lang="en-AU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0000" marR="90000" marT="46800" marB="46800">
                    <a:lnL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80000">
                <a:tc vMerge="1">
                  <a:txBody>
                    <a:bodyPr/>
                    <a:lstStyle/>
                    <a:p>
                      <a:endParaRPr lang="en-AU" sz="1100" dirty="0"/>
                    </a:p>
                  </a:txBody>
                  <a:tcPr marL="54000" marR="54000" marT="46800" marB="46800"/>
                </a:tc>
                <a:tc vMerge="1">
                  <a:txBody>
                    <a:bodyPr/>
                    <a:lstStyle/>
                    <a:p>
                      <a:endParaRPr lang="en-AU" sz="1100" dirty="0"/>
                    </a:p>
                  </a:txBody>
                  <a:tcPr marL="54000" marR="54000" marT="46800" marB="46800"/>
                </a:tc>
                <a:tc gridSpan="2">
                  <a:txBody>
                    <a:bodyPr/>
                    <a:lstStyle/>
                    <a:p>
                      <a:pPr defTabSz="358775">
                        <a:spcAft>
                          <a:spcPts val="300"/>
                        </a:spcAft>
                      </a:pPr>
                      <a:r>
                        <a:rPr lang="en-AU" sz="105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Trauma Team Working Group</a:t>
                      </a:r>
                    </a:p>
                    <a:p>
                      <a:pPr defTabSz="358775">
                        <a:spcAft>
                          <a:spcPts val="300"/>
                        </a:spcAft>
                      </a:pPr>
                      <a:r>
                        <a:rPr lang="en-AU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Trauma Service</a:t>
                      </a:r>
                    </a:p>
                    <a:p>
                      <a:pPr defTabSz="358775">
                        <a:spcAft>
                          <a:spcPts val="300"/>
                        </a:spcAft>
                      </a:pPr>
                      <a:r>
                        <a:rPr lang="en-AU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The Royal Children’s Hospital Melbourne</a:t>
                      </a:r>
                    </a:p>
                    <a:p>
                      <a:pPr defTabSz="358775">
                        <a:spcAft>
                          <a:spcPts val="300"/>
                        </a:spcAft>
                      </a:pPr>
                      <a:r>
                        <a:rPr lang="en-AU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50 Flemington Rd Parkville</a:t>
                      </a:r>
                    </a:p>
                    <a:p>
                      <a:pPr defTabSz="358775">
                        <a:spcAft>
                          <a:spcPts val="300"/>
                        </a:spcAft>
                      </a:pPr>
                      <a:r>
                        <a:rPr lang="en-AU" sz="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Victoria 3052 Australia</a:t>
                      </a:r>
                      <a:endParaRPr lang="en-AU" sz="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0000" marR="90000" marT="46800" marB="46800" anchor="ctr">
                    <a:lnL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 sz="1100" dirty="0"/>
                    </a:p>
                  </a:txBody>
                  <a:tcPr marL="54000" marR="54000" marT="46800" marB="46800"/>
                </a:tc>
              </a:tr>
            </a:tbl>
          </a:graphicData>
        </a:graphic>
      </p:graphicFrame>
      <p:pic>
        <p:nvPicPr>
          <p:cNvPr id="44" name="Picture 2" descr="Childrens 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85248" y="5805264"/>
            <a:ext cx="2412000" cy="655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8697416" y="270860"/>
            <a:ext cx="882000" cy="882000"/>
          </a:xfrm>
          <a:prstGeom prst="roundRect">
            <a:avLst>
              <a:gd name="adj" fmla="val 1108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4398" y="301612"/>
            <a:ext cx="732462" cy="82800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256" y="5877272"/>
            <a:ext cx="445848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36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CH 2012 colour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C8102E"/>
      </a:accent1>
      <a:accent2>
        <a:srgbClr val="141B4D"/>
      </a:accent2>
      <a:accent3>
        <a:srgbClr val="00C1D5"/>
      </a:accent3>
      <a:accent4>
        <a:srgbClr val="FFC72C"/>
      </a:accent4>
      <a:accent5>
        <a:srgbClr val="84BD00"/>
      </a:accent5>
      <a:accent6>
        <a:srgbClr val="F68D2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44</Words>
  <Application>Microsoft Office PowerPoint</Application>
  <PresentationFormat>A4 Paper (210x297 mm)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Open Sans</vt:lpstr>
      <vt:lpstr>Office Theme</vt:lpstr>
      <vt:lpstr>PowerPoint Presentation</vt:lpstr>
    </vt:vector>
  </TitlesOfParts>
  <Company>Royal Children's Hospital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Cameron Palmer</dc:creator>
  <cp:lastModifiedBy>Keith Amarakone</cp:lastModifiedBy>
  <cp:revision>14</cp:revision>
  <cp:lastPrinted>2016-11-28T05:50:26Z</cp:lastPrinted>
  <dcterms:created xsi:type="dcterms:W3CDTF">2016-11-28T05:09:46Z</dcterms:created>
  <dcterms:modified xsi:type="dcterms:W3CDTF">2018-07-04T00:20:15Z</dcterms:modified>
</cp:coreProperties>
</file>