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61" r:id="rId5"/>
    <p:sldId id="257" r:id="rId6"/>
    <p:sldId id="271" r:id="rId7"/>
    <p:sldId id="272" r:id="rId8"/>
    <p:sldId id="273" r:id="rId9"/>
    <p:sldId id="274" r:id="rId10"/>
    <p:sldId id="275" r:id="rId11"/>
    <p:sldId id="276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7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44687D"/>
    <a:srgbClr val="44697D"/>
    <a:srgbClr val="353534"/>
    <a:srgbClr val="C4C7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0334" autoAdjust="0"/>
  </p:normalViewPr>
  <p:slideViewPr>
    <p:cSldViewPr snapToGrid="0">
      <p:cViewPr varScale="1">
        <p:scale>
          <a:sx n="67" d="100"/>
          <a:sy n="67" d="100"/>
        </p:scale>
        <p:origin x="1500" y="72"/>
      </p:cViewPr>
      <p:guideLst>
        <p:guide pos="288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0339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7775" y="1279525"/>
            <a:ext cx="4603750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AU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875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7775" y="1279525"/>
            <a:ext cx="4603750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AU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7953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7775" y="1279525"/>
            <a:ext cx="4603750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AU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4686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7775" y="1279525"/>
            <a:ext cx="4603750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AU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6412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7775" y="1279525"/>
            <a:ext cx="4603750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AU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307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03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Guest post in previous years: institution</a:t>
            </a:r>
            <a:r>
              <a:rPr lang="en-US" baseline="0" dirty="0" smtClean="0"/>
              <a:t> on how to write SEAS statement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2027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Check selection criteria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5006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Apply for as many categories as are relevant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963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7775" y="1279525"/>
            <a:ext cx="4603750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AU" altLang="en-US" dirty="0" smtClean="0"/>
              <a:t>Do not</a:t>
            </a:r>
            <a:r>
              <a:rPr lang="en-AU" altLang="en-US" baseline="0" dirty="0" smtClean="0"/>
              <a:t> provide CRN of family member for Cat 3</a:t>
            </a:r>
            <a:endParaRPr lang="en-AU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7540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7775" y="1279525"/>
            <a:ext cx="4603750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AU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0447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7775" y="1279525"/>
            <a:ext cx="4603750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AU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547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448" y="1398539"/>
            <a:ext cx="8229182" cy="338328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6000" cap="none" baseline="0">
                <a:solidFill>
                  <a:srgbClr val="35353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448" y="4990674"/>
            <a:ext cx="8229182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500" b="0">
                <a:solidFill>
                  <a:srgbClr val="990000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457645" y="4774652"/>
            <a:ext cx="8229182" cy="0"/>
          </a:xfrm>
          <a:prstGeom prst="line">
            <a:avLst/>
          </a:prstGeom>
          <a:ln w="12700">
            <a:solidFill>
              <a:srgbClr val="4469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9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A29A4-78C8-47AB-BA06-22CB45938951}" type="datetime1">
              <a:rPr lang="en-US" smtClean="0"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6985" y="489857"/>
            <a:ext cx="1265465" cy="5301343"/>
          </a:xfrm>
        </p:spPr>
        <p:txBody>
          <a:bodyPr vert="eaVert"/>
          <a:lstStyle>
            <a:lvl1pPr>
              <a:defRPr>
                <a:solidFill>
                  <a:srgbClr val="99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1549" y="489857"/>
            <a:ext cx="5690508" cy="530134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4ACF-2D82-46F2-A8E9-23963AA34E86}" type="datetime1">
              <a:rPr lang="en-US" smtClean="0"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9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B5B-21A0-4192-BF4C-38187F1A68D8}" type="datetime1">
              <a:rPr lang="en-US" smtClean="0"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rgbClr val="C4C7C8"/>
            </a:gs>
            <a:gs pos="0">
              <a:srgbClr val="44697D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rgbClr val="C4C7C8">
                  <a:alpha val="2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rgbClr val="C4C7C8">
                  <a:alpha val="2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rgbClr val="C4C7C8">
                  <a:alpha val="2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rgbClr val="C4C7C8">
                  <a:alpha val="2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rgbClr val="C4C7C8">
                  <a:alpha val="2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rgbClr val="C4C7C8">
                  <a:alpha val="2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rgbClr val="C4C7C8">
                  <a:alpha val="2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rgbClr val="C4C7C8">
                  <a:alpha val="2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rgbClr val="C4C7C8">
                  <a:alpha val="2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rgbClr val="C4C7C8">
                  <a:alpha val="2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rgbClr val="C4C7C8">
                  <a:alpha val="2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rgbClr val="C4C7C8">
                  <a:alpha val="2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rgbClr val="C4C7C8">
                  <a:alpha val="2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rgbClr val="C4C7C8">
                  <a:alpha val="2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rgbClr val="C4C7C8">
                  <a:alpha val="2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rgbClr val="C4C7C8">
                  <a:alpha val="2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rgbClr val="C4C7C8">
                    <a:alpha val="2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rgbClr val="C4C7C8">
                    <a:alpha val="2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rgbClr val="C4C7C8">
                    <a:alpha val="2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rgbClr val="C4C7C8">
                    <a:alpha val="2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rgbClr val="C4C7C8">
                    <a:alpha val="2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rgbClr val="C4C7C8">
                      <a:alpha val="25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rgbClr val="C4C7C8">
                      <a:alpha val="25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rgbClr val="C4C7C8">
                      <a:alpha val="25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rgbClr val="C4C7C8">
                      <a:alpha val="25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rgbClr val="C4C7C8">
                      <a:alpha val="25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rgbClr val="C4C7C8">
                    <a:alpha val="2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rgbClr val="C4C7C8">
                    <a:alpha val="2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rgbClr val="C4C7C8">
                    <a:alpha val="2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rgbClr val="C4C7C8">
                    <a:alpha val="2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rgbClr val="C4C7C8">
                    <a:alpha val="2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rgbClr val="C4C7C8">
                    <a:alpha val="2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rgbClr val="C4C7C8">
                    <a:alpha val="2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rgbClr val="C4C7C8">
                    <a:alpha val="2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rgbClr val="C4C7C8">
                    <a:alpha val="2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rgbClr val="C4C7C8">
                    <a:alpha val="2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rgbClr val="C4C7C8">
                      <a:alpha val="25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rgbClr val="C4C7C8">
                      <a:alpha val="25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rgbClr val="C4C7C8">
                      <a:alpha val="25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rgbClr val="C4C7C8">
                      <a:alpha val="25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rgbClr val="C4C7C8">
                      <a:alpha val="25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rgbClr val="C4C7C8">
                    <a:alpha val="2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rgbClr val="C4C7C8">
                    <a:alpha val="2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rgbClr val="C4C7C8">
                    <a:alpha val="2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rgbClr val="C4C7C8">
                    <a:alpha val="2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rgbClr val="C4C7C8">
                    <a:alpha val="2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2541573"/>
            <a:ext cx="72009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4500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5431536"/>
            <a:ext cx="72009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tx1"/>
                </a:solidFill>
              </a:defRPr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971550" y="5294175"/>
            <a:ext cx="7200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9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3943350" cy="3810001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3450" y="1981200"/>
            <a:ext cx="3943350" cy="3810001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CF7C-B333-48E1-A4A6-83A3C8B73AC0}" type="datetime1">
              <a:rPr lang="en-US" smtClean="0"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9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18322"/>
            <a:ext cx="394335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1">
                <a:solidFill>
                  <a:srgbClr val="353534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03714"/>
            <a:ext cx="3943350" cy="3287487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43450" y="1818322"/>
            <a:ext cx="394335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1">
                <a:solidFill>
                  <a:srgbClr val="353534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43450" y="2503714"/>
            <a:ext cx="3943350" cy="3287487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0762-5CBF-4210-AB54-376B091119F8}" type="datetime1">
              <a:rPr lang="en-US" smtClean="0"/>
              <a:t>6/3/2015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9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DB371-BF5F-4058-A212-1A908E4D2674}" type="datetime1">
              <a:rPr lang="en-US" smtClean="0"/>
              <a:t>6/3/2015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2" name="Date Placeholder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083B-90AA-48CF-BAD5-00AA24D7F288}" type="datetime1">
              <a:rPr lang="en-US" smtClean="0"/>
              <a:t>6/3/2015</a:t>
            </a:fld>
            <a:endParaRPr lang="en-US"/>
          </a:p>
        </p:txBody>
      </p:sp>
      <p:sp>
        <p:nvSpPr>
          <p:cNvPr id="213" name="Footer Placeholder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14" name="Slide Number Placeholder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6" name="Picture 5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273" y="6194834"/>
            <a:ext cx="600572" cy="400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rgbClr val="C4C7C8"/>
            </a:gs>
            <a:gs pos="100000">
              <a:srgbClr val="C4C7C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864" y="571500"/>
            <a:ext cx="2743200" cy="2197100"/>
          </a:xfrm>
        </p:spPr>
        <p:txBody>
          <a:bodyPr anchor="b">
            <a:normAutofit/>
          </a:bodyPr>
          <a:lstStyle>
            <a:lvl1pPr>
              <a:defRPr sz="1950">
                <a:solidFill>
                  <a:srgbClr val="35353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936" y="571501"/>
            <a:ext cx="4604902" cy="5547459"/>
          </a:xfrm>
        </p:spPr>
        <p:txBody>
          <a:bodyPr>
            <a:normAutofit/>
          </a:bodyPr>
          <a:lstStyle>
            <a:lvl1pPr>
              <a:defRPr sz="1500" b="1">
                <a:solidFill>
                  <a:srgbClr val="990000"/>
                </a:solidFill>
              </a:defRPr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864" y="2995012"/>
            <a:ext cx="2743200" cy="2285950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200">
                <a:solidFill>
                  <a:srgbClr val="353534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5942317" y="2895600"/>
            <a:ext cx="2744483" cy="0"/>
          </a:xfrm>
          <a:prstGeom prst="line">
            <a:avLst/>
          </a:prstGeom>
          <a:ln w="19050">
            <a:solidFill>
              <a:srgbClr val="3535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AF629-ECA2-4CF3-B790-9D9BDED98269}" type="datetime1">
              <a:rPr lang="en-US" smtClean="0"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1" name="Picture 6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273" y="6194834"/>
            <a:ext cx="600572" cy="400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rgbClr val="44697D"/>
            </a:gs>
            <a:gs pos="100000">
              <a:srgbClr val="44697D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rgbClr val="C4C7C8">
                  <a:alpha val="2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rgbClr val="C4C7C8">
                  <a:alpha val="2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rgbClr val="C4C7C8">
                  <a:alpha val="2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rgbClr val="C4C7C8">
                  <a:alpha val="2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rgbClr val="C4C7C8">
                  <a:alpha val="2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rgbClr val="C4C7C8">
                  <a:alpha val="2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rgbClr val="C4C7C8">
                  <a:alpha val="2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rgbClr val="C4C7C8">
                  <a:alpha val="2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rgbClr val="C4C7C8">
                  <a:alpha val="2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rgbClr val="C4C7C8">
                  <a:alpha val="2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rgbClr val="C4C7C8">
                  <a:alpha val="2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rgbClr val="C4C7C8">
                  <a:alpha val="2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rgbClr val="C4C7C8">
                  <a:alpha val="2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rgbClr val="C4C7C8">
                  <a:alpha val="2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rgbClr val="C4C7C8">
                  <a:alpha val="2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rgbClr val="C4C7C8">
                  <a:alpha val="2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rgbClr val="C4C7C8">
                    <a:alpha val="2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rgbClr val="C4C7C8">
                    <a:alpha val="2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rgbClr val="C4C7C8">
                    <a:alpha val="2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rgbClr val="C4C7C8">
                    <a:alpha val="2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rgbClr val="C4C7C8">
                    <a:alpha val="2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rgbClr val="C4C7C8">
                      <a:alpha val="25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rgbClr val="C4C7C8">
                      <a:alpha val="25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rgbClr val="C4C7C8">
                      <a:alpha val="25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rgbClr val="C4C7C8">
                      <a:alpha val="25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rgbClr val="C4C7C8">
                      <a:alpha val="25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rgbClr val="C4C7C8">
                    <a:alpha val="2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rgbClr val="C4C7C8">
                    <a:alpha val="2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rgbClr val="C4C7C8">
                    <a:alpha val="2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rgbClr val="C4C7C8">
                    <a:alpha val="2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rgbClr val="C4C7C8">
                    <a:alpha val="2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rgbClr val="C4C7C8">
                    <a:alpha val="2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rgbClr val="C4C7C8">
                    <a:alpha val="2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rgbClr val="C4C7C8">
                    <a:alpha val="2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rgbClr val="C4C7C8">
                    <a:alpha val="2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rgbClr val="C4C7C8">
                    <a:alpha val="2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rgbClr val="C4C7C8">
                      <a:alpha val="25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rgbClr val="C4C7C8">
                      <a:alpha val="25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rgbClr val="C4C7C8">
                      <a:alpha val="25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rgbClr val="C4C7C8">
                      <a:alpha val="25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rgbClr val="C4C7C8">
                      <a:alpha val="25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rgbClr val="C4C7C8">
                    <a:alpha val="2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rgbClr val="C4C7C8">
                    <a:alpha val="2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rgbClr val="C4C7C8">
                    <a:alpha val="2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rgbClr val="C4C7C8">
                    <a:alpha val="2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rgbClr val="C4C7C8">
                    <a:alpha val="2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09" y="-159"/>
            <a:ext cx="54864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15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cxnSp>
        <p:nvCxnSpPr>
          <p:cNvPr id="59" name="Straight Connector 58"/>
          <p:cNvCxnSpPr/>
          <p:nvPr/>
        </p:nvCxnSpPr>
        <p:spPr>
          <a:xfrm>
            <a:off x="5942317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170" y="576072"/>
            <a:ext cx="2743200" cy="2194560"/>
          </a:xfrm>
        </p:spPr>
        <p:txBody>
          <a:bodyPr anchor="b"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170" y="2999232"/>
            <a:ext cx="2743200" cy="2286000"/>
          </a:xfrm>
        </p:spPr>
        <p:txBody>
          <a:bodyPr/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03854"/>
            <a:ext cx="82296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2"/>
            <a:ext cx="82296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70531" y="6289679"/>
            <a:ext cx="72446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1B2453-8663-4C69-AF73-9FD7B1DEC5D0}" type="datetime1">
              <a:rPr lang="en-US" smtClean="0"/>
              <a:t>6/3/2015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14937" y="6289679"/>
            <a:ext cx="4596023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8983" y="6289679"/>
            <a:ext cx="68916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457200" y="6172200"/>
            <a:ext cx="8229600" cy="0"/>
          </a:xfrm>
          <a:prstGeom prst="line">
            <a:avLst/>
          </a:prstGeom>
          <a:ln w="12700">
            <a:solidFill>
              <a:srgbClr val="4469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0" name="Picture 5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370" y="6211161"/>
            <a:ext cx="800762" cy="400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rgbClr val="990000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1350"/>
        </a:spcBef>
        <a:buClr>
          <a:schemeClr val="accent1"/>
        </a:buClr>
        <a:buSzPct val="100000"/>
        <a:buFont typeface="Arial" pitchFamily="34" charset="0"/>
        <a:buChar char="▪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900"/>
        </a:spcBef>
        <a:buClr>
          <a:schemeClr val="accent1"/>
        </a:buClr>
        <a:buSzPct val="100000"/>
        <a:buFont typeface="Arial" pitchFamily="34" charset="0"/>
        <a:buChar char="▪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indent="-134541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-137160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8572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2001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5430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tac.edu.au/dates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tac.edu.au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645" y="2592948"/>
            <a:ext cx="8229182" cy="1838776"/>
          </a:xfrm>
        </p:spPr>
        <p:txBody>
          <a:bodyPr>
            <a:normAutofit/>
          </a:bodyPr>
          <a:lstStyle/>
          <a:p>
            <a:r>
              <a:rPr lang="en-US" sz="2800" dirty="0"/>
              <a:t>Course </a:t>
            </a:r>
            <a:r>
              <a:rPr lang="en-US" sz="2800" dirty="0" smtClean="0"/>
              <a:t>Applications, Scholarships, </a:t>
            </a:r>
            <a:br>
              <a:rPr lang="en-US" sz="2800" dirty="0" smtClean="0"/>
            </a:br>
            <a:r>
              <a:rPr lang="en-US" sz="2800" dirty="0" smtClean="0"/>
              <a:t>and </a:t>
            </a:r>
            <a:r>
              <a:rPr lang="en-US" sz="2800" dirty="0"/>
              <a:t>the Special Entry Access Scheme (SEAS)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Thursday 9 June 2015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6427" y="1032681"/>
            <a:ext cx="1394811" cy="69740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82768" y="1730087"/>
            <a:ext cx="3380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>
                <a:solidFill>
                  <a:srgbClr val="44697D"/>
                </a:solidFill>
                <a:latin typeface="Franklin Gothic Medium Cond" panose="020B0606030402020204" pitchFamily="34" charset="0"/>
                <a:ea typeface="Roboto Condensed" pitchFamily="2" charset="0"/>
              </a:rPr>
              <a:t>VICTORIAN TERTIARY ADMISSIONS CENTRE</a:t>
            </a:r>
            <a:endParaRPr lang="en-AU" sz="900" dirty="0">
              <a:solidFill>
                <a:srgbClr val="44697D"/>
              </a:solidFill>
              <a:latin typeface="Franklin Gothic Medium Cond" panose="020B0606030402020204" pitchFamily="34" charset="0"/>
              <a:ea typeface="Roboto Condensed" pitchFamily="2" charset="0"/>
            </a:endParaRPr>
          </a:p>
          <a:p>
            <a:pPr algn="r"/>
            <a:r>
              <a:rPr lang="en-US" sz="900" dirty="0">
                <a:latin typeface="Franklin Gothic Medium Cond" panose="020B0606030402020204" pitchFamily="34" charset="0"/>
                <a:ea typeface="Roboto Condensed" pitchFamily="2" charset="0"/>
              </a:rPr>
              <a:t>40 Park Street, South Melbourne, VIC 3205</a:t>
            </a:r>
            <a:endParaRPr lang="en-AU" sz="900" dirty="0">
              <a:latin typeface="Franklin Gothic Medium Cond" panose="020B0606030402020204" pitchFamily="34" charset="0"/>
              <a:ea typeface="Roboto Condensed" pitchFamily="2" charset="0"/>
            </a:endParaRPr>
          </a:p>
          <a:p>
            <a:pPr algn="r"/>
            <a:r>
              <a:rPr lang="en-US" sz="900" dirty="0">
                <a:latin typeface="Franklin Gothic Medium Cond" panose="020B0606030402020204" pitchFamily="34" charset="0"/>
                <a:ea typeface="Roboto Condensed" pitchFamily="2" charset="0"/>
              </a:rPr>
              <a:t>Telephone: 1300 364 133</a:t>
            </a:r>
          </a:p>
          <a:p>
            <a:pPr algn="r"/>
            <a:r>
              <a:rPr lang="en-US" sz="900" dirty="0">
                <a:solidFill>
                  <a:srgbClr val="44697D"/>
                </a:solidFill>
                <a:latin typeface="Franklin Gothic Medium Cond" panose="020B0606030402020204" pitchFamily="34" charset="0"/>
                <a:ea typeface="Roboto Condensed" pitchFamily="2" charset="0"/>
              </a:rPr>
              <a:t>www.vtac.edu.au</a:t>
            </a:r>
            <a:endParaRPr lang="en-AU" sz="900" dirty="0">
              <a:solidFill>
                <a:srgbClr val="44697D"/>
              </a:solidFill>
              <a:latin typeface="Franklin Gothic Medium Cond" panose="020B0606030402020204" pitchFamily="34" charset="0"/>
              <a:ea typeface="Roboto Condensed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0971" y="5686398"/>
            <a:ext cx="83192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353534"/>
                </a:solidFill>
                <a:latin typeface="Franklin Gothic Medium Cond" panose="020B0606030402020204" pitchFamily="34" charset="0"/>
                <a:ea typeface="Roboto Condensed" pitchFamily="2" charset="0"/>
              </a:rPr>
              <a:t>Twitter: </a:t>
            </a:r>
            <a:r>
              <a:rPr lang="en-US" sz="900" dirty="0">
                <a:solidFill>
                  <a:srgbClr val="44697D"/>
                </a:solidFill>
                <a:latin typeface="Franklin Gothic Medium Cond" panose="020B0606030402020204" pitchFamily="34" charset="0"/>
                <a:ea typeface="Roboto Condensed" pitchFamily="2" charset="0"/>
              </a:rPr>
              <a:t>twitter.com/</a:t>
            </a:r>
            <a:r>
              <a:rPr lang="en-US" sz="900" dirty="0" err="1">
                <a:solidFill>
                  <a:srgbClr val="44697D"/>
                </a:solidFill>
                <a:latin typeface="Franklin Gothic Medium Cond" panose="020B0606030402020204" pitchFamily="34" charset="0"/>
                <a:ea typeface="Roboto Condensed" pitchFamily="2" charset="0"/>
              </a:rPr>
              <a:t>vtacguide</a:t>
            </a:r>
            <a:r>
              <a:rPr lang="en-US" sz="900" dirty="0">
                <a:solidFill>
                  <a:srgbClr val="353534"/>
                </a:solidFill>
                <a:latin typeface="Franklin Gothic Medium Cond" panose="020B0606030402020204" pitchFamily="34" charset="0"/>
                <a:ea typeface="Roboto Condensed" pitchFamily="2" charset="0"/>
              </a:rPr>
              <a:t> | Blog: </a:t>
            </a:r>
            <a:r>
              <a:rPr lang="en-US" sz="900" dirty="0">
                <a:solidFill>
                  <a:srgbClr val="44697D"/>
                </a:solidFill>
                <a:latin typeface="Franklin Gothic Medium Cond" panose="020B0606030402020204" pitchFamily="34" charset="0"/>
                <a:ea typeface="Roboto Condensed" pitchFamily="2" charset="0"/>
              </a:rPr>
              <a:t>blog.vtac.edu.au</a:t>
            </a:r>
            <a:r>
              <a:rPr lang="en-US" sz="900" dirty="0">
                <a:solidFill>
                  <a:srgbClr val="353534"/>
                </a:solidFill>
                <a:latin typeface="Franklin Gothic Medium Cond" panose="020B0606030402020204" pitchFamily="34" charset="0"/>
                <a:ea typeface="Roboto Condensed" pitchFamily="2" charset="0"/>
              </a:rPr>
              <a:t> | Facebook: </a:t>
            </a:r>
            <a:r>
              <a:rPr lang="en-US" sz="900" dirty="0">
                <a:solidFill>
                  <a:srgbClr val="44697D"/>
                </a:solidFill>
                <a:latin typeface="Franklin Gothic Medium Cond" panose="020B0606030402020204" pitchFamily="34" charset="0"/>
                <a:ea typeface="Roboto Condensed" pitchFamily="2" charset="0"/>
              </a:rPr>
              <a:t>www.facebook.com/vtacguide</a:t>
            </a:r>
            <a:r>
              <a:rPr lang="en-US" sz="900" dirty="0">
                <a:solidFill>
                  <a:srgbClr val="353534"/>
                </a:solidFill>
                <a:latin typeface="Franklin Gothic Medium Cond" panose="020B0606030402020204" pitchFamily="34" charset="0"/>
                <a:ea typeface="Roboto Condensed" pitchFamily="2" charset="0"/>
              </a:rPr>
              <a:t> | </a:t>
            </a:r>
            <a:r>
              <a:rPr lang="en-US" sz="900" dirty="0" err="1">
                <a:solidFill>
                  <a:srgbClr val="353534"/>
                </a:solidFill>
                <a:latin typeface="Franklin Gothic Medium Cond" panose="020B0606030402020204" pitchFamily="34" charset="0"/>
                <a:ea typeface="Roboto Condensed" pitchFamily="2" charset="0"/>
              </a:rPr>
              <a:t>Youtube</a:t>
            </a:r>
            <a:r>
              <a:rPr lang="en-US" sz="900" dirty="0">
                <a:solidFill>
                  <a:srgbClr val="353534"/>
                </a:solidFill>
                <a:latin typeface="Franklin Gothic Medium Cond" panose="020B0606030402020204" pitchFamily="34" charset="0"/>
                <a:ea typeface="Roboto Condensed" pitchFamily="2" charset="0"/>
              </a:rPr>
              <a:t>: </a:t>
            </a:r>
            <a:r>
              <a:rPr lang="en-US" sz="900" dirty="0">
                <a:solidFill>
                  <a:srgbClr val="44697D"/>
                </a:solidFill>
                <a:latin typeface="Franklin Gothic Medium Cond" panose="020B0606030402020204" pitchFamily="34" charset="0"/>
                <a:ea typeface="Roboto Condensed" pitchFamily="2" charset="0"/>
              </a:rPr>
              <a:t>www.youtube.com/user/vtacmedia</a:t>
            </a:r>
            <a:endParaRPr lang="en-AU" sz="900" dirty="0">
              <a:solidFill>
                <a:srgbClr val="44697D"/>
              </a:solidFill>
              <a:latin typeface="Franklin Gothic Medium Cond" panose="020B0606030402020204" pitchFamily="34" charset="0"/>
              <a:ea typeface="Roboto Condense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SEAS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2000" dirty="0" smtClean="0"/>
              <a:t>Where needed:</a:t>
            </a:r>
          </a:p>
          <a:p>
            <a:r>
              <a:rPr lang="en-AU" sz="2000" dirty="0" smtClean="0"/>
              <a:t>Impact statement – written by applicant</a:t>
            </a:r>
          </a:p>
          <a:p>
            <a:r>
              <a:rPr lang="en-AU" sz="2000" dirty="0" smtClean="0"/>
              <a:t>Statement of support – written by relevant responsible person</a:t>
            </a:r>
          </a:p>
          <a:p>
            <a:pPr marL="0" indent="0">
              <a:buNone/>
            </a:pPr>
            <a:endParaRPr lang="en-AU" sz="2000" b="1" dirty="0" smtClean="0"/>
          </a:p>
          <a:p>
            <a:pPr marL="0" indent="0">
              <a:buNone/>
            </a:pPr>
            <a:endParaRPr lang="en-AU" sz="1850" dirty="0"/>
          </a:p>
          <a:p>
            <a:endParaRPr lang="en-AU" sz="2000" dirty="0"/>
          </a:p>
          <a:p>
            <a:endParaRPr lang="en-AU" sz="2000" dirty="0" smtClean="0"/>
          </a:p>
          <a:p>
            <a:endParaRPr lang="en-AU" sz="1950" dirty="0" smtClean="0"/>
          </a:p>
        </p:txBody>
      </p:sp>
      <p:sp>
        <p:nvSpPr>
          <p:cNvPr id="5" name="Rounded Rectangle 4"/>
          <p:cNvSpPr/>
          <p:nvPr/>
        </p:nvSpPr>
        <p:spPr>
          <a:xfrm>
            <a:off x="644434" y="4432663"/>
            <a:ext cx="7855132" cy="1114697"/>
          </a:xfrm>
          <a:prstGeom prst="roundRect">
            <a:avLst/>
          </a:prstGeom>
          <a:solidFill>
            <a:srgbClr val="44687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/>
              <a:t>Impact statements without an accompanying </a:t>
            </a:r>
            <a:r>
              <a:rPr lang="en-AU" b="1" dirty="0" smtClean="0"/>
              <a:t/>
            </a:r>
            <a:br>
              <a:rPr lang="en-AU" b="1" dirty="0" smtClean="0"/>
            </a:br>
            <a:r>
              <a:rPr lang="en-AU" b="1" dirty="0" smtClean="0"/>
              <a:t>statement </a:t>
            </a:r>
            <a:r>
              <a:rPr lang="en-AU" b="1" dirty="0"/>
              <a:t>of support will not be considered.</a:t>
            </a:r>
          </a:p>
        </p:txBody>
      </p:sp>
    </p:spTree>
    <p:extLst>
      <p:ext uri="{BB962C8B-B14F-4D97-AF65-F5344CB8AC3E}">
        <p14:creationId xmlns:p14="http://schemas.microsoft.com/office/powerpoint/2010/main" val="954897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SEAS impact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lvl="0" indent="-256032" defTabSz="914400">
              <a:lnSpc>
                <a:spcPct val="100000"/>
              </a:lnSpc>
              <a:spcBef>
                <a:spcPts val="400"/>
              </a:spcBef>
              <a:buClr>
                <a:srgbClr val="4F81BD"/>
              </a:buClr>
              <a:buSzPct val="68000"/>
              <a:buFont typeface="Wingdings 3"/>
              <a:buChar char=""/>
            </a:pPr>
            <a:r>
              <a:rPr lang="en-AU" sz="2000" dirty="0">
                <a:solidFill>
                  <a:prstClr val="black"/>
                </a:solidFill>
                <a:latin typeface="+mj-lt"/>
              </a:rPr>
              <a:t>Impact statements should include </a:t>
            </a:r>
            <a:r>
              <a:rPr lang="en-AU" sz="2000" u="sng" dirty="0">
                <a:solidFill>
                  <a:prstClr val="black"/>
                </a:solidFill>
                <a:latin typeface="+mj-lt"/>
              </a:rPr>
              <a:t>how</a:t>
            </a:r>
            <a:r>
              <a:rPr lang="en-AU" sz="2000" dirty="0">
                <a:solidFill>
                  <a:prstClr val="black"/>
                </a:solidFill>
                <a:latin typeface="+mj-lt"/>
              </a:rPr>
              <a:t> circumstances have adversely affected: </a:t>
            </a:r>
          </a:p>
          <a:p>
            <a:pPr marL="621792" lvl="1" indent="-228600" defTabSz="914400">
              <a:lnSpc>
                <a:spcPct val="100000"/>
              </a:lnSpc>
              <a:spcBef>
                <a:spcPts val="324"/>
              </a:spcBef>
              <a:buClr>
                <a:srgbClr val="4F81BD"/>
              </a:buClr>
              <a:buSzTx/>
              <a:buFont typeface="Verdana"/>
              <a:buChar char="◦"/>
            </a:pPr>
            <a:r>
              <a:rPr lang="en-AU" sz="1800" dirty="0">
                <a:solidFill>
                  <a:prstClr val="black"/>
                </a:solidFill>
                <a:latin typeface="+mj-lt"/>
              </a:rPr>
              <a:t>Ability to study and perform assessment tasks</a:t>
            </a:r>
          </a:p>
          <a:p>
            <a:pPr marL="621792" lvl="1" indent="-228600" defTabSz="914400">
              <a:lnSpc>
                <a:spcPct val="100000"/>
              </a:lnSpc>
              <a:spcBef>
                <a:spcPts val="324"/>
              </a:spcBef>
              <a:buClr>
                <a:srgbClr val="4F81BD"/>
              </a:buClr>
              <a:buSzTx/>
              <a:buFont typeface="Verdana"/>
              <a:buChar char="◦"/>
            </a:pPr>
            <a:r>
              <a:rPr lang="en-AU" sz="1800" dirty="0">
                <a:solidFill>
                  <a:prstClr val="black"/>
                </a:solidFill>
                <a:latin typeface="+mj-lt"/>
              </a:rPr>
              <a:t>Access to educational resources</a:t>
            </a:r>
          </a:p>
          <a:p>
            <a:pPr marL="621792" lvl="1" indent="-228600" defTabSz="914400">
              <a:lnSpc>
                <a:spcPct val="100000"/>
              </a:lnSpc>
              <a:spcBef>
                <a:spcPts val="324"/>
              </a:spcBef>
              <a:buClr>
                <a:srgbClr val="4F81BD"/>
              </a:buClr>
              <a:buSzTx/>
              <a:buFont typeface="Verdana"/>
              <a:buChar char="◦"/>
            </a:pPr>
            <a:r>
              <a:rPr lang="en-AU" sz="1800" dirty="0">
                <a:solidFill>
                  <a:prstClr val="black"/>
                </a:solidFill>
                <a:latin typeface="+mj-lt"/>
              </a:rPr>
              <a:t>Attendance in school/tuition  </a:t>
            </a:r>
          </a:p>
          <a:p>
            <a:pPr marL="365760" lvl="0" indent="-256032" defTabSz="914400">
              <a:lnSpc>
                <a:spcPct val="160000"/>
              </a:lnSpc>
              <a:spcBef>
                <a:spcPts val="400"/>
              </a:spcBef>
              <a:buClr>
                <a:srgbClr val="4F81BD"/>
              </a:buClr>
              <a:buSzPct val="68000"/>
              <a:buFont typeface="Wingdings 3"/>
              <a:buChar char=""/>
            </a:pPr>
            <a:r>
              <a:rPr lang="en-AU" sz="2000" dirty="0">
                <a:solidFill>
                  <a:prstClr val="black"/>
                </a:solidFill>
                <a:latin typeface="+mj-lt"/>
              </a:rPr>
              <a:t>Good impact statements are:</a:t>
            </a:r>
          </a:p>
          <a:p>
            <a:pPr marL="621792" lvl="1" indent="-228600" defTabSz="914400">
              <a:lnSpc>
                <a:spcPct val="100000"/>
              </a:lnSpc>
              <a:spcBef>
                <a:spcPts val="324"/>
              </a:spcBef>
              <a:buClr>
                <a:srgbClr val="4F81BD"/>
              </a:buClr>
              <a:buSzTx/>
              <a:buFont typeface="Verdana"/>
              <a:buChar char="◦"/>
            </a:pPr>
            <a:r>
              <a:rPr lang="en-AU" sz="1800" dirty="0">
                <a:solidFill>
                  <a:prstClr val="black"/>
                </a:solidFill>
                <a:latin typeface="+mj-lt"/>
              </a:rPr>
              <a:t>Personal and sincere</a:t>
            </a:r>
          </a:p>
          <a:p>
            <a:pPr marL="621792" lvl="1" indent="-228600" defTabSz="914400">
              <a:lnSpc>
                <a:spcPct val="100000"/>
              </a:lnSpc>
              <a:spcBef>
                <a:spcPts val="324"/>
              </a:spcBef>
              <a:buClr>
                <a:srgbClr val="4F81BD"/>
              </a:buClr>
              <a:buSzTx/>
              <a:buFont typeface="Verdana"/>
              <a:buChar char="◦"/>
            </a:pPr>
            <a:r>
              <a:rPr lang="en-AU" sz="1800" dirty="0">
                <a:solidFill>
                  <a:prstClr val="black"/>
                </a:solidFill>
                <a:latin typeface="+mj-lt"/>
              </a:rPr>
              <a:t>Succinct</a:t>
            </a:r>
          </a:p>
          <a:p>
            <a:pPr marL="621792" lvl="1" indent="-228600" defTabSz="914400">
              <a:lnSpc>
                <a:spcPct val="100000"/>
              </a:lnSpc>
              <a:spcBef>
                <a:spcPts val="324"/>
              </a:spcBef>
              <a:buClr>
                <a:srgbClr val="4F81BD"/>
              </a:buClr>
              <a:buSzTx/>
              <a:buFont typeface="Verdana"/>
              <a:buChar char="◦"/>
            </a:pPr>
            <a:r>
              <a:rPr lang="en-AU" sz="1800" dirty="0">
                <a:solidFill>
                  <a:prstClr val="black"/>
                </a:solidFill>
                <a:latin typeface="+mj-lt"/>
              </a:rPr>
              <a:t>Explain the context, date and impact of the disadvantage on studies</a:t>
            </a:r>
          </a:p>
          <a:p>
            <a:pPr marL="365760" lvl="0" indent="-256032" defTabSz="914400">
              <a:lnSpc>
                <a:spcPct val="110000"/>
              </a:lnSpc>
              <a:spcBef>
                <a:spcPts val="400"/>
              </a:spcBef>
              <a:buClr>
                <a:srgbClr val="4F81BD"/>
              </a:buClr>
              <a:buSzPct val="68000"/>
              <a:buFont typeface="Wingdings 3"/>
              <a:buChar char=""/>
            </a:pPr>
            <a:r>
              <a:rPr lang="en-AU" sz="2000" dirty="0">
                <a:solidFill>
                  <a:prstClr val="black"/>
                </a:solidFill>
                <a:latin typeface="+mj-lt"/>
              </a:rPr>
              <a:t>Impact statements are completed online by the applicant.</a:t>
            </a:r>
          </a:p>
          <a:p>
            <a:pPr marL="0" indent="0">
              <a:buNone/>
            </a:pPr>
            <a:endParaRPr lang="en-AU" sz="1600" dirty="0">
              <a:latin typeface="+mj-lt"/>
            </a:endParaRPr>
          </a:p>
          <a:p>
            <a:endParaRPr lang="en-AU" sz="1800" dirty="0">
              <a:latin typeface="+mj-lt"/>
            </a:endParaRPr>
          </a:p>
          <a:p>
            <a:endParaRPr lang="en-AU" sz="1800" dirty="0" smtClean="0">
              <a:latin typeface="+mj-lt"/>
            </a:endParaRPr>
          </a:p>
          <a:p>
            <a:endParaRPr lang="en-AU" sz="16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15553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SEAS </a:t>
            </a:r>
            <a:r>
              <a:rPr lang="en-AU" dirty="0" smtClean="0"/>
              <a:t>statements of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65760" lvl="0" indent="-256032" defTabSz="914400">
              <a:lnSpc>
                <a:spcPct val="100000"/>
              </a:lnSpc>
              <a:spcBef>
                <a:spcPts val="400"/>
              </a:spcBef>
              <a:buClr>
                <a:srgbClr val="4F81BD"/>
              </a:buClr>
              <a:buSzPct val="68000"/>
              <a:buFont typeface="Wingdings 3"/>
              <a:buChar char=""/>
            </a:pPr>
            <a:r>
              <a:rPr lang="en-AU" sz="2200" dirty="0">
                <a:solidFill>
                  <a:prstClr val="black"/>
                </a:solidFill>
                <a:latin typeface="+mj-lt"/>
              </a:rPr>
              <a:t>Applicants should ask those providing a statement of support to:</a:t>
            </a:r>
          </a:p>
          <a:p>
            <a:pPr marL="621792" lvl="1" indent="-228600" defTabSz="914400">
              <a:lnSpc>
                <a:spcPct val="100000"/>
              </a:lnSpc>
              <a:spcBef>
                <a:spcPts val="324"/>
              </a:spcBef>
              <a:buClr>
                <a:srgbClr val="4F81BD"/>
              </a:buClr>
              <a:buSzTx/>
              <a:buFont typeface="Verdana"/>
              <a:buChar char="◦"/>
            </a:pPr>
            <a:r>
              <a:rPr lang="en-AU" sz="2200" dirty="0">
                <a:solidFill>
                  <a:prstClr val="black"/>
                </a:solidFill>
                <a:latin typeface="+mj-lt"/>
              </a:rPr>
              <a:t>Clearly outline the situation, or if Category 4 (disability or medical) condition</a:t>
            </a:r>
          </a:p>
          <a:p>
            <a:pPr marL="621792" lvl="1" indent="-228600" defTabSz="914400">
              <a:lnSpc>
                <a:spcPct val="100000"/>
              </a:lnSpc>
              <a:spcBef>
                <a:spcPts val="324"/>
              </a:spcBef>
              <a:buClr>
                <a:srgbClr val="4F81BD"/>
              </a:buClr>
              <a:buSzTx/>
              <a:buFont typeface="Verdana"/>
              <a:buChar char="◦"/>
            </a:pPr>
            <a:r>
              <a:rPr lang="en-AU" sz="2200" dirty="0">
                <a:solidFill>
                  <a:prstClr val="black"/>
                </a:solidFill>
                <a:latin typeface="+mj-lt"/>
              </a:rPr>
              <a:t>Include a timeline, such as how long they have known (or been treating) the applicant </a:t>
            </a:r>
          </a:p>
          <a:p>
            <a:pPr marL="621792" lvl="1" indent="-228600" defTabSz="914400">
              <a:lnSpc>
                <a:spcPct val="100000"/>
              </a:lnSpc>
              <a:spcBef>
                <a:spcPts val="324"/>
              </a:spcBef>
              <a:buClr>
                <a:srgbClr val="4F81BD"/>
              </a:buClr>
              <a:buSzTx/>
              <a:buFont typeface="Verdana"/>
              <a:buChar char="◦"/>
            </a:pPr>
            <a:r>
              <a:rPr lang="en-AU" sz="2200" dirty="0">
                <a:solidFill>
                  <a:prstClr val="black"/>
                </a:solidFill>
                <a:latin typeface="+mj-lt"/>
              </a:rPr>
              <a:t>Outline how the applicant has been impacted</a:t>
            </a:r>
          </a:p>
          <a:p>
            <a:pPr marL="109728" lvl="0" indent="0" defTabSz="914400">
              <a:lnSpc>
                <a:spcPct val="100000"/>
              </a:lnSpc>
              <a:spcBef>
                <a:spcPts val="400"/>
              </a:spcBef>
              <a:buClr>
                <a:srgbClr val="4F81BD"/>
              </a:buClr>
              <a:buSzPct val="68000"/>
              <a:buNone/>
            </a:pPr>
            <a:endParaRPr lang="en-AU" sz="2100" dirty="0">
              <a:solidFill>
                <a:prstClr val="black"/>
              </a:solidFill>
              <a:latin typeface="+mj-lt"/>
            </a:endParaRPr>
          </a:p>
          <a:p>
            <a:pPr marL="365760" lvl="0" indent="-256032" defTabSz="914400">
              <a:lnSpc>
                <a:spcPct val="100000"/>
              </a:lnSpc>
              <a:spcBef>
                <a:spcPts val="400"/>
              </a:spcBef>
              <a:buClr>
                <a:srgbClr val="4F81BD"/>
              </a:buClr>
              <a:buSzPct val="68000"/>
              <a:buFont typeface="Wingdings 3"/>
              <a:buChar char=""/>
            </a:pPr>
            <a:r>
              <a:rPr lang="en-AU" sz="2100" dirty="0">
                <a:solidFill>
                  <a:prstClr val="black"/>
                </a:solidFill>
                <a:latin typeface="+mj-lt"/>
              </a:rPr>
              <a:t>Encourage students to make medical appointments now. Statements of support can be collected now, and submitted once applications open.</a:t>
            </a:r>
          </a:p>
          <a:p>
            <a:pPr marL="365760" lvl="0" indent="-256032" defTabSz="914400">
              <a:lnSpc>
                <a:spcPct val="100000"/>
              </a:lnSpc>
              <a:spcBef>
                <a:spcPts val="400"/>
              </a:spcBef>
              <a:buClr>
                <a:srgbClr val="4F81BD"/>
              </a:buClr>
              <a:buSzPct val="68000"/>
              <a:buFont typeface="Wingdings 3"/>
              <a:buChar char=""/>
            </a:pPr>
            <a:endParaRPr lang="en-AU" sz="2200" dirty="0">
              <a:solidFill>
                <a:prstClr val="black"/>
              </a:solidFill>
              <a:latin typeface="+mj-lt"/>
            </a:endParaRPr>
          </a:p>
          <a:p>
            <a:pPr marL="365760" lvl="0" indent="-256032" defTabSz="914400">
              <a:lnSpc>
                <a:spcPct val="100000"/>
              </a:lnSpc>
              <a:spcBef>
                <a:spcPts val="400"/>
              </a:spcBef>
              <a:buClr>
                <a:srgbClr val="4F81BD"/>
              </a:buClr>
              <a:buSzPct val="68000"/>
              <a:buFont typeface="Wingdings 3"/>
              <a:buChar char=""/>
            </a:pPr>
            <a:r>
              <a:rPr lang="en-AU" sz="2400" b="1" dirty="0">
                <a:solidFill>
                  <a:prstClr val="black"/>
                </a:solidFill>
                <a:latin typeface="+mj-lt"/>
              </a:rPr>
              <a:t>Evidence</a:t>
            </a:r>
            <a:r>
              <a:rPr lang="en-AU" sz="2400" dirty="0">
                <a:solidFill>
                  <a:prstClr val="black"/>
                </a:solidFill>
                <a:latin typeface="+mj-lt"/>
              </a:rPr>
              <a:t> and </a:t>
            </a:r>
            <a:r>
              <a:rPr lang="en-AU" sz="2400" b="1" dirty="0">
                <a:solidFill>
                  <a:prstClr val="black"/>
                </a:solidFill>
                <a:latin typeface="+mj-lt"/>
              </a:rPr>
              <a:t>impact</a:t>
            </a:r>
            <a:r>
              <a:rPr lang="en-AU" sz="2400" dirty="0">
                <a:solidFill>
                  <a:prstClr val="black"/>
                </a:solidFill>
                <a:latin typeface="+mj-lt"/>
              </a:rPr>
              <a:t> is the key.</a:t>
            </a:r>
          </a:p>
          <a:p>
            <a:pPr marL="365760" lvl="0" indent="-256032" defTabSz="914400">
              <a:lnSpc>
                <a:spcPct val="100000"/>
              </a:lnSpc>
              <a:spcBef>
                <a:spcPts val="400"/>
              </a:spcBef>
              <a:buClr>
                <a:srgbClr val="4F81BD"/>
              </a:buClr>
              <a:buSzPct val="68000"/>
              <a:buFont typeface="Wingdings 3"/>
              <a:buChar char=""/>
            </a:pPr>
            <a:endParaRPr lang="en-AU" sz="2400" dirty="0">
              <a:solidFill>
                <a:prstClr val="black"/>
              </a:solidFill>
              <a:latin typeface="+mj-lt"/>
            </a:endParaRPr>
          </a:p>
          <a:p>
            <a:pPr marL="365760" lvl="0" indent="-256032" defTabSz="914400">
              <a:lnSpc>
                <a:spcPct val="100000"/>
              </a:lnSpc>
              <a:spcBef>
                <a:spcPts val="400"/>
              </a:spcBef>
              <a:buClr>
                <a:srgbClr val="4F81BD"/>
              </a:buClr>
              <a:buSzPct val="68000"/>
              <a:buFont typeface="Wingdings 3"/>
              <a:buChar char=""/>
            </a:pPr>
            <a:r>
              <a:rPr lang="en-AU" sz="2400" dirty="0">
                <a:solidFill>
                  <a:prstClr val="black"/>
                </a:solidFill>
                <a:latin typeface="+mj-lt"/>
              </a:rPr>
              <a:t>Statements of support can be submitted online or in hard copy.</a:t>
            </a:r>
          </a:p>
          <a:p>
            <a:pPr marL="0" indent="0">
              <a:buNone/>
            </a:pPr>
            <a:endParaRPr lang="en-AU" sz="1850" dirty="0">
              <a:latin typeface="+mj-lt"/>
            </a:endParaRPr>
          </a:p>
          <a:p>
            <a:endParaRPr lang="en-AU" sz="2000" dirty="0">
              <a:latin typeface="+mj-lt"/>
            </a:endParaRPr>
          </a:p>
          <a:p>
            <a:endParaRPr lang="en-AU" sz="2000" dirty="0" smtClean="0">
              <a:latin typeface="+mj-lt"/>
            </a:endParaRPr>
          </a:p>
          <a:p>
            <a:endParaRPr lang="en-AU" sz="195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21032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Online statements of support</a:t>
            </a:r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457200" y="1914269"/>
            <a:ext cx="4183281" cy="409302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135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-134541" algn="l" defTabSz="6858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-137160" algn="l" defTabSz="6858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7250" indent="-134541" algn="l" defTabSz="685800" rtl="0" eaLnBrk="1" latinLnBrk="0" hangingPunct="1">
              <a:lnSpc>
                <a:spcPct val="90000"/>
              </a:lnSpc>
              <a:spcBef>
                <a:spcPts val="45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28700" indent="-137160" algn="l" defTabSz="685800" rtl="0" eaLnBrk="1" latinLnBrk="0" hangingPunct="1">
              <a:lnSpc>
                <a:spcPct val="90000"/>
              </a:lnSpc>
              <a:spcBef>
                <a:spcPts val="45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00150" indent="-134541" algn="l" defTabSz="685800" rtl="0" eaLnBrk="1" latinLnBrk="0" hangingPunct="1">
              <a:lnSpc>
                <a:spcPct val="90000"/>
              </a:lnSpc>
              <a:spcBef>
                <a:spcPts val="45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71600" indent="-137160" algn="l" defTabSz="685800" rtl="0" eaLnBrk="1" latinLnBrk="0" hangingPunct="1">
              <a:lnSpc>
                <a:spcPct val="90000"/>
              </a:lnSpc>
              <a:spcBef>
                <a:spcPts val="45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43050" indent="-134541" algn="l" defTabSz="685800" rtl="0" eaLnBrk="1" latinLnBrk="0" hangingPunct="1">
              <a:lnSpc>
                <a:spcPct val="90000"/>
              </a:lnSpc>
              <a:spcBef>
                <a:spcPts val="45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000" dirty="0" smtClean="0"/>
              <a:t>Process: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AU" sz="1800" dirty="0" smtClean="0"/>
              <a:t>You enter the provider’s name and email address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AU" sz="1800" dirty="0" smtClean="0"/>
              <a:t>Provider receives an email with link, login name, and password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AU" sz="1800" dirty="0" smtClean="0"/>
              <a:t>Provider completes statement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AU" sz="1800" dirty="0" smtClean="0"/>
              <a:t>Applicant can log in to user account and verify that one-time provider login details have been used</a:t>
            </a:r>
          </a:p>
          <a:p>
            <a:pPr marL="880110" lvl="1" indent="-514350">
              <a:buFont typeface="+mj-lt"/>
              <a:buAutoNum type="arabicPeriod"/>
            </a:pPr>
            <a:endParaRPr lang="en-AU" sz="1800" dirty="0" smtClean="0"/>
          </a:p>
          <a:p>
            <a:r>
              <a:rPr lang="en-AU" sz="2200" dirty="0" smtClean="0"/>
              <a:t>Online statements of support can be used for both SEAS and scholarships (if the applicant selects that option).</a:t>
            </a:r>
            <a:endParaRPr lang="en-AU" sz="2000" dirty="0" smtClean="0"/>
          </a:p>
          <a:p>
            <a:pPr marL="880110" lvl="1" indent="-514350">
              <a:buFont typeface="+mj-lt"/>
              <a:buAutoNum type="arabicPeriod"/>
            </a:pPr>
            <a:endParaRPr lang="en-AU" sz="1800" dirty="0" smtClean="0"/>
          </a:p>
          <a:p>
            <a:pPr marL="880110" lvl="1" indent="-514350">
              <a:buFont typeface="+mj-lt"/>
              <a:buAutoNum type="arabicPeriod"/>
            </a:pPr>
            <a:endParaRPr lang="en-AU" sz="1600" dirty="0" smtClean="0"/>
          </a:p>
          <a:p>
            <a:pPr marL="880110" lvl="1" indent="-514350">
              <a:buFont typeface="+mj-lt"/>
              <a:buAutoNum type="arabicPeriod"/>
            </a:pPr>
            <a:endParaRPr lang="en-AU" sz="1600" dirty="0" smtClean="0"/>
          </a:p>
          <a:p>
            <a:pPr marL="880110" lvl="1" indent="-514350">
              <a:buFont typeface="+mj-lt"/>
              <a:buAutoNum type="arabicPeriod"/>
            </a:pPr>
            <a:endParaRPr lang="en-AU" sz="1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8088" y="1981202"/>
            <a:ext cx="3040971" cy="411975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220808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Hard copy SEAS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lvl="0" indent="-256032" defTabSz="914400">
              <a:lnSpc>
                <a:spcPct val="100000"/>
              </a:lnSpc>
              <a:spcBef>
                <a:spcPts val="400"/>
              </a:spcBef>
              <a:buClr>
                <a:srgbClr val="4F81BD"/>
              </a:buClr>
              <a:buSzPct val="68000"/>
              <a:buFont typeface="Wingdings 3"/>
              <a:buChar char=""/>
            </a:pPr>
            <a:r>
              <a:rPr lang="en-AU" sz="2000" dirty="0">
                <a:solidFill>
                  <a:prstClr val="black"/>
                </a:solidFill>
                <a:latin typeface="+mj-lt"/>
              </a:rPr>
              <a:t>Download personalised cover sheet from VTAC user account, and send with documentation by post</a:t>
            </a:r>
          </a:p>
          <a:p>
            <a:pPr marL="365760" lvl="0" indent="-256032" defTabSz="914400">
              <a:lnSpc>
                <a:spcPct val="100000"/>
              </a:lnSpc>
              <a:spcBef>
                <a:spcPts val="400"/>
              </a:spcBef>
              <a:buClr>
                <a:srgbClr val="4F81BD"/>
              </a:buClr>
              <a:buSzPct val="68000"/>
              <a:buFont typeface="Wingdings 3"/>
              <a:buChar char=""/>
            </a:pPr>
            <a:r>
              <a:rPr lang="en-AU" sz="2000" dirty="0">
                <a:solidFill>
                  <a:prstClr val="black"/>
                </a:solidFill>
                <a:latin typeface="+mj-lt"/>
              </a:rPr>
              <a:t>Make sure correct cover sheet is used</a:t>
            </a:r>
          </a:p>
          <a:p>
            <a:pPr marL="621792" lvl="1" indent="-228600" defTabSz="914400">
              <a:lnSpc>
                <a:spcPct val="100000"/>
              </a:lnSpc>
              <a:spcBef>
                <a:spcPts val="324"/>
              </a:spcBef>
              <a:buClr>
                <a:srgbClr val="4F81BD"/>
              </a:buClr>
              <a:buSzTx/>
              <a:buFont typeface="Verdana"/>
              <a:buChar char="◦"/>
            </a:pPr>
            <a:r>
              <a:rPr lang="en-AU" sz="1800" dirty="0">
                <a:solidFill>
                  <a:prstClr val="black"/>
                </a:solidFill>
                <a:latin typeface="+mj-lt"/>
              </a:rPr>
              <a:t>SEAS documentation cannot be used for Scholarships and vice versa due to privacy regulations</a:t>
            </a:r>
          </a:p>
          <a:p>
            <a:pPr marL="859536" lvl="2" indent="-228600" defTabSz="914400">
              <a:lnSpc>
                <a:spcPct val="100000"/>
              </a:lnSpc>
              <a:spcBef>
                <a:spcPts val="350"/>
              </a:spcBef>
              <a:buClr>
                <a:srgbClr val="C0504D"/>
              </a:buClr>
              <a:buFont typeface="Wingdings 2"/>
              <a:buChar char=""/>
            </a:pPr>
            <a:r>
              <a:rPr lang="en-AU" sz="1800" dirty="0">
                <a:solidFill>
                  <a:prstClr val="black"/>
                </a:solidFill>
                <a:latin typeface="+mj-lt"/>
              </a:rPr>
              <a:t>Exception: Combined </a:t>
            </a:r>
            <a:r>
              <a:rPr lang="en-AU" sz="1800" u="sng" dirty="0">
                <a:solidFill>
                  <a:prstClr val="black"/>
                </a:solidFill>
                <a:latin typeface="+mj-lt"/>
              </a:rPr>
              <a:t>online</a:t>
            </a:r>
            <a:r>
              <a:rPr lang="en-AU" sz="1800" dirty="0">
                <a:solidFill>
                  <a:prstClr val="black"/>
                </a:solidFill>
                <a:latin typeface="+mj-lt"/>
              </a:rPr>
              <a:t> statements of support</a:t>
            </a:r>
          </a:p>
          <a:p>
            <a:pPr marL="0" indent="0">
              <a:buNone/>
            </a:pPr>
            <a:endParaRPr lang="en-AU" sz="1600" dirty="0">
              <a:latin typeface="+mj-lt"/>
            </a:endParaRPr>
          </a:p>
          <a:p>
            <a:endParaRPr lang="en-AU" sz="1600" dirty="0">
              <a:latin typeface="+mj-lt"/>
            </a:endParaRPr>
          </a:p>
          <a:p>
            <a:endParaRPr lang="en-AU" sz="1600" dirty="0" smtClean="0">
              <a:latin typeface="+mj-lt"/>
            </a:endParaRPr>
          </a:p>
          <a:p>
            <a:endParaRPr lang="en-AU" sz="16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77999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Confirming submission of SEAS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1850" dirty="0" smtClean="0">
                <a:latin typeface="+mj-lt"/>
              </a:rPr>
              <a:t>SEAS application receipt by email and in VTAC user account</a:t>
            </a:r>
          </a:p>
          <a:p>
            <a:r>
              <a:rPr lang="en-AU" sz="1850" dirty="0" smtClean="0">
                <a:latin typeface="+mj-lt"/>
              </a:rPr>
              <a:t>Date of last documentation upload visible in VTAC user account</a:t>
            </a:r>
          </a:p>
          <a:p>
            <a:r>
              <a:rPr lang="en-AU" sz="1850" dirty="0" smtClean="0">
                <a:latin typeface="+mj-lt"/>
              </a:rPr>
              <a:t>You are not advised of specific outcomes or ATAR/aggregate bonus</a:t>
            </a:r>
          </a:p>
          <a:p>
            <a:pPr lvl="1"/>
            <a:r>
              <a:rPr lang="en-AU" sz="1700" dirty="0" smtClean="0">
                <a:latin typeface="+mj-lt"/>
              </a:rPr>
              <a:t>Institutions make their own assessments of SEAS applications</a:t>
            </a:r>
          </a:p>
          <a:p>
            <a:pPr lvl="1"/>
            <a:r>
              <a:rPr lang="en-AU" sz="1700" dirty="0" smtClean="0">
                <a:latin typeface="+mj-lt"/>
              </a:rPr>
              <a:t>Some institutions publish information or policies about this</a:t>
            </a:r>
            <a:endParaRPr lang="en-AU" sz="1700" dirty="0">
              <a:latin typeface="+mj-lt"/>
            </a:endParaRPr>
          </a:p>
          <a:p>
            <a:endParaRPr lang="en-AU" sz="2000" dirty="0">
              <a:latin typeface="+mj-lt"/>
            </a:endParaRPr>
          </a:p>
          <a:p>
            <a:endParaRPr lang="en-AU" sz="2000" dirty="0" smtClean="0">
              <a:latin typeface="+mj-lt"/>
            </a:endParaRPr>
          </a:p>
          <a:p>
            <a:endParaRPr lang="en-AU" sz="195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07510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Scholarships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000" dirty="0" smtClean="0">
                <a:latin typeface="+mj-lt"/>
              </a:rPr>
              <a:t>VTAC collects scholarship applications for many institutions</a:t>
            </a:r>
          </a:p>
          <a:p>
            <a:pPr lvl="1"/>
            <a:r>
              <a:rPr lang="en-AU" sz="1850" dirty="0" smtClean="0">
                <a:latin typeface="+mj-lt"/>
              </a:rPr>
              <a:t>One application, many institutions</a:t>
            </a:r>
          </a:p>
          <a:p>
            <a:r>
              <a:rPr lang="en-AU" sz="2000" dirty="0" smtClean="0">
                <a:latin typeface="+mj-lt"/>
              </a:rPr>
              <a:t>Scholarships are not just for academic performance</a:t>
            </a:r>
          </a:p>
          <a:p>
            <a:r>
              <a:rPr lang="en-AU" sz="2000" dirty="0" smtClean="0">
                <a:latin typeface="+mj-lt"/>
              </a:rPr>
              <a:t>Many equity scholarships have similar documentation requirements to SEAS</a:t>
            </a:r>
          </a:p>
          <a:p>
            <a:pPr lvl="1"/>
            <a:r>
              <a:rPr lang="en-AU" sz="1850" dirty="0" smtClean="0">
                <a:latin typeface="+mj-lt"/>
              </a:rPr>
              <a:t>Statements must be submitted separately for each using the correct coversheet.</a:t>
            </a:r>
            <a:endParaRPr lang="en-AU" sz="1850" dirty="0">
              <a:latin typeface="+mj-lt"/>
            </a:endParaRPr>
          </a:p>
          <a:p>
            <a:r>
              <a:rPr lang="en-AU" sz="2000" dirty="0" smtClean="0">
                <a:latin typeface="+mj-lt"/>
              </a:rPr>
              <a:t>List of scholarships available on the VTAC website</a:t>
            </a:r>
          </a:p>
          <a:p>
            <a:pPr lvl="1"/>
            <a:r>
              <a:rPr lang="en-AU" sz="1850" dirty="0" smtClean="0">
                <a:latin typeface="+mj-lt"/>
              </a:rPr>
              <a:t>Including scholarships which require direct applications to institutions</a:t>
            </a:r>
            <a:endParaRPr lang="en-AU" sz="1850" dirty="0">
              <a:latin typeface="+mj-lt"/>
            </a:endParaRPr>
          </a:p>
          <a:p>
            <a:endParaRPr lang="en-AU" sz="2000" dirty="0" smtClean="0">
              <a:latin typeface="+mj-lt"/>
            </a:endParaRPr>
          </a:p>
          <a:p>
            <a:endParaRPr lang="en-AU" sz="195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82072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Remember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170" y="2999232"/>
            <a:ext cx="2743200" cy="3511296"/>
          </a:xfrm>
        </p:spPr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The SEAS application only becomes available </a:t>
            </a:r>
            <a:r>
              <a:rPr lang="en-US" sz="1400" u="sng" dirty="0" smtClean="0"/>
              <a:t>after</a:t>
            </a:r>
            <a:r>
              <a:rPr lang="en-US" sz="1400" dirty="0" smtClean="0"/>
              <a:t> submitting a course application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Apply early – you can update your application as many times as you like before the closing date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Check documentation requirements carefully</a:t>
            </a:r>
            <a:endParaRPr lang="en-US" sz="14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503854"/>
            <a:ext cx="82296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5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990000"/>
                </a:solidFill>
              </a:rPr>
              <a:t>More information and getting help</a:t>
            </a:r>
            <a:endParaRPr lang="en-US" dirty="0">
              <a:solidFill>
                <a:srgbClr val="990000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1981202"/>
            <a:ext cx="8229600" cy="3809999"/>
          </a:xfrm>
          <a:prstGeom prst="rect">
            <a:avLst/>
          </a:prstGeom>
        </p:spPr>
        <p:txBody>
          <a:bodyPr vert="horz" lIns="91440" tIns="45720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135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45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45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45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45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45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Facebook</a:t>
            </a:r>
            <a:r>
              <a:rPr lang="en-US" dirty="0"/>
              <a:t>: </a:t>
            </a:r>
            <a:r>
              <a:rPr lang="en-US" u="sng" dirty="0" smtClean="0"/>
              <a:t>facebook.com/</a:t>
            </a:r>
            <a:r>
              <a:rPr lang="en-US" u="sng" dirty="0" err="1" smtClean="0"/>
              <a:t>vtacguide</a:t>
            </a:r>
            <a:r>
              <a:rPr lang="en-US" dirty="0"/>
              <a:t> </a:t>
            </a:r>
            <a:r>
              <a:rPr lang="en-US" dirty="0" smtClean="0"/>
              <a:t>(send us a PM)</a:t>
            </a:r>
            <a:endParaRPr lang="en-US" u="sng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Twitter: @</a:t>
            </a:r>
            <a:r>
              <a:rPr lang="en-US" dirty="0" err="1" smtClean="0"/>
              <a:t>vtacguide</a:t>
            </a:r>
            <a:r>
              <a:rPr lang="en-US" dirty="0" smtClean="0"/>
              <a:t> (send us a DM)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Blog: </a:t>
            </a:r>
            <a:r>
              <a:rPr lang="en-US" u="sng" dirty="0" smtClean="0"/>
              <a:t>blog.vtac.edu.au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350" dirty="0" smtClean="0">
                <a:latin typeface="+mj-lt"/>
              </a:rPr>
              <a:t>Phone: </a:t>
            </a:r>
            <a:r>
              <a:rPr lang="en-AU" sz="1400" dirty="0"/>
              <a:t>1300 364 133 </a:t>
            </a:r>
            <a:endParaRPr lang="en-AU" sz="14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sz="1400" dirty="0" smtClean="0"/>
              <a:t>Web: </a:t>
            </a:r>
            <a:r>
              <a:rPr lang="en-AU" sz="1400" u="sng" dirty="0" smtClean="0"/>
              <a:t>www.vtac.edu.au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sz="1400" dirty="0" smtClean="0">
                <a:latin typeface="+mj-lt"/>
              </a:rPr>
              <a:t>Email through the VTAC website</a:t>
            </a:r>
            <a:endParaRPr lang="en-AU" sz="135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94409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VTAC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Course</a:t>
            </a:r>
            <a:r>
              <a:rPr lang="en-US" dirty="0" smtClean="0"/>
              <a:t> applications: VTAC is the central point for applications to study tertiary courses (VET and Higher Education) in Victoria</a:t>
            </a:r>
          </a:p>
          <a:p>
            <a:r>
              <a:rPr lang="en-US" b="1" dirty="0" smtClean="0"/>
              <a:t>SEAS</a:t>
            </a:r>
            <a:r>
              <a:rPr lang="en-US" dirty="0" smtClean="0"/>
              <a:t> applications: The Special Entry Access Scheme is a special consideration program that allows selection officers to consider educational disadvantage when making offers</a:t>
            </a:r>
          </a:p>
          <a:p>
            <a:r>
              <a:rPr lang="en-US" b="1" dirty="0" smtClean="0"/>
              <a:t>Scholarship</a:t>
            </a:r>
            <a:r>
              <a:rPr lang="en-US" dirty="0" smtClean="0"/>
              <a:t> applications: VTAC collects Scholarship applications on behalf of many Victorian institutions, including scholarships related to equity/disadvantage.</a:t>
            </a:r>
          </a:p>
          <a:p>
            <a:endParaRPr lang="en-US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644434" y="4432663"/>
            <a:ext cx="7855132" cy="1114697"/>
          </a:xfrm>
          <a:prstGeom prst="roundRect">
            <a:avLst/>
          </a:prstGeom>
          <a:solidFill>
            <a:srgbClr val="44687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All applications are completed online through the same user </a:t>
            </a:r>
            <a:r>
              <a:rPr lang="en-US" dirty="0" smtClean="0"/>
              <a:t>account at:</a:t>
            </a:r>
          </a:p>
          <a:p>
            <a:pPr algn="ctr"/>
            <a:r>
              <a:rPr lang="en-US" sz="2400" u="sng" dirty="0" smtClean="0">
                <a:solidFill>
                  <a:schemeClr val="bg1"/>
                </a:solidFill>
              </a:rPr>
              <a:t>www.vtac.edu.au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dates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735620"/>
              </p:ext>
            </p:extLst>
          </p:nvPr>
        </p:nvGraphicFramePr>
        <p:xfrm>
          <a:off x="457200" y="1981202"/>
          <a:ext cx="8281854" cy="3539445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898843"/>
                <a:gridCol w="5383011"/>
              </a:tblGrid>
              <a:tr h="505635">
                <a:tc gridSpan="2"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Key dates for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2015-2016 applications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68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1200" b="0" dirty="0"/>
                    </a:p>
                  </a:txBody>
                  <a:tcPr anchor="ctr"/>
                </a:tc>
              </a:tr>
              <a:tr h="505635">
                <a:tc>
                  <a:txBody>
                    <a:bodyPr/>
                    <a:lstStyle/>
                    <a:p>
                      <a:r>
                        <a:rPr lang="en-AU" sz="1400" b="0" dirty="0" smtClean="0"/>
                        <a:t>Applications open</a:t>
                      </a:r>
                      <a:endParaRPr lang="en-A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AU" sz="1400" b="0" dirty="0" smtClean="0"/>
                        <a:t>9am, Monday</a:t>
                      </a:r>
                      <a:r>
                        <a:rPr lang="en-AU" sz="1400" b="0" baseline="0" dirty="0" smtClean="0"/>
                        <a:t> 3 August 2015</a:t>
                      </a:r>
                      <a:endParaRPr lang="en-A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05635">
                <a:tc>
                  <a:txBody>
                    <a:bodyPr/>
                    <a:lstStyle/>
                    <a:p>
                      <a:r>
                        <a:rPr lang="en-AU" sz="1400" b="0" dirty="0" smtClean="0"/>
                        <a:t>Timely applications close</a:t>
                      </a:r>
                      <a:endParaRPr lang="en-A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AU" sz="1400" b="0" dirty="0" smtClean="0"/>
                        <a:t>5pm, Wednesday 30 September 2015</a:t>
                      </a:r>
                      <a:endParaRPr lang="en-A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05635">
                <a:tc>
                  <a:txBody>
                    <a:bodyPr/>
                    <a:lstStyle/>
                    <a:p>
                      <a:r>
                        <a:rPr lang="en-AU" sz="1400" b="0" dirty="0" smtClean="0"/>
                        <a:t>SEAS applications</a:t>
                      </a:r>
                      <a:r>
                        <a:rPr lang="en-AU" sz="1400" b="0" baseline="0" dirty="0" smtClean="0"/>
                        <a:t> close</a:t>
                      </a:r>
                      <a:endParaRPr lang="en-A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AU" sz="1400" b="0" dirty="0" smtClean="0"/>
                        <a:t>5pm, Tuesday 6 October 2015</a:t>
                      </a:r>
                      <a:endParaRPr lang="en-A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05635">
                <a:tc>
                  <a:txBody>
                    <a:bodyPr/>
                    <a:lstStyle/>
                    <a:p>
                      <a:r>
                        <a:rPr lang="en-AU" sz="1400" b="0" dirty="0" smtClean="0"/>
                        <a:t>Scholarship applications close</a:t>
                      </a:r>
                      <a:endParaRPr lang="en-A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AU" sz="1400" b="0" dirty="0" smtClean="0"/>
                        <a:t>5pm, Friday 16 October 2015</a:t>
                      </a:r>
                      <a:endParaRPr lang="en-AU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05635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Round</a:t>
                      </a:r>
                      <a:r>
                        <a:rPr lang="en-AU" sz="1400" baseline="0" dirty="0" smtClean="0"/>
                        <a:t> 1 offers released</a:t>
                      </a:r>
                      <a:endParaRPr lang="en-A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Monday 18 January 2016</a:t>
                      </a:r>
                      <a:endParaRPr lang="en-A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05635">
                <a:tc gridSpan="2">
                  <a:txBody>
                    <a:bodyPr/>
                    <a:lstStyle/>
                    <a:p>
                      <a:pPr algn="ctr"/>
                      <a:r>
                        <a:rPr lang="en-AU" sz="1200" dirty="0" smtClean="0"/>
                        <a:t>Full list of dates: </a:t>
                      </a:r>
                      <a:r>
                        <a:rPr lang="en-AU" sz="1200" b="1" dirty="0" smtClean="0">
                          <a:hlinkClick r:id="rId3"/>
                        </a:rPr>
                        <a:t>http://www.vtac.edu.au/dates.html</a:t>
                      </a:r>
                      <a:r>
                        <a:rPr lang="en-AU" sz="1200" b="1" dirty="0" smtClean="0"/>
                        <a:t> </a:t>
                      </a:r>
                      <a:endParaRPr lang="en-A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3609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 with VTAC 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Prepare now by connecting with VTAC on:</a:t>
            </a:r>
          </a:p>
          <a:p>
            <a:pPr lvl="1"/>
            <a:r>
              <a:rPr lang="en-US" sz="1600" dirty="0" smtClean="0"/>
              <a:t>Facebook: facebook.com/</a:t>
            </a:r>
            <a:r>
              <a:rPr lang="en-US" sz="1600" dirty="0" err="1" smtClean="0"/>
              <a:t>vtacguide</a:t>
            </a:r>
            <a:endParaRPr lang="en-US" sz="1600" dirty="0" smtClean="0"/>
          </a:p>
          <a:p>
            <a:pPr lvl="1"/>
            <a:r>
              <a:rPr lang="en-US" sz="1600" dirty="0" smtClean="0"/>
              <a:t>Twitter: @</a:t>
            </a:r>
            <a:r>
              <a:rPr lang="en-US" sz="1600" dirty="0" err="1" smtClean="0"/>
              <a:t>vtacguide</a:t>
            </a:r>
            <a:endParaRPr lang="en-US" sz="1600" dirty="0" smtClean="0"/>
          </a:p>
          <a:p>
            <a:pPr lvl="1"/>
            <a:r>
              <a:rPr lang="en-US" sz="1600" dirty="0" smtClean="0"/>
              <a:t>Blog: </a:t>
            </a:r>
            <a:r>
              <a:rPr lang="en-US" sz="1600" u="sng" dirty="0" smtClean="0"/>
              <a:t>blog.vtac.edu.au</a:t>
            </a:r>
            <a:r>
              <a:rPr lang="en-US" sz="1600" dirty="0" smtClean="0"/>
              <a:t> (subscribe by email)</a:t>
            </a:r>
          </a:p>
          <a:p>
            <a:pPr lvl="1"/>
            <a:endParaRPr lang="en-US" sz="1600" dirty="0"/>
          </a:p>
          <a:p>
            <a:r>
              <a:rPr lang="en-US" sz="1800" dirty="0" smtClean="0"/>
              <a:t>We post timely information, application tips, course updates, and reminders before important closing dates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99550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4624"/>
            <a:ext cx="4029075" cy="3809999"/>
          </a:xfrm>
        </p:spPr>
        <p:txBody>
          <a:bodyPr/>
          <a:lstStyle/>
          <a:p>
            <a:r>
              <a:rPr lang="en-US" dirty="0" smtClean="0"/>
              <a:t>Information about courses:</a:t>
            </a:r>
          </a:p>
          <a:p>
            <a:pPr lvl="1"/>
            <a:r>
              <a:rPr lang="en-US" dirty="0" smtClean="0"/>
              <a:t>Printed and eBook </a:t>
            </a:r>
            <a:r>
              <a:rPr lang="en-US" i="1" dirty="0" smtClean="0"/>
              <a:t>VTAC Guide 2016</a:t>
            </a:r>
          </a:p>
          <a:p>
            <a:pPr lvl="1"/>
            <a:r>
              <a:rPr lang="en-US" dirty="0" smtClean="0"/>
              <a:t>CourseSearch at </a:t>
            </a:r>
            <a:r>
              <a:rPr lang="en-US" dirty="0" smtClean="0">
                <a:hlinkClick r:id="rId3"/>
              </a:rPr>
              <a:t>www.vtac.edu.au</a:t>
            </a:r>
            <a:endParaRPr lang="en-US" dirty="0" smtClean="0"/>
          </a:p>
          <a:p>
            <a:r>
              <a:rPr lang="en-US" dirty="0" smtClean="0"/>
              <a:t>Register for a VTAC user account and apply online</a:t>
            </a:r>
          </a:p>
          <a:p>
            <a:r>
              <a:rPr lang="en-US" dirty="0" smtClean="0"/>
              <a:t>List up to 12 courses in the order you want to take them</a:t>
            </a:r>
          </a:p>
          <a:p>
            <a:r>
              <a:rPr lang="en-US" dirty="0" smtClean="0"/>
              <a:t>You can change your preferences before and after each round (check closing and opening dates online)</a:t>
            </a:r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6275" y="1354412"/>
            <a:ext cx="4502150" cy="4670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8886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Special Entry Access Scheme (SEAS)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1600" dirty="0" smtClean="0"/>
              <a:t>Types of special consideration:</a:t>
            </a:r>
            <a:endParaRPr lang="en-AU" sz="1600" dirty="0"/>
          </a:p>
          <a:p>
            <a:pPr lvl="1"/>
            <a:r>
              <a:rPr lang="en-AU" sz="1400" dirty="0"/>
              <a:t>SEAS </a:t>
            </a:r>
            <a:r>
              <a:rPr lang="en-AU" sz="1400" dirty="0" smtClean="0"/>
              <a:t>through </a:t>
            </a:r>
            <a:r>
              <a:rPr lang="en-AU" sz="1400" dirty="0"/>
              <a:t>VTAC</a:t>
            </a:r>
          </a:p>
          <a:p>
            <a:pPr lvl="1"/>
            <a:r>
              <a:rPr lang="en-AU" sz="1400" dirty="0"/>
              <a:t>Other special consideration and bonus schemes not part of </a:t>
            </a:r>
            <a:r>
              <a:rPr lang="en-AU" sz="1400" dirty="0" smtClean="0"/>
              <a:t>SEAS (list on the VTAC website)</a:t>
            </a:r>
            <a:endParaRPr lang="en-AU" dirty="0" smtClean="0"/>
          </a:p>
          <a:p>
            <a:r>
              <a:rPr lang="en-AU" sz="1600" dirty="0" smtClean="0"/>
              <a:t>SEAS </a:t>
            </a:r>
            <a:r>
              <a:rPr lang="en-AU" sz="1600" dirty="0"/>
              <a:t>is the umbrella program </a:t>
            </a:r>
            <a:r>
              <a:rPr lang="en-AU" sz="1600" dirty="0" smtClean="0"/>
              <a:t>in which most </a:t>
            </a:r>
            <a:r>
              <a:rPr lang="en-AU" sz="1600" dirty="0"/>
              <a:t>VTAC institutions </a:t>
            </a:r>
            <a:r>
              <a:rPr lang="en-AU" sz="1600" dirty="0" smtClean="0"/>
              <a:t>participate and </a:t>
            </a:r>
            <a:r>
              <a:rPr lang="en-AU" sz="1600" dirty="0"/>
              <a:t>is for applicants who have experienced educational disadvantage</a:t>
            </a:r>
            <a:r>
              <a:rPr lang="en-AU" sz="1600" dirty="0" smtClean="0"/>
              <a:t>.</a:t>
            </a:r>
          </a:p>
          <a:p>
            <a:pPr lvl="1"/>
            <a:r>
              <a:rPr lang="en-AU" sz="1450" dirty="0" smtClean="0"/>
              <a:t>One SEAS application through VTAC for all your preferences</a:t>
            </a:r>
          </a:p>
          <a:p>
            <a:pPr lvl="1"/>
            <a:r>
              <a:rPr lang="en-AU" sz="1450" dirty="0" smtClean="0"/>
              <a:t>Some institutions refer to SEAS by other names, e.g. Access Melbourne</a:t>
            </a:r>
            <a:endParaRPr lang="en-AU" sz="1450" dirty="0"/>
          </a:p>
          <a:p>
            <a:r>
              <a:rPr lang="en-AU" sz="1600" dirty="0"/>
              <a:t>SEAS allows selection officers at institutions to grant special consideration for course entry to </a:t>
            </a:r>
            <a:r>
              <a:rPr lang="en-AU" sz="1600" dirty="0" smtClean="0"/>
              <a:t>applicants, but does not </a:t>
            </a:r>
            <a:r>
              <a:rPr lang="en-AU" sz="1600" dirty="0"/>
              <a:t>exempt applicants from meeting course requirements.</a:t>
            </a:r>
          </a:p>
          <a:p>
            <a:pPr lvl="1"/>
            <a:r>
              <a:rPr lang="en-AU" sz="1600" dirty="0" smtClean="0"/>
              <a:t>You must </a:t>
            </a:r>
            <a:r>
              <a:rPr lang="en-AU" sz="1600" dirty="0"/>
              <a:t>meet course prerequisites, attend all interviews, sit any required tests, and submit all required folios and forms.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17058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Applying for SEAS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AU" sz="1800" dirty="0" smtClean="0"/>
              <a:t>SEAS application becomes available in the user account </a:t>
            </a:r>
            <a:r>
              <a:rPr lang="en-AU" sz="1800" u="sng" dirty="0" smtClean="0"/>
              <a:t>after</a:t>
            </a:r>
            <a:r>
              <a:rPr lang="en-AU" sz="1800" dirty="0" smtClean="0"/>
              <a:t> a course application has been submitted.</a:t>
            </a:r>
          </a:p>
          <a:p>
            <a:r>
              <a:rPr lang="en-AU" sz="1800" dirty="0" smtClean="0"/>
              <a:t>All categories are on the same page</a:t>
            </a:r>
          </a:p>
          <a:p>
            <a:r>
              <a:rPr lang="en-AU" sz="1800" dirty="0" smtClean="0"/>
              <a:t>Submit early </a:t>
            </a:r>
          </a:p>
          <a:p>
            <a:pPr lvl="1"/>
            <a:r>
              <a:rPr lang="en-AU" sz="1650" dirty="0" smtClean="0"/>
              <a:t>SEAS applications open at the same time as course applications</a:t>
            </a:r>
          </a:p>
          <a:p>
            <a:pPr lvl="1"/>
            <a:r>
              <a:rPr lang="en-AU" sz="1650" dirty="0" smtClean="0"/>
              <a:t>You can update your SEAS application as often as you like before the closing date</a:t>
            </a:r>
          </a:p>
          <a:p>
            <a:r>
              <a:rPr lang="en-AU" sz="1800" dirty="0" smtClean="0"/>
              <a:t>Applications and supporting documentation must be </a:t>
            </a:r>
            <a:r>
              <a:rPr lang="en-AU" sz="1800" u="sng" dirty="0" smtClean="0"/>
              <a:t>received</a:t>
            </a:r>
            <a:r>
              <a:rPr lang="en-AU" sz="1800" dirty="0" smtClean="0"/>
              <a:t> no later than the closing date (</a:t>
            </a:r>
            <a:r>
              <a:rPr lang="en-AU" sz="1800" dirty="0"/>
              <a:t>5pm, Tuesday 6 October </a:t>
            </a:r>
            <a:r>
              <a:rPr lang="en-AU" sz="1800" dirty="0" smtClean="0"/>
              <a:t>2015)</a:t>
            </a:r>
          </a:p>
          <a:p>
            <a:pPr lvl="1"/>
            <a:r>
              <a:rPr lang="en-AU" sz="1650" dirty="0" smtClean="0"/>
              <a:t>Gather supporting evidence early</a:t>
            </a:r>
          </a:p>
          <a:p>
            <a:pPr lvl="1"/>
            <a:r>
              <a:rPr lang="en-AU" sz="1650" dirty="0" smtClean="0"/>
              <a:t>Allow time for postage</a:t>
            </a:r>
            <a:endParaRPr lang="en-AU" sz="1650" dirty="0"/>
          </a:p>
          <a:p>
            <a:endParaRPr lang="en-AU" sz="1200" dirty="0"/>
          </a:p>
        </p:txBody>
      </p:sp>
    </p:spTree>
    <p:extLst>
      <p:ext uri="{BB962C8B-B14F-4D97-AF65-F5344CB8AC3E}">
        <p14:creationId xmlns:p14="http://schemas.microsoft.com/office/powerpoint/2010/main" val="2410786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SEAS Categories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AU" sz="2000" dirty="0"/>
              <a:t>Category 1: Personal information and location</a:t>
            </a:r>
          </a:p>
          <a:p>
            <a:pPr lvl="2">
              <a:lnSpc>
                <a:spcPct val="120000"/>
              </a:lnSpc>
            </a:pPr>
            <a:r>
              <a:rPr lang="en-AU" sz="1700" dirty="0"/>
              <a:t>As simple as ticking a box</a:t>
            </a:r>
          </a:p>
          <a:p>
            <a:pPr lvl="2">
              <a:lnSpc>
                <a:spcPct val="120000"/>
              </a:lnSpc>
            </a:pPr>
            <a:r>
              <a:rPr lang="en-AU" sz="1700" dirty="0"/>
              <a:t>All applicants should apply for this category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AU" sz="2000" dirty="0"/>
              <a:t>Category 2: Difficult circumstances </a:t>
            </a:r>
          </a:p>
          <a:p>
            <a:pPr lvl="2"/>
            <a:r>
              <a:rPr lang="en-AU" sz="1550" dirty="0"/>
              <a:t>E.g. disruption to living situation, affected by death of relative/friend, natural disaster, refugee status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AU" sz="2000" dirty="0"/>
              <a:t>Category 3: Disadvantaged financial background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AU" sz="2000" dirty="0"/>
              <a:t>Category 4: Disability or medical condition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AU" sz="2000" dirty="0"/>
              <a:t>Category 5: Institution-specific schemes </a:t>
            </a:r>
          </a:p>
          <a:p>
            <a:pPr lvl="2">
              <a:lnSpc>
                <a:spcPct val="170000"/>
              </a:lnSpc>
            </a:pPr>
            <a:r>
              <a:rPr lang="en-AU" sz="1500" dirty="0" smtClean="0"/>
              <a:t>Usually related to under-represented schools; see institution websites for details</a:t>
            </a:r>
            <a:endParaRPr lang="en-AU" sz="1500" dirty="0"/>
          </a:p>
          <a:p>
            <a:endParaRPr lang="en-AU" sz="2000" dirty="0"/>
          </a:p>
          <a:p>
            <a:endParaRPr lang="en-AU" sz="2000" dirty="0"/>
          </a:p>
          <a:p>
            <a:endParaRPr lang="en-AU" sz="195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70631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SEAS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2000" b="1" dirty="0" smtClean="0"/>
              <a:t>Category 1 (Personal Information and Location): </a:t>
            </a:r>
          </a:p>
          <a:p>
            <a:pPr lvl="1"/>
            <a:r>
              <a:rPr lang="en-AU" sz="1850" dirty="0" smtClean="0"/>
              <a:t>no documentation needed, just consent to use application information</a:t>
            </a:r>
          </a:p>
          <a:p>
            <a:pPr marL="0" indent="0">
              <a:buNone/>
            </a:pPr>
            <a:r>
              <a:rPr lang="en-AU" sz="2000" b="1" dirty="0" smtClean="0"/>
              <a:t>Category 2 and 4 (Difficult Circumstances; Disability or Medical Condition):</a:t>
            </a:r>
          </a:p>
          <a:p>
            <a:pPr lvl="1"/>
            <a:r>
              <a:rPr lang="en-AU" sz="1850" dirty="0" smtClean="0"/>
              <a:t>Impact Statement </a:t>
            </a:r>
            <a:r>
              <a:rPr lang="en-AU" sz="1850" u="sng" dirty="0" smtClean="0"/>
              <a:t>and</a:t>
            </a:r>
            <a:r>
              <a:rPr lang="en-AU" sz="1850" dirty="0" smtClean="0"/>
              <a:t> Statement of Support </a:t>
            </a:r>
          </a:p>
          <a:p>
            <a:pPr marL="0" indent="0">
              <a:buNone/>
            </a:pPr>
            <a:r>
              <a:rPr lang="en-AU" sz="2000" b="1" dirty="0" smtClean="0"/>
              <a:t>Category 3 (Disadvantaged Financial Background):</a:t>
            </a:r>
          </a:p>
          <a:p>
            <a:pPr lvl="1"/>
            <a:r>
              <a:rPr lang="en-AU" sz="1850" dirty="0" smtClean="0"/>
              <a:t>Centrelink number of applicant</a:t>
            </a:r>
          </a:p>
          <a:p>
            <a:pPr lvl="1"/>
            <a:r>
              <a:rPr lang="en-AU" sz="1850" dirty="0" smtClean="0"/>
              <a:t>OR hard copy of family member’s Centrelink documents</a:t>
            </a:r>
          </a:p>
          <a:p>
            <a:pPr lvl="1"/>
            <a:r>
              <a:rPr lang="en-AU" sz="1850" dirty="0" smtClean="0"/>
              <a:t>OR </a:t>
            </a:r>
            <a:r>
              <a:rPr lang="en-AU" sz="1850" dirty="0"/>
              <a:t>Impact Statement </a:t>
            </a:r>
            <a:r>
              <a:rPr lang="en-AU" sz="1850" u="sng" dirty="0"/>
              <a:t>and</a:t>
            </a:r>
            <a:r>
              <a:rPr lang="en-AU" sz="1850" dirty="0"/>
              <a:t> Statement of Support </a:t>
            </a:r>
          </a:p>
          <a:p>
            <a:endParaRPr lang="en-AU" sz="2000" dirty="0"/>
          </a:p>
          <a:p>
            <a:endParaRPr lang="en-AU" sz="2000" dirty="0" smtClean="0"/>
          </a:p>
          <a:p>
            <a:endParaRPr lang="en-AU" sz="1950" dirty="0" smtClean="0"/>
          </a:p>
        </p:txBody>
      </p:sp>
    </p:spTree>
    <p:extLst>
      <p:ext uri="{BB962C8B-B14F-4D97-AF65-F5344CB8AC3E}">
        <p14:creationId xmlns:p14="http://schemas.microsoft.com/office/powerpoint/2010/main" val="113514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141aba3b8f8cb7f331be6546df69db5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f8e4ef66d87525153bd8907774ed28f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7BDA8A7-0CEB-4225-87B6-CC21A861188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B928D1E-68BA-412E-B34A-7160A7263FC7}">
  <ds:schemaRefs>
    <ds:schemaRef ds:uri="http://purl.org/dc/dcmitype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64DF5C83-574F-4252-A4F8-E258C190AA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1149</Words>
  <Application>Microsoft Office PowerPoint</Application>
  <PresentationFormat>On-screen Show (4:3)</PresentationFormat>
  <Paragraphs>174</Paragraphs>
  <Slides>17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Franklin Gothic Medium Cond</vt:lpstr>
      <vt:lpstr>Roboto Condensed</vt:lpstr>
      <vt:lpstr>Verdana</vt:lpstr>
      <vt:lpstr>Wingdings 2</vt:lpstr>
      <vt:lpstr>Wingdings 3</vt:lpstr>
      <vt:lpstr>Diamond Grid 16x9</vt:lpstr>
      <vt:lpstr>Course Applications, Scholarships,  and the Special Entry Access Scheme (SEAS)</vt:lpstr>
      <vt:lpstr>VTAC Applications</vt:lpstr>
      <vt:lpstr>Key dates</vt:lpstr>
      <vt:lpstr>Connect with VTAC now</vt:lpstr>
      <vt:lpstr>Course Application</vt:lpstr>
      <vt:lpstr>Special Entry Access Scheme (SEAS)</vt:lpstr>
      <vt:lpstr>Applying for SEAS</vt:lpstr>
      <vt:lpstr>SEAS Categories</vt:lpstr>
      <vt:lpstr>SEAS documentation</vt:lpstr>
      <vt:lpstr>SEAS documentation</vt:lpstr>
      <vt:lpstr>SEAS impact statements</vt:lpstr>
      <vt:lpstr>SEAS statements of support</vt:lpstr>
      <vt:lpstr>Online statements of support</vt:lpstr>
      <vt:lpstr>Hard copy SEAS documentation</vt:lpstr>
      <vt:lpstr>Confirming submission of SEAS application</vt:lpstr>
      <vt:lpstr>Scholarships</vt:lpstr>
      <vt:lpstr>Remember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2012-06-18T16:53:33Z</dcterms:created>
  <dcterms:modified xsi:type="dcterms:W3CDTF">2015-06-02T21:44:03Z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0x0101007C1D5F340F01F94FA2FD29A5E6DC872E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