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26"/>
  </p:notesMasterIdLst>
  <p:handoutMasterIdLst>
    <p:handoutMasterId r:id="rId27"/>
  </p:handoutMasterIdLst>
  <p:sldIdLst>
    <p:sldId id="261" r:id="rId5"/>
    <p:sldId id="257" r:id="rId6"/>
    <p:sldId id="271" r:id="rId7"/>
    <p:sldId id="272" r:id="rId8"/>
    <p:sldId id="273" r:id="rId9"/>
    <p:sldId id="292" r:id="rId10"/>
    <p:sldId id="274" r:id="rId11"/>
    <p:sldId id="293" r:id="rId12"/>
    <p:sldId id="275" r:id="rId13"/>
    <p:sldId id="276" r:id="rId14"/>
    <p:sldId id="279" r:id="rId15"/>
    <p:sldId id="280" r:id="rId16"/>
    <p:sldId id="281" r:id="rId17"/>
    <p:sldId id="295" r:id="rId18"/>
    <p:sldId id="288" r:id="rId19"/>
    <p:sldId id="283" r:id="rId20"/>
    <p:sldId id="290" r:id="rId21"/>
    <p:sldId id="284" r:id="rId22"/>
    <p:sldId id="285" r:id="rId23"/>
    <p:sldId id="286" r:id="rId24"/>
    <p:sldId id="270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88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687D"/>
    <a:srgbClr val="990000"/>
    <a:srgbClr val="44697D"/>
    <a:srgbClr val="353534"/>
    <a:srgbClr val="C4C7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0334" autoAdjust="0"/>
  </p:normalViewPr>
  <p:slideViewPr>
    <p:cSldViewPr snapToGrid="0">
      <p:cViewPr varScale="1">
        <p:scale>
          <a:sx n="103" d="100"/>
          <a:sy n="103" d="100"/>
        </p:scale>
        <p:origin x="1890" y="108"/>
      </p:cViewPr>
      <p:guideLst>
        <p:guide pos="288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5426EF-E74A-4298-9975-509EAFF2C906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7B4FDD-A727-43C7-AAF4-8866DB9646D7}">
      <dgm:prSet phldrT="[Text]"/>
      <dgm:spPr>
        <a:solidFill>
          <a:srgbClr val="990000"/>
        </a:solidFill>
      </dgm:spPr>
      <dgm:t>
        <a:bodyPr/>
        <a:lstStyle/>
        <a:p>
          <a:r>
            <a:rPr lang="en-US" dirty="0"/>
            <a:t>Uploading</a:t>
          </a:r>
        </a:p>
      </dgm:t>
    </dgm:pt>
    <dgm:pt modelId="{33B9DE05-D43A-4071-8D38-862D5E1D4F8B}" type="parTrans" cxnId="{02B3D72C-5920-41EC-BDC0-978B558A1995}">
      <dgm:prSet/>
      <dgm:spPr/>
      <dgm:t>
        <a:bodyPr/>
        <a:lstStyle/>
        <a:p>
          <a:endParaRPr lang="en-US"/>
        </a:p>
      </dgm:t>
    </dgm:pt>
    <dgm:pt modelId="{C1FA2CB1-FCDD-4BD5-91D3-E89E888BD7F4}" type="sibTrans" cxnId="{02B3D72C-5920-41EC-BDC0-978B558A1995}">
      <dgm:prSet/>
      <dgm:spPr/>
      <dgm:t>
        <a:bodyPr/>
        <a:lstStyle/>
        <a:p>
          <a:endParaRPr lang="en-US"/>
        </a:p>
      </dgm:t>
    </dgm:pt>
    <dgm:pt modelId="{60BD9DA3-8684-4A45-97E3-309B8961CD34}">
      <dgm:prSet phldrT="[Text]"/>
      <dgm:spPr/>
      <dgm:t>
        <a:bodyPr/>
        <a:lstStyle/>
        <a:p>
          <a:r>
            <a:rPr lang="en-US" dirty="0"/>
            <a:t>Via the VTAC account</a:t>
          </a:r>
        </a:p>
      </dgm:t>
    </dgm:pt>
    <dgm:pt modelId="{75F03271-6F8C-4B19-897C-95535729B6AF}" type="parTrans" cxnId="{EA13585F-AF6B-4301-B116-BD7BB7BDC5A1}">
      <dgm:prSet/>
      <dgm:spPr/>
      <dgm:t>
        <a:bodyPr/>
        <a:lstStyle/>
        <a:p>
          <a:endParaRPr lang="en-US"/>
        </a:p>
      </dgm:t>
    </dgm:pt>
    <dgm:pt modelId="{BA0A997A-1108-44EA-9475-85369E07C159}" type="sibTrans" cxnId="{EA13585F-AF6B-4301-B116-BD7BB7BDC5A1}">
      <dgm:prSet/>
      <dgm:spPr/>
      <dgm:t>
        <a:bodyPr/>
        <a:lstStyle/>
        <a:p>
          <a:endParaRPr lang="en-US"/>
        </a:p>
      </dgm:t>
    </dgm:pt>
    <dgm:pt modelId="{C26CA1D8-8C7E-4EEC-A529-6C750790F208}">
      <dgm:prSet phldrT="[Text]"/>
      <dgm:spPr>
        <a:solidFill>
          <a:srgbClr val="990000"/>
        </a:solidFill>
      </dgm:spPr>
      <dgm:t>
        <a:bodyPr/>
        <a:lstStyle/>
        <a:p>
          <a:r>
            <a:rPr lang="en-US" dirty="0"/>
            <a:t>Hard copy </a:t>
          </a:r>
        </a:p>
      </dgm:t>
    </dgm:pt>
    <dgm:pt modelId="{8150ECA8-5BBA-4B60-B116-10EFD1D7C861}" type="parTrans" cxnId="{305DE9C4-550A-4CC7-B388-C3547397736F}">
      <dgm:prSet/>
      <dgm:spPr/>
      <dgm:t>
        <a:bodyPr/>
        <a:lstStyle/>
        <a:p>
          <a:endParaRPr lang="en-US"/>
        </a:p>
      </dgm:t>
    </dgm:pt>
    <dgm:pt modelId="{2222513F-8B1E-4E04-9C8A-0261BE031638}" type="sibTrans" cxnId="{305DE9C4-550A-4CC7-B388-C3547397736F}">
      <dgm:prSet/>
      <dgm:spPr/>
      <dgm:t>
        <a:bodyPr/>
        <a:lstStyle/>
        <a:p>
          <a:endParaRPr lang="en-US"/>
        </a:p>
      </dgm:t>
    </dgm:pt>
    <dgm:pt modelId="{910C34C0-C5D8-4A7E-BB74-CAE734020AE8}">
      <dgm:prSet phldrT="[Text]"/>
      <dgm:spPr/>
      <dgm:t>
        <a:bodyPr/>
        <a:lstStyle/>
        <a:p>
          <a:r>
            <a:rPr lang="en-US" dirty="0"/>
            <a:t>Mailed to VTAC with the relevant cover sheet</a:t>
          </a:r>
        </a:p>
      </dgm:t>
    </dgm:pt>
    <dgm:pt modelId="{052BC5CB-C3B3-491F-AE16-B47A52B744BA}" type="parTrans" cxnId="{94B1D51A-99B5-4CAB-8A93-7E340AE532CB}">
      <dgm:prSet/>
      <dgm:spPr/>
      <dgm:t>
        <a:bodyPr/>
        <a:lstStyle/>
        <a:p>
          <a:endParaRPr lang="en-US"/>
        </a:p>
      </dgm:t>
    </dgm:pt>
    <dgm:pt modelId="{72F517E5-9C48-4CE2-94EB-27D8134C17F1}" type="sibTrans" cxnId="{94B1D51A-99B5-4CAB-8A93-7E340AE532CB}">
      <dgm:prSet/>
      <dgm:spPr/>
      <dgm:t>
        <a:bodyPr/>
        <a:lstStyle/>
        <a:p>
          <a:endParaRPr lang="en-US"/>
        </a:p>
      </dgm:t>
    </dgm:pt>
    <dgm:pt modelId="{7AE21566-5683-4826-94D0-3DE217534385}">
      <dgm:prSet phldrT="[Text]"/>
      <dgm:spPr/>
      <dgm:t>
        <a:bodyPr/>
        <a:lstStyle/>
        <a:p>
          <a:r>
            <a:rPr lang="en-US" dirty="0"/>
            <a:t>Uploads are checked for legibility and the applicant notified if documents not accepted</a:t>
          </a:r>
        </a:p>
      </dgm:t>
    </dgm:pt>
    <dgm:pt modelId="{F98572AC-D6D3-449E-BA17-806934B28F3D}" type="parTrans" cxnId="{72596A88-D4C9-4CC1-88FD-6A834B01FFF3}">
      <dgm:prSet/>
      <dgm:spPr/>
      <dgm:t>
        <a:bodyPr/>
        <a:lstStyle/>
        <a:p>
          <a:endParaRPr lang="en-US"/>
        </a:p>
      </dgm:t>
    </dgm:pt>
    <dgm:pt modelId="{D9D9BB86-CDDB-4891-8DD1-1C3EAE231200}" type="sibTrans" cxnId="{72596A88-D4C9-4CC1-88FD-6A834B01FFF3}">
      <dgm:prSet/>
      <dgm:spPr/>
      <dgm:t>
        <a:bodyPr/>
        <a:lstStyle/>
        <a:p>
          <a:endParaRPr lang="en-US"/>
        </a:p>
      </dgm:t>
    </dgm:pt>
    <dgm:pt modelId="{00BF1986-25A6-482D-91AB-16A1AEBA7953}">
      <dgm:prSet phldrT="[Text]"/>
      <dgm:spPr/>
      <dgm:t>
        <a:bodyPr/>
        <a:lstStyle/>
        <a:p>
          <a:r>
            <a:rPr lang="en-US" dirty="0"/>
            <a:t>Must be </a:t>
          </a:r>
          <a:r>
            <a:rPr lang="en-US" u="sng" dirty="0"/>
            <a:t>received</a:t>
          </a:r>
          <a:r>
            <a:rPr lang="en-US" dirty="0"/>
            <a:t> by the closing date</a:t>
          </a:r>
        </a:p>
      </dgm:t>
    </dgm:pt>
    <dgm:pt modelId="{18637473-278C-4FA2-8CBF-1B19A14585C4}" type="parTrans" cxnId="{67B0B8F1-C15E-4458-ABDF-22328B51D559}">
      <dgm:prSet/>
      <dgm:spPr/>
      <dgm:t>
        <a:bodyPr/>
        <a:lstStyle/>
        <a:p>
          <a:endParaRPr lang="en-US"/>
        </a:p>
      </dgm:t>
    </dgm:pt>
    <dgm:pt modelId="{A75ECE20-3412-498B-BB18-D6C27C4938B4}" type="sibTrans" cxnId="{67B0B8F1-C15E-4458-ABDF-22328B51D559}">
      <dgm:prSet/>
      <dgm:spPr/>
      <dgm:t>
        <a:bodyPr/>
        <a:lstStyle/>
        <a:p>
          <a:endParaRPr lang="en-US"/>
        </a:p>
      </dgm:t>
    </dgm:pt>
    <dgm:pt modelId="{BDCFE67C-0BFB-4168-9EA1-F60042169120}">
      <dgm:prSet phldrT="[Text]"/>
      <dgm:spPr>
        <a:solidFill>
          <a:srgbClr val="990000"/>
        </a:solidFill>
      </dgm:spPr>
      <dgm:t>
        <a:bodyPr/>
        <a:lstStyle/>
        <a:p>
          <a:r>
            <a:rPr lang="en-US" dirty="0"/>
            <a:t>Online statements of support</a:t>
          </a:r>
        </a:p>
      </dgm:t>
    </dgm:pt>
    <dgm:pt modelId="{7CE69C15-3651-4353-8CFF-5008CC276420}" type="parTrans" cxnId="{2E9EEEAD-7FE4-482F-94C9-4062CB2F89AE}">
      <dgm:prSet/>
      <dgm:spPr/>
      <dgm:t>
        <a:bodyPr/>
        <a:lstStyle/>
        <a:p>
          <a:endParaRPr lang="en-US"/>
        </a:p>
      </dgm:t>
    </dgm:pt>
    <dgm:pt modelId="{E89ABE5B-87F6-4921-AB50-2AE69BE1AEA1}" type="sibTrans" cxnId="{2E9EEEAD-7FE4-482F-94C9-4062CB2F89AE}">
      <dgm:prSet/>
      <dgm:spPr/>
      <dgm:t>
        <a:bodyPr/>
        <a:lstStyle/>
        <a:p>
          <a:endParaRPr lang="en-US"/>
        </a:p>
      </dgm:t>
    </dgm:pt>
    <dgm:pt modelId="{D9313D4C-7CC4-4D0F-A45B-A7A6C364C95D}">
      <dgm:prSet phldrT="[Text]"/>
      <dgm:spPr/>
      <dgm:t>
        <a:bodyPr/>
        <a:lstStyle/>
        <a:p>
          <a:r>
            <a:rPr lang="en-US" dirty="0"/>
            <a:t>Login generated through VTAC account and sent directly by email to provider</a:t>
          </a:r>
        </a:p>
      </dgm:t>
    </dgm:pt>
    <dgm:pt modelId="{EF20F525-1926-45F1-9394-A0B05DE8BA55}" type="parTrans" cxnId="{3A96A871-4768-441B-A720-7C188F7E8E14}">
      <dgm:prSet/>
      <dgm:spPr/>
      <dgm:t>
        <a:bodyPr/>
        <a:lstStyle/>
        <a:p>
          <a:endParaRPr lang="en-US"/>
        </a:p>
      </dgm:t>
    </dgm:pt>
    <dgm:pt modelId="{B8DB62E2-DD48-40D3-8E1C-4913AF202015}" type="sibTrans" cxnId="{3A96A871-4768-441B-A720-7C188F7E8E14}">
      <dgm:prSet/>
      <dgm:spPr/>
      <dgm:t>
        <a:bodyPr/>
        <a:lstStyle/>
        <a:p>
          <a:endParaRPr lang="en-US"/>
        </a:p>
      </dgm:t>
    </dgm:pt>
    <dgm:pt modelId="{44622DC0-361F-4F78-B0B6-B0BDA16ADA3F}">
      <dgm:prSet phldrT="[Text]"/>
      <dgm:spPr/>
      <dgm:t>
        <a:bodyPr/>
        <a:lstStyle/>
        <a:p>
          <a:r>
            <a:rPr lang="en-US" dirty="0"/>
            <a:t>Check user account for status</a:t>
          </a:r>
        </a:p>
      </dgm:t>
    </dgm:pt>
    <dgm:pt modelId="{D3D47D6E-FEF6-443B-BD6A-44DF53A2C96C}" type="parTrans" cxnId="{63873069-05E0-4033-9A5C-975F06EB09FD}">
      <dgm:prSet/>
      <dgm:spPr/>
      <dgm:t>
        <a:bodyPr/>
        <a:lstStyle/>
        <a:p>
          <a:endParaRPr lang="en-US"/>
        </a:p>
      </dgm:t>
    </dgm:pt>
    <dgm:pt modelId="{4B343572-8B5C-4982-9EEE-4558C0D057C5}" type="sibTrans" cxnId="{63873069-05E0-4033-9A5C-975F06EB09FD}">
      <dgm:prSet/>
      <dgm:spPr/>
      <dgm:t>
        <a:bodyPr/>
        <a:lstStyle/>
        <a:p>
          <a:endParaRPr lang="en-US"/>
        </a:p>
      </dgm:t>
    </dgm:pt>
    <dgm:pt modelId="{E3D4D8F0-1A6D-499A-9BD3-EC51D2BA384D}" type="pres">
      <dgm:prSet presAssocID="{ED5426EF-E74A-4298-9975-509EAFF2C906}" presName="Name0" presStyleCnt="0">
        <dgm:presLayoutVars>
          <dgm:dir/>
          <dgm:animLvl val="lvl"/>
          <dgm:resizeHandles/>
        </dgm:presLayoutVars>
      </dgm:prSet>
      <dgm:spPr/>
    </dgm:pt>
    <dgm:pt modelId="{DEE2624B-1980-45FA-B535-CE48BDE5247E}" type="pres">
      <dgm:prSet presAssocID="{ED7B4FDD-A727-43C7-AAF4-8866DB9646D7}" presName="linNode" presStyleCnt="0"/>
      <dgm:spPr/>
    </dgm:pt>
    <dgm:pt modelId="{3885F7CC-7022-4DA6-8628-E5026FA2679D}" type="pres">
      <dgm:prSet presAssocID="{ED7B4FDD-A727-43C7-AAF4-8866DB9646D7}" presName="parentShp" presStyleLbl="node1" presStyleIdx="0" presStyleCnt="3">
        <dgm:presLayoutVars>
          <dgm:bulletEnabled val="1"/>
        </dgm:presLayoutVars>
      </dgm:prSet>
      <dgm:spPr/>
    </dgm:pt>
    <dgm:pt modelId="{D439AAE1-6B36-45A3-845F-A5E8701AA2A4}" type="pres">
      <dgm:prSet presAssocID="{ED7B4FDD-A727-43C7-AAF4-8866DB9646D7}" presName="childShp" presStyleLbl="bgAccFollowNode1" presStyleIdx="0" presStyleCnt="3">
        <dgm:presLayoutVars>
          <dgm:bulletEnabled val="1"/>
        </dgm:presLayoutVars>
      </dgm:prSet>
      <dgm:spPr/>
    </dgm:pt>
    <dgm:pt modelId="{8D0A8CB8-8B26-4EAB-8C80-9F44442EEAD5}" type="pres">
      <dgm:prSet presAssocID="{C1FA2CB1-FCDD-4BD5-91D3-E89E888BD7F4}" presName="spacing" presStyleCnt="0"/>
      <dgm:spPr/>
    </dgm:pt>
    <dgm:pt modelId="{49BF21FC-3BFA-428D-87D3-C1180633C89C}" type="pres">
      <dgm:prSet presAssocID="{C26CA1D8-8C7E-4EEC-A529-6C750790F208}" presName="linNode" presStyleCnt="0"/>
      <dgm:spPr/>
    </dgm:pt>
    <dgm:pt modelId="{0720BD1C-BFD8-4EEA-B406-4882D7D0F5DA}" type="pres">
      <dgm:prSet presAssocID="{C26CA1D8-8C7E-4EEC-A529-6C750790F208}" presName="parentShp" presStyleLbl="node1" presStyleIdx="1" presStyleCnt="3">
        <dgm:presLayoutVars>
          <dgm:bulletEnabled val="1"/>
        </dgm:presLayoutVars>
      </dgm:prSet>
      <dgm:spPr/>
    </dgm:pt>
    <dgm:pt modelId="{105FBE34-01DB-401E-B58E-B03B5C395C5A}" type="pres">
      <dgm:prSet presAssocID="{C26CA1D8-8C7E-4EEC-A529-6C750790F208}" presName="childShp" presStyleLbl="bgAccFollowNode1" presStyleIdx="1" presStyleCnt="3">
        <dgm:presLayoutVars>
          <dgm:bulletEnabled val="1"/>
        </dgm:presLayoutVars>
      </dgm:prSet>
      <dgm:spPr/>
    </dgm:pt>
    <dgm:pt modelId="{D5674E18-10F8-4AD7-8E9F-2C0181A0F644}" type="pres">
      <dgm:prSet presAssocID="{2222513F-8B1E-4E04-9C8A-0261BE031638}" presName="spacing" presStyleCnt="0"/>
      <dgm:spPr/>
    </dgm:pt>
    <dgm:pt modelId="{19F1ADB0-C26B-454C-B1AC-D49A8707AA7D}" type="pres">
      <dgm:prSet presAssocID="{BDCFE67C-0BFB-4168-9EA1-F60042169120}" presName="linNode" presStyleCnt="0"/>
      <dgm:spPr/>
    </dgm:pt>
    <dgm:pt modelId="{484A6BCD-F0AC-4543-BE31-750F274AE8CB}" type="pres">
      <dgm:prSet presAssocID="{BDCFE67C-0BFB-4168-9EA1-F60042169120}" presName="parentShp" presStyleLbl="node1" presStyleIdx="2" presStyleCnt="3">
        <dgm:presLayoutVars>
          <dgm:bulletEnabled val="1"/>
        </dgm:presLayoutVars>
      </dgm:prSet>
      <dgm:spPr/>
    </dgm:pt>
    <dgm:pt modelId="{0511EFF8-05EB-42CB-B294-417FB2D5D930}" type="pres">
      <dgm:prSet presAssocID="{BDCFE67C-0BFB-4168-9EA1-F60042169120}" presName="childShp" presStyleLbl="bgAccFollowNode1" presStyleIdx="2" presStyleCnt="3">
        <dgm:presLayoutVars>
          <dgm:bulletEnabled val="1"/>
        </dgm:presLayoutVars>
      </dgm:prSet>
      <dgm:spPr/>
    </dgm:pt>
  </dgm:ptLst>
  <dgm:cxnLst>
    <dgm:cxn modelId="{F78D1E17-43F6-484C-86C2-B13CC812FBCD}" type="presOf" srcId="{7AE21566-5683-4826-94D0-3DE217534385}" destId="{D439AAE1-6B36-45A3-845F-A5E8701AA2A4}" srcOrd="0" destOrd="1" presId="urn:microsoft.com/office/officeart/2005/8/layout/vList6"/>
    <dgm:cxn modelId="{94B1D51A-99B5-4CAB-8A93-7E340AE532CB}" srcId="{C26CA1D8-8C7E-4EEC-A529-6C750790F208}" destId="{910C34C0-C5D8-4A7E-BB74-CAE734020AE8}" srcOrd="0" destOrd="0" parTransId="{052BC5CB-C3B3-491F-AE16-B47A52B744BA}" sibTransId="{72F517E5-9C48-4CE2-94EB-27D8134C17F1}"/>
    <dgm:cxn modelId="{4CEFF91F-D1A9-40EC-B0CE-5E2058170F07}" type="presOf" srcId="{910C34C0-C5D8-4A7E-BB74-CAE734020AE8}" destId="{105FBE34-01DB-401E-B58E-B03B5C395C5A}" srcOrd="0" destOrd="0" presId="urn:microsoft.com/office/officeart/2005/8/layout/vList6"/>
    <dgm:cxn modelId="{BD0A7820-ABE7-4B46-B843-49CAB96CDE8D}" type="presOf" srcId="{D9313D4C-7CC4-4D0F-A45B-A7A6C364C95D}" destId="{0511EFF8-05EB-42CB-B294-417FB2D5D930}" srcOrd="0" destOrd="0" presId="urn:microsoft.com/office/officeart/2005/8/layout/vList6"/>
    <dgm:cxn modelId="{02B3D72C-5920-41EC-BDC0-978B558A1995}" srcId="{ED5426EF-E74A-4298-9975-509EAFF2C906}" destId="{ED7B4FDD-A727-43C7-AAF4-8866DB9646D7}" srcOrd="0" destOrd="0" parTransId="{33B9DE05-D43A-4071-8D38-862D5E1D4F8B}" sibTransId="{C1FA2CB1-FCDD-4BD5-91D3-E89E888BD7F4}"/>
    <dgm:cxn modelId="{8834843C-FC68-4BC0-822B-4BECAB506E56}" type="presOf" srcId="{ED7B4FDD-A727-43C7-AAF4-8866DB9646D7}" destId="{3885F7CC-7022-4DA6-8628-E5026FA2679D}" srcOrd="0" destOrd="0" presId="urn:microsoft.com/office/officeart/2005/8/layout/vList6"/>
    <dgm:cxn modelId="{F6C4E15D-9517-45AE-B516-76CB50B53FBF}" type="presOf" srcId="{C26CA1D8-8C7E-4EEC-A529-6C750790F208}" destId="{0720BD1C-BFD8-4EEA-B406-4882D7D0F5DA}" srcOrd="0" destOrd="0" presId="urn:microsoft.com/office/officeart/2005/8/layout/vList6"/>
    <dgm:cxn modelId="{EA13585F-AF6B-4301-B116-BD7BB7BDC5A1}" srcId="{ED7B4FDD-A727-43C7-AAF4-8866DB9646D7}" destId="{60BD9DA3-8684-4A45-97E3-309B8961CD34}" srcOrd="0" destOrd="0" parTransId="{75F03271-6F8C-4B19-897C-95535729B6AF}" sibTransId="{BA0A997A-1108-44EA-9475-85369E07C159}"/>
    <dgm:cxn modelId="{63873069-05E0-4033-9A5C-975F06EB09FD}" srcId="{BDCFE67C-0BFB-4168-9EA1-F60042169120}" destId="{44622DC0-361F-4F78-B0B6-B0BDA16ADA3F}" srcOrd="1" destOrd="0" parTransId="{D3D47D6E-FEF6-443B-BD6A-44DF53A2C96C}" sibTransId="{4B343572-8B5C-4982-9EEE-4558C0D057C5}"/>
    <dgm:cxn modelId="{3A96A871-4768-441B-A720-7C188F7E8E14}" srcId="{BDCFE67C-0BFB-4168-9EA1-F60042169120}" destId="{D9313D4C-7CC4-4D0F-A45B-A7A6C364C95D}" srcOrd="0" destOrd="0" parTransId="{EF20F525-1926-45F1-9394-A0B05DE8BA55}" sibTransId="{B8DB62E2-DD48-40D3-8E1C-4913AF202015}"/>
    <dgm:cxn modelId="{211C7481-32A8-4711-B09C-701F909E4C0A}" type="presOf" srcId="{60BD9DA3-8684-4A45-97E3-309B8961CD34}" destId="{D439AAE1-6B36-45A3-845F-A5E8701AA2A4}" srcOrd="0" destOrd="0" presId="urn:microsoft.com/office/officeart/2005/8/layout/vList6"/>
    <dgm:cxn modelId="{E43C5686-8D85-447E-9018-2D5C12683BB1}" type="presOf" srcId="{00BF1986-25A6-482D-91AB-16A1AEBA7953}" destId="{105FBE34-01DB-401E-B58E-B03B5C395C5A}" srcOrd="0" destOrd="1" presId="urn:microsoft.com/office/officeart/2005/8/layout/vList6"/>
    <dgm:cxn modelId="{72596A88-D4C9-4CC1-88FD-6A834B01FFF3}" srcId="{ED7B4FDD-A727-43C7-AAF4-8866DB9646D7}" destId="{7AE21566-5683-4826-94D0-3DE217534385}" srcOrd="1" destOrd="0" parTransId="{F98572AC-D6D3-449E-BA17-806934B28F3D}" sibTransId="{D9D9BB86-CDDB-4891-8DD1-1C3EAE231200}"/>
    <dgm:cxn modelId="{BAD5DDAB-665D-4B39-949B-3F980F24F2F3}" type="presOf" srcId="{BDCFE67C-0BFB-4168-9EA1-F60042169120}" destId="{484A6BCD-F0AC-4543-BE31-750F274AE8CB}" srcOrd="0" destOrd="0" presId="urn:microsoft.com/office/officeart/2005/8/layout/vList6"/>
    <dgm:cxn modelId="{2E9EEEAD-7FE4-482F-94C9-4062CB2F89AE}" srcId="{ED5426EF-E74A-4298-9975-509EAFF2C906}" destId="{BDCFE67C-0BFB-4168-9EA1-F60042169120}" srcOrd="2" destOrd="0" parTransId="{7CE69C15-3651-4353-8CFF-5008CC276420}" sibTransId="{E89ABE5B-87F6-4921-AB50-2AE69BE1AEA1}"/>
    <dgm:cxn modelId="{305DE9C4-550A-4CC7-B388-C3547397736F}" srcId="{ED5426EF-E74A-4298-9975-509EAFF2C906}" destId="{C26CA1D8-8C7E-4EEC-A529-6C750790F208}" srcOrd="1" destOrd="0" parTransId="{8150ECA8-5BBA-4B60-B116-10EFD1D7C861}" sibTransId="{2222513F-8B1E-4E04-9C8A-0261BE031638}"/>
    <dgm:cxn modelId="{69B7D7CC-F4B7-4B3E-A602-533C43573EDC}" type="presOf" srcId="{44622DC0-361F-4F78-B0B6-B0BDA16ADA3F}" destId="{0511EFF8-05EB-42CB-B294-417FB2D5D930}" srcOrd="0" destOrd="1" presId="urn:microsoft.com/office/officeart/2005/8/layout/vList6"/>
    <dgm:cxn modelId="{67B0B8F1-C15E-4458-ABDF-22328B51D559}" srcId="{C26CA1D8-8C7E-4EEC-A529-6C750790F208}" destId="{00BF1986-25A6-482D-91AB-16A1AEBA7953}" srcOrd="1" destOrd="0" parTransId="{18637473-278C-4FA2-8CBF-1B19A14585C4}" sibTransId="{A75ECE20-3412-498B-BB18-D6C27C4938B4}"/>
    <dgm:cxn modelId="{D3CCA8F6-48A6-43E0-8206-89E692A1992E}" type="presOf" srcId="{ED5426EF-E74A-4298-9975-509EAFF2C906}" destId="{E3D4D8F0-1A6D-499A-9BD3-EC51D2BA384D}" srcOrd="0" destOrd="0" presId="urn:microsoft.com/office/officeart/2005/8/layout/vList6"/>
    <dgm:cxn modelId="{3FA8888A-95A8-4FCF-9E42-4E3FE19B5665}" type="presParOf" srcId="{E3D4D8F0-1A6D-499A-9BD3-EC51D2BA384D}" destId="{DEE2624B-1980-45FA-B535-CE48BDE5247E}" srcOrd="0" destOrd="0" presId="urn:microsoft.com/office/officeart/2005/8/layout/vList6"/>
    <dgm:cxn modelId="{1265C396-D4D2-48A4-85D3-29BD088CD174}" type="presParOf" srcId="{DEE2624B-1980-45FA-B535-CE48BDE5247E}" destId="{3885F7CC-7022-4DA6-8628-E5026FA2679D}" srcOrd="0" destOrd="0" presId="urn:microsoft.com/office/officeart/2005/8/layout/vList6"/>
    <dgm:cxn modelId="{728C86E9-F27A-402D-A1C6-BB5C008D605E}" type="presParOf" srcId="{DEE2624B-1980-45FA-B535-CE48BDE5247E}" destId="{D439AAE1-6B36-45A3-845F-A5E8701AA2A4}" srcOrd="1" destOrd="0" presId="urn:microsoft.com/office/officeart/2005/8/layout/vList6"/>
    <dgm:cxn modelId="{B021D5B5-A27F-4B13-B2D5-B8D9BBB3905A}" type="presParOf" srcId="{E3D4D8F0-1A6D-499A-9BD3-EC51D2BA384D}" destId="{8D0A8CB8-8B26-4EAB-8C80-9F44442EEAD5}" srcOrd="1" destOrd="0" presId="urn:microsoft.com/office/officeart/2005/8/layout/vList6"/>
    <dgm:cxn modelId="{3EBB9868-C2B3-458C-8B42-95DA0BADF538}" type="presParOf" srcId="{E3D4D8F0-1A6D-499A-9BD3-EC51D2BA384D}" destId="{49BF21FC-3BFA-428D-87D3-C1180633C89C}" srcOrd="2" destOrd="0" presId="urn:microsoft.com/office/officeart/2005/8/layout/vList6"/>
    <dgm:cxn modelId="{DB4E1DC3-D6D7-47C1-B3DB-FD9B0D950B87}" type="presParOf" srcId="{49BF21FC-3BFA-428D-87D3-C1180633C89C}" destId="{0720BD1C-BFD8-4EEA-B406-4882D7D0F5DA}" srcOrd="0" destOrd="0" presId="urn:microsoft.com/office/officeart/2005/8/layout/vList6"/>
    <dgm:cxn modelId="{7F89D510-6738-48E2-9500-7662C73D0729}" type="presParOf" srcId="{49BF21FC-3BFA-428D-87D3-C1180633C89C}" destId="{105FBE34-01DB-401E-B58E-B03B5C395C5A}" srcOrd="1" destOrd="0" presId="urn:microsoft.com/office/officeart/2005/8/layout/vList6"/>
    <dgm:cxn modelId="{FB5DF002-C2AC-40B2-B420-F8D3046F4460}" type="presParOf" srcId="{E3D4D8F0-1A6D-499A-9BD3-EC51D2BA384D}" destId="{D5674E18-10F8-4AD7-8E9F-2C0181A0F644}" srcOrd="3" destOrd="0" presId="urn:microsoft.com/office/officeart/2005/8/layout/vList6"/>
    <dgm:cxn modelId="{8AE81C82-CD0B-4E9E-84B9-C1889E5C11F2}" type="presParOf" srcId="{E3D4D8F0-1A6D-499A-9BD3-EC51D2BA384D}" destId="{19F1ADB0-C26B-454C-B1AC-D49A8707AA7D}" srcOrd="4" destOrd="0" presId="urn:microsoft.com/office/officeart/2005/8/layout/vList6"/>
    <dgm:cxn modelId="{3CDCC20B-FB87-4EEA-961E-C1E482DCBE98}" type="presParOf" srcId="{19F1ADB0-C26B-454C-B1AC-D49A8707AA7D}" destId="{484A6BCD-F0AC-4543-BE31-750F274AE8CB}" srcOrd="0" destOrd="0" presId="urn:microsoft.com/office/officeart/2005/8/layout/vList6"/>
    <dgm:cxn modelId="{F3E54C84-18E7-45BF-8389-E8D2967A2687}" type="presParOf" srcId="{19F1ADB0-C26B-454C-B1AC-D49A8707AA7D}" destId="{0511EFF8-05EB-42CB-B294-417FB2D5D930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39AAE1-6B36-45A3-845F-A5E8701AA2A4}">
      <dsp:nvSpPr>
        <dsp:cNvPr id="0" name=""/>
        <dsp:cNvSpPr/>
      </dsp:nvSpPr>
      <dsp:spPr>
        <a:xfrm>
          <a:off x="3291839" y="0"/>
          <a:ext cx="4937760" cy="11906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Via the VTAC account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Uploads are checked for legibility and the applicant notified if documents not accepted</a:t>
          </a:r>
        </a:p>
      </dsp:txBody>
      <dsp:txXfrm>
        <a:off x="3291839" y="148828"/>
        <a:ext cx="4491276" cy="892969"/>
      </dsp:txXfrm>
    </dsp:sp>
    <dsp:sp modelId="{3885F7CC-7022-4DA6-8628-E5026FA2679D}">
      <dsp:nvSpPr>
        <dsp:cNvPr id="0" name=""/>
        <dsp:cNvSpPr/>
      </dsp:nvSpPr>
      <dsp:spPr>
        <a:xfrm>
          <a:off x="0" y="0"/>
          <a:ext cx="3291840" cy="1190625"/>
        </a:xfrm>
        <a:prstGeom prst="roundRect">
          <a:avLst/>
        </a:prstGeom>
        <a:solidFill>
          <a:srgbClr val="99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Uploading</a:t>
          </a:r>
        </a:p>
      </dsp:txBody>
      <dsp:txXfrm>
        <a:off x="58122" y="58122"/>
        <a:ext cx="3175596" cy="1074381"/>
      </dsp:txXfrm>
    </dsp:sp>
    <dsp:sp modelId="{105FBE34-01DB-401E-B58E-B03B5C395C5A}">
      <dsp:nvSpPr>
        <dsp:cNvPr id="0" name=""/>
        <dsp:cNvSpPr/>
      </dsp:nvSpPr>
      <dsp:spPr>
        <a:xfrm>
          <a:off x="3291839" y="1309687"/>
          <a:ext cx="4937760" cy="11906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Mailed to VTAC with the relevant cover sheet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Must be </a:t>
          </a:r>
          <a:r>
            <a:rPr lang="en-US" sz="1700" u="sng" kern="1200" dirty="0"/>
            <a:t>received</a:t>
          </a:r>
          <a:r>
            <a:rPr lang="en-US" sz="1700" kern="1200" dirty="0"/>
            <a:t> by the closing date</a:t>
          </a:r>
        </a:p>
      </dsp:txBody>
      <dsp:txXfrm>
        <a:off x="3291839" y="1458515"/>
        <a:ext cx="4491276" cy="892969"/>
      </dsp:txXfrm>
    </dsp:sp>
    <dsp:sp modelId="{0720BD1C-BFD8-4EEA-B406-4882D7D0F5DA}">
      <dsp:nvSpPr>
        <dsp:cNvPr id="0" name=""/>
        <dsp:cNvSpPr/>
      </dsp:nvSpPr>
      <dsp:spPr>
        <a:xfrm>
          <a:off x="0" y="1309687"/>
          <a:ext cx="3291840" cy="1190625"/>
        </a:xfrm>
        <a:prstGeom prst="roundRect">
          <a:avLst/>
        </a:prstGeom>
        <a:solidFill>
          <a:srgbClr val="99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Hard copy </a:t>
          </a:r>
        </a:p>
      </dsp:txBody>
      <dsp:txXfrm>
        <a:off x="58122" y="1367809"/>
        <a:ext cx="3175596" cy="1074381"/>
      </dsp:txXfrm>
    </dsp:sp>
    <dsp:sp modelId="{0511EFF8-05EB-42CB-B294-417FB2D5D930}">
      <dsp:nvSpPr>
        <dsp:cNvPr id="0" name=""/>
        <dsp:cNvSpPr/>
      </dsp:nvSpPr>
      <dsp:spPr>
        <a:xfrm>
          <a:off x="3291839" y="2619374"/>
          <a:ext cx="4937760" cy="119062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795" tIns="10795" rIns="10795" bIns="10795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Login generated through VTAC account and sent directly by email to provider</a:t>
          </a: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 dirty="0"/>
            <a:t>Check user account for status</a:t>
          </a:r>
        </a:p>
      </dsp:txBody>
      <dsp:txXfrm>
        <a:off x="3291839" y="2768202"/>
        <a:ext cx="4491276" cy="892969"/>
      </dsp:txXfrm>
    </dsp:sp>
    <dsp:sp modelId="{484A6BCD-F0AC-4543-BE31-750F274AE8CB}">
      <dsp:nvSpPr>
        <dsp:cNvPr id="0" name=""/>
        <dsp:cNvSpPr/>
      </dsp:nvSpPr>
      <dsp:spPr>
        <a:xfrm>
          <a:off x="0" y="2619374"/>
          <a:ext cx="3291840" cy="1190625"/>
        </a:xfrm>
        <a:prstGeom prst="roundRect">
          <a:avLst/>
        </a:prstGeom>
        <a:solidFill>
          <a:srgbClr val="99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Online statements of support</a:t>
          </a:r>
        </a:p>
      </dsp:txBody>
      <dsp:txXfrm>
        <a:off x="58122" y="2677496"/>
        <a:ext cx="3175596" cy="1074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041DB8-B66F-4DC8-A96E-33677E0F90FF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4A0D4-B89B-4ADD-AF9E-38636B40EE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38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B49C4A-65AC-492D-9701-81B46C3AD0E4}" type="datetimeFigureOut">
              <a:rPr lang="en-US" smtClean="0"/>
              <a:t>7/16/2017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69989-EB00-4EE7-BCB5-25BDC5BB29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3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033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9525"/>
            <a:ext cx="46037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0447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9525"/>
            <a:ext cx="46037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479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9525"/>
            <a:ext cx="46037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7953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9525"/>
            <a:ext cx="46037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4686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9525"/>
            <a:ext cx="46037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6412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9525"/>
            <a:ext cx="46037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3070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3039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03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202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0067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0399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0600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8963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1279525"/>
            <a:ext cx="46037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0"/>
              </a:spcBef>
            </a:pPr>
            <a:endParaRPr lang="en-A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754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6" name="Straight Connector 5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1" name="Straight Connector 4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6" name="Group 4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2" name="Straight Connector 5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7" name="Straight Connector 4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" name="Group 2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5" name="Straight Connector 2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2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6" name="Straight Connector 3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1" name="Straight Connector 3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448" y="1398539"/>
            <a:ext cx="8229182" cy="3383280"/>
          </a:xfrm>
        </p:spPr>
        <p:txBody>
          <a:bodyPr anchor="b">
            <a:normAutofit/>
          </a:bodyPr>
          <a:lstStyle>
            <a:lvl1pPr algn="l">
              <a:lnSpc>
                <a:spcPct val="76000"/>
              </a:lnSpc>
              <a:defRPr sz="6000" cap="none" baseline="0">
                <a:solidFill>
                  <a:srgbClr val="3535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448" y="4990674"/>
            <a:ext cx="8229182" cy="4572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500" b="0">
                <a:solidFill>
                  <a:srgbClr val="990000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457645" y="4774652"/>
            <a:ext cx="8229182" cy="0"/>
          </a:xfrm>
          <a:prstGeom prst="line">
            <a:avLst/>
          </a:prstGeom>
          <a:ln w="12700">
            <a:solidFill>
              <a:srgbClr val="446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A29A4-78C8-47AB-BA06-22CB45938951}" type="datetime1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06985" y="489857"/>
            <a:ext cx="1265465" cy="5301343"/>
          </a:xfrm>
        </p:spPr>
        <p:txBody>
          <a:bodyPr vert="eaVert"/>
          <a:lstStyle>
            <a:lvl1pPr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71549" y="489857"/>
            <a:ext cx="5690508" cy="530134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ED4ACF-2D82-46F2-A8E9-23963AA34E86}" type="datetime1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74B5B-21A0-4192-BF4C-38187F1A68D8}" type="datetime1">
              <a:rPr lang="en-US" smtClean="0"/>
              <a:t>7/16/2017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flip="none" rotWithShape="1">
          <a:gsLst>
            <a:gs pos="0">
              <a:srgbClr val="C4C7C8"/>
            </a:gs>
            <a:gs pos="0">
              <a:srgbClr val="44697D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8" name="Straight Connector 7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4" name="Group 23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2" name="Straight Connector 41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Group 46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3" name="Straight Connector 52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8" name="Straight Connector 47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5" name="Group 24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6" name="Straight Connector 2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Straight Connector 2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1" name="Group 3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7" name="Straight Connector 3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2" name="Straight Connector 3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0" y="2541573"/>
            <a:ext cx="7200900" cy="2743200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45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0" y="5431536"/>
            <a:ext cx="7200900" cy="457200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58" name="Straight Connector 57"/>
          <p:cNvCxnSpPr/>
          <p:nvPr userDrawn="1"/>
        </p:nvCxnSpPr>
        <p:spPr>
          <a:xfrm>
            <a:off x="971550" y="5294175"/>
            <a:ext cx="7200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677804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394335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43450" y="1981200"/>
            <a:ext cx="3943350" cy="3810001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5CF7C-B333-48E1-A4A6-83A3C8B73AC0}" type="datetime1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18322"/>
            <a:ext cx="394335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rgbClr val="353534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3714"/>
            <a:ext cx="394335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43450" y="1818322"/>
            <a:ext cx="3943350" cy="64135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1500" b="1">
                <a:solidFill>
                  <a:srgbClr val="353534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43450" y="2503714"/>
            <a:ext cx="3943350" cy="3287487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20762-5CBF-4210-AB54-376B091119F8}" type="datetime1">
              <a:rPr lang="en-US" smtClean="0"/>
              <a:t>7/16/2017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99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0DB371-BF5F-4058-A212-1A908E4D2674}" type="datetime1">
              <a:rPr lang="en-US" smtClean="0"/>
              <a:t>7/16/2017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roup 160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62" name="Straight Connector 161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3" name="Straight Connector 162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8" name="Straight Connector 167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Straight Connector 170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2" name="Straight Connector 171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6" name="Straight Connector 175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96" name="Straight Connector 195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7" name="Straight Connector 196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8" name="Straight Connector 197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9" name="Straight Connector 198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0" name="Straight Connector 199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201" name="Group 200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207" name="Straight Connector 206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8" name="Straight Connector 207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9" name="Straight Connector 208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0" name="Straight Connector 209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1" name="Straight Connector 210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202" name="Straight Connector 201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3" name="Straight Connector 202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4" name="Straight Connector 203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5" name="Straight Connector 204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6" name="Straight Connector 205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79" name="Group 178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80" name="Straight Connector 179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2" name="Straight Connector 181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3" name="Straight Connector 182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4" name="Straight Connector 183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85" name="Group 184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91" name="Straight Connector 190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2" name="Straight Connector 191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3" name="Straight Connector 192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30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86" name="Straight Connector 185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7" name="Straight Connector 186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8" name="Straight Connector 187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9" name="Straight Connector 188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0" name="Straight Connector 189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3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2" name="Date Placeholder 2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4083B-90AA-48CF-BAD5-00AA24D7F288}" type="datetime1">
              <a:rPr lang="en-US" smtClean="0"/>
              <a:t>7/16/2017</a:t>
            </a:fld>
            <a:endParaRPr lang="en-US"/>
          </a:p>
        </p:txBody>
      </p:sp>
      <p:sp>
        <p:nvSpPr>
          <p:cNvPr id="213" name="Footer Placeholder 2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14" name="Slide Number Placeholder 2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56" name="Picture 5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73" y="6194834"/>
            <a:ext cx="600572" cy="40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gradFill flip="none" rotWithShape="1">
          <a:gsLst>
            <a:gs pos="0">
              <a:srgbClr val="C4C7C8"/>
            </a:gs>
            <a:gs pos="100000">
              <a:srgbClr val="C4C7C8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10" name="Straight Connector 9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Group 25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4" name="Straight Connector 43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Straight Connector 47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9" name="Group 48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9" name="Straight Connector 58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Straight Connector 53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7" name="Group 26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8" name="Straight Connector 27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2" name="Straight Connector 31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3" name="Group 32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Straight Connector 37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" name="Rectangle 6"/>
          <p:cNvSpPr/>
          <p:nvPr userDrawn="1"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864" y="571500"/>
            <a:ext cx="2743200" cy="2197100"/>
          </a:xfrm>
        </p:spPr>
        <p:txBody>
          <a:bodyPr anchor="b">
            <a:normAutofit/>
          </a:bodyPr>
          <a:lstStyle>
            <a:lvl1pPr>
              <a:defRPr sz="1950">
                <a:solidFill>
                  <a:srgbClr val="353534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936" y="571501"/>
            <a:ext cx="4604902" cy="5547459"/>
          </a:xfrm>
        </p:spPr>
        <p:txBody>
          <a:bodyPr>
            <a:normAutofit/>
          </a:bodyPr>
          <a:lstStyle>
            <a:lvl1pPr>
              <a:defRPr sz="1500" b="1">
                <a:solidFill>
                  <a:srgbClr val="990000"/>
                </a:solidFill>
              </a:defRPr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864" y="2995012"/>
            <a:ext cx="2743200" cy="2285950"/>
          </a:xfrm>
        </p:spPr>
        <p:txBody>
          <a:bodyPr>
            <a:normAutofit/>
          </a:bodyPr>
          <a:lstStyle>
            <a:lvl1pPr marL="0" indent="0">
              <a:spcBef>
                <a:spcPts val="900"/>
              </a:spcBef>
              <a:buNone/>
              <a:defRPr sz="1200">
                <a:solidFill>
                  <a:srgbClr val="353534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60" name="Straight Connector 59"/>
          <p:cNvCxnSpPr/>
          <p:nvPr userDrawn="1"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rgbClr val="35353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BAF629-ECA2-4CF3-B790-9D9BDED98269}" type="datetime1">
              <a:rPr lang="en-US" smtClean="0"/>
              <a:t>7/16/2017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61" name="Picture 6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273" y="6194834"/>
            <a:ext cx="600572" cy="40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gradFill flip="none" rotWithShape="1">
          <a:gsLst>
            <a:gs pos="0">
              <a:srgbClr val="44697D"/>
            </a:gs>
            <a:gs pos="100000">
              <a:srgbClr val="44697D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" name="Straight Connector 8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rgbClr val="C4C7C8">
                  <a:alpha val="25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" name="Group 24"/>
            <p:cNvGrpSpPr/>
            <p:nvPr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43" name="Straight Connector 42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Connector 45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Straight Connector 46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8" name="Group 47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54" name="Straight Connector 53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5" name="Straight Connector 54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Straight Connector 55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49" name="Straight Connector 48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Connector 49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Straight Connector 50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Straight Connector 51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Straight Connector 52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6" name="Group 25"/>
            <p:cNvGrpSpPr/>
            <p:nvPr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27" name="Straight Connector 26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Straight Connector 29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Connector 30"/>
              <p:cNvCxnSpPr/>
              <p:nvPr/>
            </p:nvCxnSpPr>
            <p:spPr bwMode="hidden">
              <a:xfrm>
                <a:off x="5150644" y="0"/>
                <a:ext cx="6815931" cy="6858000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2" name="Group 31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38" name="Straight Connector 37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rgbClr val="C4C7C8">
                      <a:alpha val="25000"/>
                    </a:srgb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Straight Connector 32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Straight Connector 35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Straight Connector 36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rgbClr val="C4C7C8">
                    <a:alpha val="25000"/>
                  </a:srgb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60" name="Rectangle 59"/>
          <p:cNvSpPr/>
          <p:nvPr/>
        </p:nvSpPr>
        <p:spPr>
          <a:xfrm>
            <a:off x="0" y="0"/>
            <a:ext cx="5486400" cy="6858000"/>
          </a:xfrm>
          <a:prstGeom prst="rect">
            <a:avLst/>
          </a:prstGeom>
          <a:gradFill>
            <a:gsLst>
              <a:gs pos="69000">
                <a:schemeClr val="bg1"/>
              </a:gs>
              <a:gs pos="0">
                <a:schemeClr val="bg1"/>
              </a:gs>
              <a:gs pos="10000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309" y="-159"/>
            <a:ext cx="5486400" cy="685800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15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5942317" y="2895600"/>
            <a:ext cx="2744483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170" y="576072"/>
            <a:ext cx="2743200" cy="2194560"/>
          </a:xfrm>
        </p:spPr>
        <p:txBody>
          <a:bodyPr anchor="b">
            <a:normAutofit/>
          </a:bodyPr>
          <a:lstStyle>
            <a:lvl1pPr>
              <a:defRPr sz="195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2286000"/>
          </a:xfrm>
        </p:spPr>
        <p:txBody>
          <a:bodyPr/>
          <a:lstStyle>
            <a:lvl1pPr marL="0" indent="0">
              <a:spcBef>
                <a:spcPts val="900"/>
              </a:spcBef>
              <a:buNone/>
              <a:defRPr sz="120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203180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3000">
              <a:schemeClr val="bg1"/>
            </a:gs>
            <a:gs pos="0">
              <a:schemeClr val="bg1">
                <a:lumMod val="100000"/>
              </a:schemeClr>
            </a:gs>
            <a:gs pos="100000">
              <a:schemeClr val="bg1">
                <a:lumMod val="95000"/>
                <a:alpha val="6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6" name="Group 95"/>
          <p:cNvGrpSpPr/>
          <p:nvPr userDrawn="1"/>
        </p:nvGrpSpPr>
        <p:grpSpPr bwMode="hidden">
          <a:xfrm>
            <a:off x="-1" y="0"/>
            <a:ext cx="9144002" cy="6858000"/>
            <a:chOff x="-1" y="0"/>
            <a:chExt cx="12192002" cy="6858000"/>
          </a:xfrm>
        </p:grpSpPr>
        <p:cxnSp>
          <p:nvCxnSpPr>
            <p:cNvPr id="97" name="Straight Connector 96"/>
            <p:cNvCxnSpPr/>
            <p:nvPr/>
          </p:nvCxnSpPr>
          <p:spPr bwMode="hidden">
            <a:xfrm>
              <a:off x="61019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 bwMode="hidden">
            <a:xfrm>
              <a:off x="182933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 bwMode="hidden">
            <a:xfrm>
              <a:off x="304847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/>
            <p:cNvCxnSpPr/>
            <p:nvPr/>
          </p:nvCxnSpPr>
          <p:spPr bwMode="hidden">
            <a:xfrm>
              <a:off x="426760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/>
            <p:cNvCxnSpPr/>
            <p:nvPr/>
          </p:nvCxnSpPr>
          <p:spPr bwMode="hidden">
            <a:xfrm>
              <a:off x="548674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 bwMode="hidden">
            <a:xfrm>
              <a:off x="6705884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/>
            <p:cNvCxnSpPr/>
            <p:nvPr/>
          </p:nvCxnSpPr>
          <p:spPr bwMode="hidden">
            <a:xfrm>
              <a:off x="7925022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/>
            <p:cNvCxnSpPr/>
            <p:nvPr/>
          </p:nvCxnSpPr>
          <p:spPr bwMode="hidden">
            <a:xfrm>
              <a:off x="9144160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 bwMode="hidden">
            <a:xfrm>
              <a:off x="10363298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/>
            <p:cNvCxnSpPr/>
            <p:nvPr/>
          </p:nvCxnSpPr>
          <p:spPr bwMode="hidden">
            <a:xfrm>
              <a:off x="11582436" y="0"/>
              <a:ext cx="0" cy="685800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/>
            <p:cNvCxnSpPr/>
            <p:nvPr/>
          </p:nvCxnSpPr>
          <p:spPr bwMode="hidden">
            <a:xfrm>
              <a:off x="2819" y="38648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 bwMode="hidden">
            <a:xfrm>
              <a:off x="2819" y="1611181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/>
            <p:cNvCxnSpPr/>
            <p:nvPr/>
          </p:nvCxnSpPr>
          <p:spPr bwMode="hidden">
            <a:xfrm>
              <a:off x="2819" y="2835877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/>
            <p:cNvCxnSpPr/>
            <p:nvPr/>
          </p:nvCxnSpPr>
          <p:spPr bwMode="hidden">
            <a:xfrm>
              <a:off x="2819" y="4060573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/>
            <p:cNvCxnSpPr/>
            <p:nvPr/>
          </p:nvCxnSpPr>
          <p:spPr bwMode="hidden">
            <a:xfrm>
              <a:off x="2819" y="5285269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/>
            <p:cNvCxnSpPr/>
            <p:nvPr/>
          </p:nvCxnSpPr>
          <p:spPr bwMode="hidden">
            <a:xfrm>
              <a:off x="2819" y="6509965"/>
              <a:ext cx="12188952" cy="0"/>
            </a:xfrm>
            <a:prstGeom prst="line">
              <a:avLst/>
            </a:prstGeom>
            <a:ln>
              <a:solidFill>
                <a:schemeClr val="bg1">
                  <a:lumMod val="85000"/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3" name="Group 112"/>
            <p:cNvGrpSpPr/>
            <p:nvPr userDrawn="1"/>
          </p:nvGrpSpPr>
          <p:grpSpPr bwMode="hidden">
            <a:xfrm>
              <a:off x="-1" y="0"/>
              <a:ext cx="12192001" cy="6858000"/>
              <a:chOff x="-1" y="0"/>
              <a:chExt cx="12192001" cy="6858000"/>
            </a:xfrm>
          </p:grpSpPr>
          <p:cxnSp>
            <p:nvCxnSpPr>
              <p:cNvPr id="131" name="Straight Connector 130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6" name="Group 135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42" name="Straight Connector 141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3" name="Straight Connector 142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Connector 143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5" name="Straight Connector 144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46" name="Straight Connector 145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37" name="Straight Connector 136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9" name="Straight Connector 138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0" name="Straight Connector 139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1" name="Straight Connector 140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14" name="Group 113"/>
            <p:cNvGrpSpPr/>
            <p:nvPr userDrawn="1"/>
          </p:nvGrpSpPr>
          <p:grpSpPr bwMode="hidden">
            <a:xfrm flipH="1">
              <a:off x="0" y="0"/>
              <a:ext cx="12192001" cy="6858000"/>
              <a:chOff x="-1" y="0"/>
              <a:chExt cx="12192001" cy="6858000"/>
            </a:xfrm>
          </p:grpSpPr>
          <p:cxnSp>
            <p:nvCxnSpPr>
              <p:cNvPr id="115" name="Straight Connector 114"/>
              <p:cNvCxnSpPr/>
              <p:nvPr/>
            </p:nvCxnSpPr>
            <p:spPr bwMode="hidden">
              <a:xfrm>
                <a:off x="225425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6" name="Straight Connector 115"/>
              <p:cNvCxnSpPr/>
              <p:nvPr/>
            </p:nvCxnSpPr>
            <p:spPr bwMode="hidden">
              <a:xfrm>
                <a:off x="1449154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7" name="Straight Connector 116"/>
              <p:cNvCxnSpPr/>
              <p:nvPr/>
            </p:nvCxnSpPr>
            <p:spPr bwMode="hidden">
              <a:xfrm>
                <a:off x="266598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8" name="Straight Connector 117"/>
              <p:cNvCxnSpPr/>
              <p:nvPr/>
            </p:nvCxnSpPr>
            <p:spPr bwMode="hidden">
              <a:xfrm>
                <a:off x="3885119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9" name="Straight Connector 118"/>
              <p:cNvCxnSpPr/>
              <p:nvPr/>
            </p:nvCxnSpPr>
            <p:spPr bwMode="hidden">
              <a:xfrm>
                <a:off x="5106502" y="0"/>
                <a:ext cx="6815931" cy="6858000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20" name="Group 119"/>
              <p:cNvGrpSpPr/>
              <p:nvPr/>
            </p:nvGrpSpPr>
            <p:grpSpPr bwMode="hidden">
              <a:xfrm>
                <a:off x="6327885" y="0"/>
                <a:ext cx="5864115" cy="5898673"/>
                <a:chOff x="6327885" y="0"/>
                <a:chExt cx="5864115" cy="5898673"/>
              </a:xfrm>
            </p:grpSpPr>
            <p:cxnSp>
              <p:nvCxnSpPr>
                <p:cNvPr id="126" name="Straight Connector 125"/>
                <p:cNvCxnSpPr/>
                <p:nvPr/>
              </p:nvCxnSpPr>
              <p:spPr bwMode="hidden">
                <a:xfrm>
                  <a:off x="6327885" y="0"/>
                  <a:ext cx="5864115" cy="5898673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7" name="Straight Connector 126"/>
                <p:cNvCxnSpPr/>
                <p:nvPr/>
              </p:nvCxnSpPr>
              <p:spPr bwMode="hidden">
                <a:xfrm>
                  <a:off x="7549268" y="0"/>
                  <a:ext cx="4642732" cy="4672425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8" name="Straight Connector 127"/>
                <p:cNvCxnSpPr/>
                <p:nvPr/>
              </p:nvCxnSpPr>
              <p:spPr bwMode="hidden">
                <a:xfrm>
                  <a:off x="8772997" y="0"/>
                  <a:ext cx="3419003" cy="345674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9" name="Straight Connector 128"/>
                <p:cNvCxnSpPr/>
                <p:nvPr/>
              </p:nvCxnSpPr>
              <p:spPr bwMode="hidden">
                <a:xfrm>
                  <a:off x="9982200" y="0"/>
                  <a:ext cx="2209800" cy="2226469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30" name="Straight Connector 129"/>
                <p:cNvCxnSpPr/>
                <p:nvPr/>
              </p:nvCxnSpPr>
              <p:spPr bwMode="hidden">
                <a:xfrm>
                  <a:off x="11199019" y="0"/>
                  <a:ext cx="992981" cy="1002506"/>
                </a:xfrm>
                <a:prstGeom prst="line">
                  <a:avLst/>
                </a:prstGeom>
                <a:ln>
                  <a:solidFill>
                    <a:schemeClr val="bg1">
                      <a:lumMod val="85000"/>
                      <a:alpha val="2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21" name="Straight Connector 120"/>
              <p:cNvCxnSpPr/>
              <p:nvPr/>
            </p:nvCxnSpPr>
            <p:spPr bwMode="hidden">
              <a:xfrm flipH="1" flipV="1">
                <a:off x="-1" y="1012053"/>
                <a:ext cx="5828811" cy="58459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2" name="Straight Connector 121"/>
              <p:cNvCxnSpPr/>
              <p:nvPr/>
            </p:nvCxnSpPr>
            <p:spPr bwMode="hidden">
              <a:xfrm flipH="1" flipV="1">
                <a:off x="-1" y="2227340"/>
                <a:ext cx="4614781" cy="4630658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3" name="Straight Connector 122"/>
              <p:cNvCxnSpPr/>
              <p:nvPr/>
            </p:nvCxnSpPr>
            <p:spPr bwMode="hidden">
              <a:xfrm flipH="1" flipV="1">
                <a:off x="-1" y="3432149"/>
                <a:ext cx="3398419" cy="3425849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 bwMode="hidden">
              <a:xfrm flipH="1" flipV="1">
                <a:off x="-1" y="4651431"/>
                <a:ext cx="2196496" cy="2206567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 bwMode="hidden">
              <a:xfrm flipH="1" flipV="1">
                <a:off x="-1" y="5864453"/>
                <a:ext cx="987003" cy="993545"/>
              </a:xfrm>
              <a:prstGeom prst="line">
                <a:avLst/>
              </a:prstGeom>
              <a:ln>
                <a:solidFill>
                  <a:schemeClr val="bg1">
                    <a:lumMod val="85000"/>
                    <a:alpha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03854"/>
            <a:ext cx="82296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2"/>
            <a:ext cx="82296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70531" y="6289679"/>
            <a:ext cx="724460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51B2453-8663-4C69-AF73-9FD7B1DEC5D0}" type="datetime1">
              <a:rPr lang="en-US" smtClean="0"/>
              <a:t>7/16/2017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14937" y="6289679"/>
            <a:ext cx="4596023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8983" y="6289679"/>
            <a:ext cx="689162" cy="2224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8" name="Straight Connector 147"/>
          <p:cNvCxnSpPr/>
          <p:nvPr userDrawn="1"/>
        </p:nvCxnSpPr>
        <p:spPr>
          <a:xfrm>
            <a:off x="457200" y="6172200"/>
            <a:ext cx="8229600" cy="0"/>
          </a:xfrm>
          <a:prstGeom prst="line">
            <a:avLst/>
          </a:prstGeom>
          <a:ln w="12700">
            <a:solidFill>
              <a:srgbClr val="4469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0" name="Picture 5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70" y="6211161"/>
            <a:ext cx="800762" cy="400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3259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9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99000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1350"/>
        </a:spcBef>
        <a:buClr>
          <a:schemeClr val="accent1"/>
        </a:buClr>
        <a:buSzPct val="100000"/>
        <a:buFont typeface="Arial" pitchFamily="34" charset="0"/>
        <a:buChar char="▪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900"/>
        </a:spcBef>
        <a:buClr>
          <a:schemeClr val="accent1"/>
        </a:buClr>
        <a:buSzPct val="100000"/>
        <a:buFont typeface="Arial" pitchFamily="34" charset="0"/>
        <a:buChar char="▪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indent="-134541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indent="-137160" algn="l" defTabSz="685800" rtl="0" eaLnBrk="1" latinLnBrk="0" hangingPunct="1">
        <a:lnSpc>
          <a:spcPct val="90000"/>
        </a:lnSpc>
        <a:spcBef>
          <a:spcPts val="60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4pPr>
      <a:lvl5pPr marL="8572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5pPr>
      <a:lvl6pPr marL="10287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6pPr>
      <a:lvl7pPr marL="12001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137160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8pPr>
      <a:lvl9pPr marL="1543050" indent="-134541" algn="l" defTabSz="685800" rtl="0" eaLnBrk="1" latinLnBrk="0" hangingPunct="1">
        <a:lnSpc>
          <a:spcPct val="90000"/>
        </a:lnSpc>
        <a:spcBef>
          <a:spcPts val="450"/>
        </a:spcBef>
        <a:buClr>
          <a:schemeClr val="accent1"/>
        </a:buClr>
        <a:buSzPct val="100000"/>
        <a:buFont typeface="Arial" pitchFamily="34" charset="0"/>
        <a:buChar char="▪"/>
        <a:defRPr sz="10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tac.edu.au/date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tac.edu.au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1037" y="2913374"/>
            <a:ext cx="8229182" cy="183877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Applying for tertiary study, scholarships, </a:t>
            </a:r>
            <a:br>
              <a:rPr lang="en-US" sz="2800" dirty="0"/>
            </a:br>
            <a:r>
              <a:rPr lang="en-US" sz="2800" dirty="0"/>
              <a:t>and special consideration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Tuesday 25 July 2017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427" y="1032681"/>
            <a:ext cx="1394811" cy="6974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82768" y="1730087"/>
            <a:ext cx="33802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>
                <a:solidFill>
                  <a:srgbClr val="44697D"/>
                </a:solidFill>
                <a:latin typeface="Franklin Gothic Medium Cond" panose="020B0606030402020204" pitchFamily="34" charset="0"/>
                <a:ea typeface="Roboto Condensed" pitchFamily="2" charset="0"/>
              </a:rPr>
              <a:t>VICTORIAN TERTIARY ADMISSIONS CENTRE</a:t>
            </a:r>
            <a:endParaRPr lang="en-AU" sz="900" dirty="0">
              <a:solidFill>
                <a:srgbClr val="44697D"/>
              </a:solidFill>
              <a:latin typeface="Franklin Gothic Medium Cond" panose="020B0606030402020204" pitchFamily="34" charset="0"/>
              <a:ea typeface="Roboto Condensed" pitchFamily="2" charset="0"/>
            </a:endParaRPr>
          </a:p>
          <a:p>
            <a:pPr algn="r"/>
            <a:r>
              <a:rPr lang="en-US" sz="900" dirty="0">
                <a:latin typeface="Franklin Gothic Medium Cond" panose="020B0606030402020204" pitchFamily="34" charset="0"/>
                <a:ea typeface="Roboto Condensed" pitchFamily="2" charset="0"/>
              </a:rPr>
              <a:t>40 Park Street, South Melbourne, VIC 3205</a:t>
            </a:r>
            <a:endParaRPr lang="en-AU" sz="900" dirty="0">
              <a:latin typeface="Franklin Gothic Medium Cond" panose="020B0606030402020204" pitchFamily="34" charset="0"/>
              <a:ea typeface="Roboto Condensed" pitchFamily="2" charset="0"/>
            </a:endParaRPr>
          </a:p>
          <a:p>
            <a:pPr algn="r"/>
            <a:r>
              <a:rPr lang="en-US" sz="900" dirty="0">
                <a:latin typeface="Franklin Gothic Medium Cond" panose="020B0606030402020204" pitchFamily="34" charset="0"/>
                <a:ea typeface="Roboto Condensed" pitchFamily="2" charset="0"/>
              </a:rPr>
              <a:t>Telephone: 1300 364 133</a:t>
            </a:r>
          </a:p>
          <a:p>
            <a:pPr algn="r"/>
            <a:r>
              <a:rPr lang="en-US" sz="900" dirty="0">
                <a:solidFill>
                  <a:srgbClr val="44697D"/>
                </a:solidFill>
                <a:latin typeface="Franklin Gothic Medium Cond" panose="020B0606030402020204" pitchFamily="34" charset="0"/>
                <a:ea typeface="Roboto Condensed" pitchFamily="2" charset="0"/>
              </a:rPr>
              <a:t>www.vtac.edu.au</a:t>
            </a:r>
            <a:endParaRPr lang="en-AU" sz="900" dirty="0">
              <a:solidFill>
                <a:srgbClr val="44697D"/>
              </a:solidFill>
              <a:latin typeface="Franklin Gothic Medium Cond" panose="020B0606030402020204" pitchFamily="34" charset="0"/>
              <a:ea typeface="Roboto Condensed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0971" y="5686398"/>
            <a:ext cx="831924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353534"/>
                </a:solidFill>
                <a:latin typeface="Franklin Gothic Medium Cond" panose="020B0606030402020204" pitchFamily="34" charset="0"/>
                <a:ea typeface="Roboto Condensed" pitchFamily="2" charset="0"/>
              </a:rPr>
              <a:t>Twitter: </a:t>
            </a:r>
            <a:r>
              <a:rPr lang="en-US" sz="900" dirty="0">
                <a:solidFill>
                  <a:srgbClr val="44697D"/>
                </a:solidFill>
                <a:latin typeface="Franklin Gothic Medium Cond" panose="020B0606030402020204" pitchFamily="34" charset="0"/>
                <a:ea typeface="Roboto Condensed" pitchFamily="2" charset="0"/>
              </a:rPr>
              <a:t>twitter.com/</a:t>
            </a:r>
            <a:r>
              <a:rPr lang="en-US" sz="900" dirty="0" err="1">
                <a:solidFill>
                  <a:srgbClr val="44697D"/>
                </a:solidFill>
                <a:latin typeface="Franklin Gothic Medium Cond" panose="020B0606030402020204" pitchFamily="34" charset="0"/>
                <a:ea typeface="Roboto Condensed" pitchFamily="2" charset="0"/>
              </a:rPr>
              <a:t>vtacguide</a:t>
            </a:r>
            <a:r>
              <a:rPr lang="en-US" sz="900" dirty="0">
                <a:solidFill>
                  <a:srgbClr val="353534"/>
                </a:solidFill>
                <a:latin typeface="Franklin Gothic Medium Cond" panose="020B0606030402020204" pitchFamily="34" charset="0"/>
                <a:ea typeface="Roboto Condensed" pitchFamily="2" charset="0"/>
              </a:rPr>
              <a:t>| Facebook: </a:t>
            </a:r>
            <a:r>
              <a:rPr lang="en-US" sz="900" dirty="0">
                <a:solidFill>
                  <a:srgbClr val="44697D"/>
                </a:solidFill>
                <a:latin typeface="Franklin Gothic Medium Cond" panose="020B0606030402020204" pitchFamily="34" charset="0"/>
                <a:ea typeface="Roboto Condensed" pitchFamily="2" charset="0"/>
              </a:rPr>
              <a:t>www.facebook.com/vtacguide</a:t>
            </a:r>
            <a:r>
              <a:rPr lang="en-US" sz="900" dirty="0">
                <a:solidFill>
                  <a:srgbClr val="353534"/>
                </a:solidFill>
                <a:latin typeface="Franklin Gothic Medium Cond" panose="020B0606030402020204" pitchFamily="34" charset="0"/>
                <a:ea typeface="Roboto Condensed" pitchFamily="2" charset="0"/>
              </a:rPr>
              <a:t> | </a:t>
            </a:r>
            <a:r>
              <a:rPr lang="en-US" sz="900" dirty="0" err="1">
                <a:solidFill>
                  <a:srgbClr val="353534"/>
                </a:solidFill>
                <a:latin typeface="Franklin Gothic Medium Cond" panose="020B0606030402020204" pitchFamily="34" charset="0"/>
                <a:ea typeface="Roboto Condensed" pitchFamily="2" charset="0"/>
              </a:rPr>
              <a:t>Youtube</a:t>
            </a:r>
            <a:r>
              <a:rPr lang="en-US" sz="900" dirty="0">
                <a:solidFill>
                  <a:srgbClr val="353534"/>
                </a:solidFill>
                <a:latin typeface="Franklin Gothic Medium Cond" panose="020B0606030402020204" pitchFamily="34" charset="0"/>
                <a:ea typeface="Roboto Condensed" pitchFamily="2" charset="0"/>
              </a:rPr>
              <a:t>: </a:t>
            </a:r>
            <a:r>
              <a:rPr lang="en-US" sz="900" dirty="0">
                <a:solidFill>
                  <a:srgbClr val="44697D"/>
                </a:solidFill>
                <a:latin typeface="Franklin Gothic Medium Cond" panose="020B0606030402020204" pitchFamily="34" charset="0"/>
                <a:ea typeface="Roboto Condensed" pitchFamily="2" charset="0"/>
              </a:rPr>
              <a:t>www.youtube.com/user/vtacmedia</a:t>
            </a:r>
            <a:endParaRPr lang="en-AU" sz="900" dirty="0">
              <a:solidFill>
                <a:srgbClr val="44697D"/>
              </a:solidFill>
              <a:latin typeface="Franklin Gothic Medium Cond" panose="020B0606030402020204" pitchFamily="34" charset="0"/>
              <a:ea typeface="Roboto Condense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04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SEAS Categories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2"/>
            <a:ext cx="8229600" cy="4022434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AU" sz="2000" b="1" dirty="0"/>
              <a:t>Category 1: Personal information and location</a:t>
            </a:r>
          </a:p>
          <a:p>
            <a:pPr lvl="2">
              <a:lnSpc>
                <a:spcPct val="120000"/>
              </a:lnSpc>
            </a:pPr>
            <a:r>
              <a:rPr lang="en-AU" sz="1700" dirty="0"/>
              <a:t>As simple as ticking a box</a:t>
            </a:r>
          </a:p>
          <a:p>
            <a:pPr lvl="2">
              <a:lnSpc>
                <a:spcPct val="120000"/>
              </a:lnSpc>
            </a:pPr>
            <a:r>
              <a:rPr lang="en-AU" sz="1700" dirty="0"/>
              <a:t>All applicants should apply for this category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AU" sz="2000" b="1" dirty="0"/>
              <a:t>Category 2: Disadvantaged financial background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AU" sz="2000" b="1" dirty="0"/>
              <a:t>Category 3: Disability or medical condition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en-AU" sz="2000" b="1" dirty="0"/>
              <a:t>Category 4: Difficult circumstances </a:t>
            </a:r>
          </a:p>
          <a:p>
            <a:pPr lvl="2"/>
            <a:r>
              <a:rPr lang="en-AU" sz="1550" dirty="0"/>
              <a:t>E.g. disruption to living situation, affected by death of relative/friend, natural disaster, refugee status</a:t>
            </a:r>
            <a:endParaRPr lang="en-AU" sz="1700" dirty="0"/>
          </a:p>
          <a:p>
            <a:endParaRPr lang="en-AU" sz="2000" dirty="0"/>
          </a:p>
          <a:p>
            <a:endParaRPr lang="en-AU" sz="1950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70631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SEAS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000" b="1" dirty="0"/>
              <a:t>Category 1 (Personal Information and Location): </a:t>
            </a:r>
          </a:p>
          <a:p>
            <a:pPr lvl="1"/>
            <a:r>
              <a:rPr lang="en-AU" sz="1850" dirty="0"/>
              <a:t>no documentation needed, just consent to use application information</a:t>
            </a:r>
          </a:p>
          <a:p>
            <a:pPr marL="0" indent="0">
              <a:buNone/>
            </a:pPr>
            <a:r>
              <a:rPr lang="en-AU" sz="2000" b="1" dirty="0"/>
              <a:t>Category 2 (Disadvantaged Financial Background):</a:t>
            </a:r>
          </a:p>
          <a:p>
            <a:pPr lvl="1"/>
            <a:r>
              <a:rPr lang="en-AU" sz="1850" dirty="0"/>
              <a:t>Centrelink number of applicant</a:t>
            </a:r>
          </a:p>
          <a:p>
            <a:pPr lvl="1"/>
            <a:r>
              <a:rPr lang="en-AU" sz="1850" dirty="0"/>
              <a:t>OR hard copy of family member’s Centrelink documents</a:t>
            </a:r>
          </a:p>
          <a:p>
            <a:pPr lvl="1"/>
            <a:r>
              <a:rPr lang="en-AU" sz="1850" dirty="0"/>
              <a:t>OR Impact Statement </a:t>
            </a:r>
            <a:r>
              <a:rPr lang="en-AU" sz="1850" u="sng" dirty="0"/>
              <a:t>and</a:t>
            </a:r>
            <a:r>
              <a:rPr lang="en-AU" sz="1850" dirty="0"/>
              <a:t> Statement of Support </a:t>
            </a:r>
          </a:p>
          <a:p>
            <a:pPr marL="0" indent="0">
              <a:buNone/>
            </a:pPr>
            <a:r>
              <a:rPr lang="en-AU" sz="2000" b="1" dirty="0"/>
              <a:t>Category 3 and 4 (Disability or Medical Condition; Difficult Circumstances):</a:t>
            </a:r>
          </a:p>
          <a:p>
            <a:pPr lvl="1"/>
            <a:r>
              <a:rPr lang="en-AU" sz="1850" dirty="0"/>
              <a:t>Impact Statement </a:t>
            </a:r>
            <a:r>
              <a:rPr lang="en-AU" sz="1850" u="sng" dirty="0"/>
              <a:t>and</a:t>
            </a:r>
            <a:r>
              <a:rPr lang="en-AU" sz="1850" dirty="0"/>
              <a:t> Statement of Support </a:t>
            </a:r>
          </a:p>
          <a:p>
            <a:endParaRPr lang="en-AU" sz="2000" dirty="0"/>
          </a:p>
          <a:p>
            <a:endParaRPr lang="en-AU" sz="2000" dirty="0"/>
          </a:p>
          <a:p>
            <a:endParaRPr lang="en-AU" sz="1950" dirty="0"/>
          </a:p>
        </p:txBody>
      </p:sp>
    </p:spTree>
    <p:extLst>
      <p:ext uri="{BB962C8B-B14F-4D97-AF65-F5344CB8AC3E}">
        <p14:creationId xmlns:p14="http://schemas.microsoft.com/office/powerpoint/2010/main" val="1135147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SEAS documentation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000" dirty="0"/>
              <a:t>Where needed:</a:t>
            </a:r>
          </a:p>
          <a:p>
            <a:r>
              <a:rPr lang="en-AU" sz="2000" dirty="0"/>
              <a:t>Impact statement – written by applicant</a:t>
            </a:r>
          </a:p>
          <a:p>
            <a:r>
              <a:rPr lang="en-AU" sz="2000" dirty="0"/>
              <a:t>Statement of support – written by relevant responsible person</a:t>
            </a:r>
          </a:p>
          <a:p>
            <a:pPr lvl="1"/>
            <a:r>
              <a:rPr lang="en-AU" sz="1850" dirty="0"/>
              <a:t>Must be a healthcare professional for Category 3</a:t>
            </a:r>
          </a:p>
          <a:p>
            <a:pPr marL="0" indent="0">
              <a:buNone/>
            </a:pPr>
            <a:endParaRPr lang="en-AU" sz="2000" b="1" dirty="0"/>
          </a:p>
          <a:p>
            <a:pPr marL="0" indent="0">
              <a:buNone/>
            </a:pPr>
            <a:endParaRPr lang="en-AU" sz="1850" dirty="0"/>
          </a:p>
          <a:p>
            <a:endParaRPr lang="en-AU" sz="2000" dirty="0"/>
          </a:p>
          <a:p>
            <a:endParaRPr lang="en-AU" sz="2000" dirty="0"/>
          </a:p>
          <a:p>
            <a:endParaRPr lang="en-AU" sz="1950" dirty="0"/>
          </a:p>
        </p:txBody>
      </p:sp>
      <p:sp>
        <p:nvSpPr>
          <p:cNvPr id="5" name="Rounded Rectangle 4"/>
          <p:cNvSpPr/>
          <p:nvPr/>
        </p:nvSpPr>
        <p:spPr>
          <a:xfrm>
            <a:off x="644434" y="4432663"/>
            <a:ext cx="7855132" cy="1114697"/>
          </a:xfrm>
          <a:prstGeom prst="roundRect">
            <a:avLst/>
          </a:prstGeom>
          <a:solidFill>
            <a:srgbClr val="4468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/>
              <a:t>Impact statements without an accompanying </a:t>
            </a:r>
            <a:br>
              <a:rPr lang="en-AU" b="1" dirty="0"/>
            </a:br>
            <a:r>
              <a:rPr lang="en-AU" b="1" dirty="0"/>
              <a:t>statement of support will not be considered.</a:t>
            </a:r>
          </a:p>
        </p:txBody>
      </p:sp>
    </p:spTree>
    <p:extLst>
      <p:ext uri="{BB962C8B-B14F-4D97-AF65-F5344CB8AC3E}">
        <p14:creationId xmlns:p14="http://schemas.microsoft.com/office/powerpoint/2010/main" val="9548975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SEAS impact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lvl="0" indent="-256032" defTabSz="914400">
              <a:lnSpc>
                <a:spcPct val="100000"/>
              </a:lnSpc>
              <a:spcBef>
                <a:spcPts val="400"/>
              </a:spcBef>
              <a:buClr>
                <a:srgbClr val="4F81BD"/>
              </a:buClr>
              <a:buSzPct val="68000"/>
              <a:buFont typeface="Wingdings 3"/>
              <a:buChar char=""/>
            </a:pPr>
            <a:r>
              <a:rPr lang="en-AU" sz="2000" dirty="0">
                <a:solidFill>
                  <a:prstClr val="black"/>
                </a:solidFill>
                <a:latin typeface="+mj-lt"/>
              </a:rPr>
              <a:t>Impact statements should include </a:t>
            </a:r>
            <a:r>
              <a:rPr lang="en-AU" sz="2000" u="sng" dirty="0">
                <a:solidFill>
                  <a:prstClr val="black"/>
                </a:solidFill>
                <a:latin typeface="+mj-lt"/>
              </a:rPr>
              <a:t>how</a:t>
            </a:r>
            <a:r>
              <a:rPr lang="en-AU" sz="2000" dirty="0">
                <a:solidFill>
                  <a:prstClr val="black"/>
                </a:solidFill>
                <a:latin typeface="+mj-lt"/>
              </a:rPr>
              <a:t> circumstances have adversely affected: </a:t>
            </a:r>
          </a:p>
          <a:p>
            <a:pPr marL="621792" lvl="1" indent="-228600" defTabSz="914400">
              <a:lnSpc>
                <a:spcPct val="100000"/>
              </a:lnSpc>
              <a:spcBef>
                <a:spcPts val="324"/>
              </a:spcBef>
              <a:buClr>
                <a:srgbClr val="4F81BD"/>
              </a:buClr>
              <a:buSzTx/>
              <a:buFont typeface="Verdana"/>
              <a:buChar char="◦"/>
            </a:pPr>
            <a:r>
              <a:rPr lang="en-AU" sz="1800" dirty="0">
                <a:solidFill>
                  <a:prstClr val="black"/>
                </a:solidFill>
                <a:latin typeface="+mj-lt"/>
              </a:rPr>
              <a:t>Ability to study and perform assessment tasks</a:t>
            </a:r>
          </a:p>
          <a:p>
            <a:pPr marL="621792" lvl="1" indent="-228600" defTabSz="914400">
              <a:lnSpc>
                <a:spcPct val="100000"/>
              </a:lnSpc>
              <a:spcBef>
                <a:spcPts val="324"/>
              </a:spcBef>
              <a:buClr>
                <a:srgbClr val="4F81BD"/>
              </a:buClr>
              <a:buSzTx/>
              <a:buFont typeface="Verdana"/>
              <a:buChar char="◦"/>
            </a:pPr>
            <a:r>
              <a:rPr lang="en-AU" sz="1800" dirty="0">
                <a:solidFill>
                  <a:prstClr val="black"/>
                </a:solidFill>
                <a:latin typeface="+mj-lt"/>
              </a:rPr>
              <a:t>Access to educational resources</a:t>
            </a:r>
          </a:p>
          <a:p>
            <a:pPr marL="621792" lvl="1" indent="-228600" defTabSz="914400">
              <a:lnSpc>
                <a:spcPct val="100000"/>
              </a:lnSpc>
              <a:spcBef>
                <a:spcPts val="324"/>
              </a:spcBef>
              <a:buClr>
                <a:srgbClr val="4F81BD"/>
              </a:buClr>
              <a:buSzTx/>
              <a:buFont typeface="Verdana"/>
              <a:buChar char="◦"/>
            </a:pPr>
            <a:r>
              <a:rPr lang="en-AU" sz="1800" dirty="0">
                <a:solidFill>
                  <a:prstClr val="black"/>
                </a:solidFill>
                <a:latin typeface="+mj-lt"/>
              </a:rPr>
              <a:t>Attendance in school/tuition  </a:t>
            </a:r>
          </a:p>
          <a:p>
            <a:pPr marL="365760" lvl="0" indent="-256032" defTabSz="914400">
              <a:lnSpc>
                <a:spcPct val="160000"/>
              </a:lnSpc>
              <a:spcBef>
                <a:spcPts val="400"/>
              </a:spcBef>
              <a:buClr>
                <a:srgbClr val="4F81BD"/>
              </a:buClr>
              <a:buSzPct val="68000"/>
              <a:buFont typeface="Wingdings 3"/>
              <a:buChar char=""/>
            </a:pPr>
            <a:r>
              <a:rPr lang="en-AU" sz="2000" dirty="0">
                <a:solidFill>
                  <a:prstClr val="black"/>
                </a:solidFill>
                <a:latin typeface="+mj-lt"/>
              </a:rPr>
              <a:t>Good impact statements are:</a:t>
            </a:r>
          </a:p>
          <a:p>
            <a:pPr marL="621792" lvl="1" indent="-228600" defTabSz="914400">
              <a:lnSpc>
                <a:spcPct val="100000"/>
              </a:lnSpc>
              <a:spcBef>
                <a:spcPts val="324"/>
              </a:spcBef>
              <a:buClr>
                <a:srgbClr val="4F81BD"/>
              </a:buClr>
              <a:buSzTx/>
              <a:buFont typeface="Verdana"/>
              <a:buChar char="◦"/>
            </a:pPr>
            <a:r>
              <a:rPr lang="en-AU" sz="1800" dirty="0">
                <a:solidFill>
                  <a:prstClr val="black"/>
                </a:solidFill>
                <a:latin typeface="+mj-lt"/>
              </a:rPr>
              <a:t>Personal and sincere</a:t>
            </a:r>
          </a:p>
          <a:p>
            <a:pPr marL="621792" lvl="1" indent="-228600" defTabSz="914400">
              <a:lnSpc>
                <a:spcPct val="100000"/>
              </a:lnSpc>
              <a:spcBef>
                <a:spcPts val="324"/>
              </a:spcBef>
              <a:buClr>
                <a:srgbClr val="4F81BD"/>
              </a:buClr>
              <a:buSzTx/>
              <a:buFont typeface="Verdana"/>
              <a:buChar char="◦"/>
            </a:pPr>
            <a:r>
              <a:rPr lang="en-AU" sz="1800" dirty="0">
                <a:solidFill>
                  <a:prstClr val="black"/>
                </a:solidFill>
                <a:latin typeface="+mj-lt"/>
              </a:rPr>
              <a:t>Succinct</a:t>
            </a:r>
          </a:p>
          <a:p>
            <a:pPr marL="621792" lvl="1" indent="-228600" defTabSz="914400">
              <a:lnSpc>
                <a:spcPct val="100000"/>
              </a:lnSpc>
              <a:spcBef>
                <a:spcPts val="324"/>
              </a:spcBef>
              <a:buClr>
                <a:srgbClr val="4F81BD"/>
              </a:buClr>
              <a:buSzTx/>
              <a:buFont typeface="Verdana"/>
              <a:buChar char="◦"/>
            </a:pPr>
            <a:r>
              <a:rPr lang="en-AU" sz="1800" dirty="0">
                <a:solidFill>
                  <a:prstClr val="black"/>
                </a:solidFill>
                <a:latin typeface="+mj-lt"/>
              </a:rPr>
              <a:t>Explain the context, date and impact of the disadvantage on studies</a:t>
            </a:r>
          </a:p>
          <a:p>
            <a:pPr marL="621792" lvl="1" indent="-228600" defTabSz="914400">
              <a:lnSpc>
                <a:spcPct val="100000"/>
              </a:lnSpc>
              <a:spcBef>
                <a:spcPts val="324"/>
              </a:spcBef>
              <a:buClr>
                <a:srgbClr val="4F81BD"/>
              </a:buClr>
              <a:buSzTx/>
              <a:buFont typeface="Verdana"/>
              <a:buChar char="◦"/>
            </a:pPr>
            <a:endParaRPr lang="en-AU" sz="1800" dirty="0">
              <a:solidFill>
                <a:prstClr val="black"/>
              </a:solidFill>
              <a:latin typeface="+mj-lt"/>
            </a:endParaRPr>
          </a:p>
          <a:p>
            <a:pPr marL="365760" lvl="0" indent="-256032" defTabSz="914400">
              <a:lnSpc>
                <a:spcPct val="110000"/>
              </a:lnSpc>
              <a:spcBef>
                <a:spcPts val="400"/>
              </a:spcBef>
              <a:buClr>
                <a:srgbClr val="4F81BD"/>
              </a:buClr>
              <a:buSzPct val="68000"/>
              <a:buFont typeface="Wingdings 3"/>
              <a:buChar char=""/>
            </a:pPr>
            <a:r>
              <a:rPr lang="en-AU" sz="2000" dirty="0">
                <a:solidFill>
                  <a:prstClr val="black"/>
                </a:solidFill>
                <a:latin typeface="+mj-lt"/>
              </a:rPr>
              <a:t>Impact statements are completed online by the applicant.</a:t>
            </a:r>
          </a:p>
          <a:p>
            <a:pPr marL="0" indent="0">
              <a:buNone/>
            </a:pPr>
            <a:endParaRPr lang="en-AU" sz="1600" dirty="0">
              <a:latin typeface="+mj-lt"/>
            </a:endParaRPr>
          </a:p>
          <a:p>
            <a:endParaRPr lang="en-AU" sz="1800" dirty="0">
              <a:latin typeface="+mj-lt"/>
            </a:endParaRPr>
          </a:p>
          <a:p>
            <a:endParaRPr lang="en-AU" sz="1800" dirty="0">
              <a:latin typeface="+mj-lt"/>
            </a:endParaRPr>
          </a:p>
          <a:p>
            <a:endParaRPr lang="en-A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1555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What to include in supporting statements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2"/>
            <a:ext cx="4953000" cy="3809999"/>
          </a:xfrm>
        </p:spPr>
        <p:txBody>
          <a:bodyPr>
            <a:noAutofit/>
          </a:bodyPr>
          <a:lstStyle/>
          <a:p>
            <a:r>
              <a:rPr lang="en-AU" sz="1800" dirty="0"/>
              <a:t>Focus on the </a:t>
            </a:r>
            <a:r>
              <a:rPr lang="en-AU" sz="1800" b="1" dirty="0"/>
              <a:t>educational impact</a:t>
            </a:r>
          </a:p>
          <a:p>
            <a:r>
              <a:rPr lang="en-AU" sz="1800" dirty="0"/>
              <a:t>Both impact and supporting statements are in two sections:</a:t>
            </a:r>
          </a:p>
          <a:p>
            <a:pPr lvl="2"/>
            <a:r>
              <a:rPr lang="en-AU" sz="1600" dirty="0"/>
              <a:t>Description of circumstances (500 characters)</a:t>
            </a:r>
          </a:p>
          <a:p>
            <a:pPr lvl="2"/>
            <a:r>
              <a:rPr lang="en-AU" sz="1600" dirty="0"/>
              <a:t>Educational impact (1500 characters)</a:t>
            </a:r>
          </a:p>
          <a:p>
            <a:r>
              <a:rPr lang="en-AU" sz="1800" dirty="0"/>
              <a:t>Download our one-page fact sheet which can be provided to e.g. doctors for some background information about SEAS and what to include</a:t>
            </a:r>
          </a:p>
          <a:p>
            <a:r>
              <a:rPr lang="en-AU" sz="1800" dirty="0"/>
              <a:t>Make medical appointments now. Statements of support can be collected now, and submitted once applications open.</a:t>
            </a:r>
          </a:p>
          <a:p>
            <a:endParaRPr lang="en-AU" sz="1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9300" y="1826048"/>
            <a:ext cx="2857500" cy="4120305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96597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Three options for providing documentation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421467"/>
              </p:ext>
            </p:extLst>
          </p:nvPr>
        </p:nvGraphicFramePr>
        <p:xfrm>
          <a:off x="457200" y="1981200"/>
          <a:ext cx="82296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9044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Online statements of support</a:t>
            </a:r>
            <a:endParaRPr lang="en-US" dirty="0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457200" y="1914269"/>
            <a:ext cx="4183281" cy="409302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-134541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3716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7250" indent="-134541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" indent="-13716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00150" indent="-134541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indent="-13716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43050" indent="-134541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2000" dirty="0"/>
              <a:t>Process: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AU" sz="1800" dirty="0"/>
              <a:t>You enter the provider’s name and email address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AU" sz="1800" dirty="0"/>
              <a:t>Provider receives an email with link, login name, and password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AU" sz="1800" dirty="0"/>
              <a:t>Provider completes statement</a:t>
            </a:r>
          </a:p>
          <a:p>
            <a:pPr marL="880110" lvl="1" indent="-514350">
              <a:buFont typeface="+mj-lt"/>
              <a:buAutoNum type="arabicPeriod"/>
            </a:pPr>
            <a:r>
              <a:rPr lang="en-AU" sz="1800" dirty="0"/>
              <a:t>You can log in to user account and verify that one-time provider login details have been used</a:t>
            </a:r>
          </a:p>
          <a:p>
            <a:pPr marL="880110" lvl="1" indent="-514350">
              <a:buFont typeface="+mj-lt"/>
              <a:buAutoNum type="arabicPeriod"/>
            </a:pPr>
            <a:endParaRPr lang="en-AU" sz="1800" dirty="0"/>
          </a:p>
          <a:p>
            <a:r>
              <a:rPr lang="en-AU" sz="2200" dirty="0"/>
              <a:t>Online statements of support can be used for both SEAS and scholarships (if the applicant selects that option).</a:t>
            </a:r>
            <a:endParaRPr lang="en-AU" sz="2000" dirty="0"/>
          </a:p>
          <a:p>
            <a:pPr marL="880110" lvl="1" indent="-514350">
              <a:buFont typeface="+mj-lt"/>
              <a:buAutoNum type="arabicPeriod"/>
            </a:pPr>
            <a:endParaRPr lang="en-AU" sz="1800" dirty="0"/>
          </a:p>
          <a:p>
            <a:pPr marL="880110" lvl="1" indent="-514350">
              <a:buFont typeface="+mj-lt"/>
              <a:buAutoNum type="arabicPeriod"/>
            </a:pPr>
            <a:endParaRPr lang="en-AU" sz="1600" dirty="0"/>
          </a:p>
          <a:p>
            <a:pPr marL="880110" lvl="1" indent="-514350">
              <a:buFont typeface="+mj-lt"/>
              <a:buAutoNum type="arabicPeriod"/>
            </a:pPr>
            <a:endParaRPr lang="en-AU" sz="1600" dirty="0"/>
          </a:p>
          <a:p>
            <a:pPr marL="880110" lvl="1" indent="-514350">
              <a:buFont typeface="+mj-lt"/>
              <a:buAutoNum type="arabicPeriod"/>
            </a:pPr>
            <a:endParaRPr lang="en-AU" sz="1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2829" y="1711514"/>
            <a:ext cx="4058719" cy="4295777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42208085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Checking whether a statement of support has been submitted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4132" y="2330726"/>
            <a:ext cx="6113955" cy="3099690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53363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Hard copy or scanned SEAS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 defTabSz="914400">
              <a:lnSpc>
                <a:spcPct val="100000"/>
              </a:lnSpc>
              <a:spcBef>
                <a:spcPts val="400"/>
              </a:spcBef>
              <a:buClr>
                <a:srgbClr val="4F81BD"/>
              </a:buClr>
              <a:buSzPct val="68000"/>
              <a:buNone/>
            </a:pPr>
            <a:r>
              <a:rPr lang="en-AU" sz="2000" b="1" dirty="0">
                <a:solidFill>
                  <a:prstClr val="black"/>
                </a:solidFill>
                <a:latin typeface="+mj-lt"/>
              </a:rPr>
              <a:t>Hard copy</a:t>
            </a:r>
          </a:p>
          <a:p>
            <a:pPr marL="365760" lvl="0" indent="-256032" defTabSz="914400">
              <a:lnSpc>
                <a:spcPct val="100000"/>
              </a:lnSpc>
              <a:spcBef>
                <a:spcPts val="400"/>
              </a:spcBef>
              <a:buClr>
                <a:srgbClr val="4F81BD"/>
              </a:buClr>
              <a:buSzPct val="68000"/>
              <a:buFont typeface="Wingdings 3"/>
              <a:buChar char=""/>
            </a:pPr>
            <a:r>
              <a:rPr lang="en-AU" sz="2000" dirty="0">
                <a:solidFill>
                  <a:prstClr val="black"/>
                </a:solidFill>
                <a:latin typeface="+mj-lt"/>
              </a:rPr>
              <a:t>Download personalised cover sheet from VTAC account, and send with documentation by post</a:t>
            </a:r>
          </a:p>
          <a:p>
            <a:pPr marL="365760" lvl="0" indent="-256032" defTabSz="914400">
              <a:lnSpc>
                <a:spcPct val="100000"/>
              </a:lnSpc>
              <a:spcBef>
                <a:spcPts val="400"/>
              </a:spcBef>
              <a:buClr>
                <a:srgbClr val="4F81BD"/>
              </a:buClr>
              <a:buSzPct val="68000"/>
              <a:buFont typeface="Wingdings 3"/>
              <a:buChar char=""/>
            </a:pPr>
            <a:r>
              <a:rPr lang="en-AU" sz="2000" dirty="0">
                <a:solidFill>
                  <a:prstClr val="black"/>
                </a:solidFill>
                <a:latin typeface="+mj-lt"/>
              </a:rPr>
              <a:t>Make sure correct cover sheet is used</a:t>
            </a:r>
          </a:p>
          <a:p>
            <a:pPr marL="621792" lvl="1" indent="-228600" defTabSz="914400">
              <a:lnSpc>
                <a:spcPct val="100000"/>
              </a:lnSpc>
              <a:spcBef>
                <a:spcPts val="324"/>
              </a:spcBef>
              <a:buClr>
                <a:srgbClr val="4F81BD"/>
              </a:buClr>
              <a:buSzTx/>
              <a:buFont typeface="Verdana"/>
              <a:buChar char="◦"/>
            </a:pPr>
            <a:r>
              <a:rPr lang="en-AU" sz="1800" dirty="0">
                <a:solidFill>
                  <a:prstClr val="black"/>
                </a:solidFill>
                <a:latin typeface="+mj-lt"/>
              </a:rPr>
              <a:t>SEAS documentation cannot be used for Scholarships and vice versa due to privacy regulations</a:t>
            </a:r>
          </a:p>
          <a:p>
            <a:pPr marL="859536" lvl="2" indent="-228600" defTabSz="914400">
              <a:lnSpc>
                <a:spcPct val="100000"/>
              </a:lnSpc>
              <a:spcBef>
                <a:spcPts val="350"/>
              </a:spcBef>
              <a:buClr>
                <a:srgbClr val="C0504D"/>
              </a:buClr>
              <a:buFont typeface="Wingdings 2"/>
              <a:buChar char=""/>
            </a:pPr>
            <a:r>
              <a:rPr lang="en-AU" sz="1800" dirty="0">
                <a:solidFill>
                  <a:prstClr val="black"/>
                </a:solidFill>
                <a:latin typeface="+mj-lt"/>
              </a:rPr>
              <a:t>Exception: Combined </a:t>
            </a:r>
            <a:r>
              <a:rPr lang="en-AU" sz="1800" u="sng" dirty="0">
                <a:solidFill>
                  <a:prstClr val="black"/>
                </a:solidFill>
                <a:latin typeface="+mj-lt"/>
              </a:rPr>
              <a:t>online</a:t>
            </a:r>
            <a:r>
              <a:rPr lang="en-AU" sz="1800" dirty="0">
                <a:solidFill>
                  <a:prstClr val="black"/>
                </a:solidFill>
                <a:latin typeface="+mj-lt"/>
              </a:rPr>
              <a:t> statements of support</a:t>
            </a:r>
            <a:br>
              <a:rPr lang="en-AU" sz="1800" dirty="0">
                <a:solidFill>
                  <a:prstClr val="black"/>
                </a:solidFill>
                <a:latin typeface="+mj-lt"/>
              </a:rPr>
            </a:br>
            <a:endParaRPr lang="en-AU" sz="1800" dirty="0">
              <a:solidFill>
                <a:prstClr val="black"/>
              </a:solidFill>
              <a:latin typeface="+mj-lt"/>
            </a:endParaRPr>
          </a:p>
          <a:p>
            <a:pPr marL="171450" lvl="1" indent="0">
              <a:buNone/>
            </a:pPr>
            <a:r>
              <a:rPr lang="en-AU" sz="2000" b="1" dirty="0">
                <a:latin typeface="+mj-lt"/>
              </a:rPr>
              <a:t>Scanned</a:t>
            </a:r>
          </a:p>
          <a:p>
            <a:pPr marL="365760" indent="-256032" defTabSz="914400">
              <a:lnSpc>
                <a:spcPct val="100000"/>
              </a:lnSpc>
              <a:spcBef>
                <a:spcPts val="400"/>
              </a:spcBef>
              <a:buClr>
                <a:srgbClr val="4F81BD"/>
              </a:buClr>
              <a:buSzPct val="68000"/>
              <a:buFont typeface="Wingdings 3"/>
              <a:buChar char=""/>
            </a:pPr>
            <a:r>
              <a:rPr lang="en-AU" sz="2000" dirty="0">
                <a:solidFill>
                  <a:prstClr val="black"/>
                </a:solidFill>
              </a:rPr>
              <a:t>Upload from the SEAS tab of the VTAC account online</a:t>
            </a:r>
          </a:p>
          <a:p>
            <a:pPr marL="514350" lvl="1" indent="-342900"/>
            <a:endParaRPr lang="en-AU" sz="2000" b="1" dirty="0">
              <a:latin typeface="+mj-lt"/>
            </a:endParaRPr>
          </a:p>
          <a:p>
            <a:endParaRPr lang="en-AU" sz="1600" dirty="0">
              <a:latin typeface="+mj-lt"/>
            </a:endParaRPr>
          </a:p>
          <a:p>
            <a:endParaRPr lang="en-AU" sz="1600" dirty="0">
              <a:latin typeface="+mj-lt"/>
            </a:endParaRPr>
          </a:p>
          <a:p>
            <a:endParaRPr lang="en-AU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77999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Confirming submission of SEAS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1850" dirty="0">
                <a:latin typeface="+mj-lt"/>
              </a:rPr>
              <a:t>SEAS application receipt by email and in VTAC account</a:t>
            </a:r>
          </a:p>
          <a:p>
            <a:r>
              <a:rPr lang="en-AU" sz="1850" dirty="0">
                <a:latin typeface="+mj-lt"/>
              </a:rPr>
              <a:t>Date of last documentation upload visible in VTAC account</a:t>
            </a:r>
          </a:p>
          <a:p>
            <a:r>
              <a:rPr lang="en-AU" sz="1850" dirty="0">
                <a:latin typeface="+mj-lt"/>
              </a:rPr>
              <a:t>You are not advised of specific outcomes or ATAR/aggregate bonus</a:t>
            </a:r>
          </a:p>
          <a:p>
            <a:pPr lvl="1"/>
            <a:r>
              <a:rPr lang="en-AU" sz="1700" dirty="0">
                <a:latin typeface="+mj-lt"/>
              </a:rPr>
              <a:t>Institutions make their own assessments of SEAS applications</a:t>
            </a:r>
          </a:p>
          <a:p>
            <a:pPr lvl="1"/>
            <a:r>
              <a:rPr lang="en-AU" sz="1700" dirty="0">
                <a:latin typeface="+mj-lt"/>
              </a:rPr>
              <a:t>Some institutions publish information or policies about this</a:t>
            </a:r>
          </a:p>
          <a:p>
            <a:endParaRPr lang="en-AU" sz="2000" dirty="0">
              <a:latin typeface="+mj-lt"/>
            </a:endParaRPr>
          </a:p>
          <a:p>
            <a:endParaRPr lang="en-AU" sz="2000" dirty="0">
              <a:latin typeface="+mj-lt"/>
            </a:endParaRPr>
          </a:p>
          <a:p>
            <a:endParaRPr lang="en-AU" sz="19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07510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VTAC Applications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Course</a:t>
            </a:r>
            <a:r>
              <a:rPr lang="en-US" dirty="0"/>
              <a:t> applications: VTAC is the central point for applications to study tertiary courses (VET and Higher Education) in Victoria</a:t>
            </a:r>
          </a:p>
          <a:p>
            <a:r>
              <a:rPr lang="en-US" b="1" dirty="0"/>
              <a:t>SEAS</a:t>
            </a:r>
            <a:r>
              <a:rPr lang="en-US" dirty="0"/>
              <a:t> applications: The Special Entry Access Scheme is a special consideration program that allows selection officers to consider educational disadvantage when making offers</a:t>
            </a:r>
          </a:p>
          <a:p>
            <a:r>
              <a:rPr lang="en-US" b="1" dirty="0"/>
              <a:t>Scholarship</a:t>
            </a:r>
            <a:r>
              <a:rPr lang="en-US" dirty="0"/>
              <a:t> applications: VTAC collects Scholarship applications on behalf of many Victorian institutions, including scholarships related to equity/disadvantage.</a:t>
            </a:r>
          </a:p>
          <a:p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644434" y="4432663"/>
            <a:ext cx="7855132" cy="1114697"/>
          </a:xfrm>
          <a:prstGeom prst="roundRect">
            <a:avLst/>
          </a:prstGeom>
          <a:solidFill>
            <a:srgbClr val="44687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All applications are completed online through the same VTAC account at:</a:t>
            </a:r>
          </a:p>
          <a:p>
            <a:pPr algn="ctr"/>
            <a:r>
              <a:rPr lang="en-US" sz="2400" u="sng" dirty="0">
                <a:solidFill>
                  <a:schemeClr val="bg1"/>
                </a:solidFill>
              </a:rPr>
              <a:t>www.vtac.edu.au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846177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Scholarships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>
                <a:latin typeface="+mj-lt"/>
              </a:rPr>
              <a:t>VTAC collects scholarship applications for many institutions</a:t>
            </a:r>
          </a:p>
          <a:p>
            <a:pPr lvl="1"/>
            <a:r>
              <a:rPr lang="en-AU" sz="1850" dirty="0">
                <a:latin typeface="+mj-lt"/>
              </a:rPr>
              <a:t>One application, many institutions</a:t>
            </a:r>
          </a:p>
          <a:p>
            <a:r>
              <a:rPr lang="en-AU" sz="2000" dirty="0">
                <a:latin typeface="+mj-lt"/>
              </a:rPr>
              <a:t>Scholarships are not just for academic performance</a:t>
            </a:r>
          </a:p>
          <a:p>
            <a:r>
              <a:rPr lang="en-AU" sz="2000" dirty="0">
                <a:latin typeface="+mj-lt"/>
              </a:rPr>
              <a:t>Many equity scholarships have similar documentation requirements to SEAS</a:t>
            </a:r>
          </a:p>
          <a:p>
            <a:pPr lvl="1"/>
            <a:r>
              <a:rPr lang="en-AU" sz="1850" dirty="0">
                <a:latin typeface="+mj-lt"/>
              </a:rPr>
              <a:t>Statements must be submitted separately for each using the correct coversheet or uploaded to the correct section of the VTAC account.</a:t>
            </a:r>
          </a:p>
          <a:p>
            <a:r>
              <a:rPr lang="en-AU" sz="2000" dirty="0">
                <a:latin typeface="+mj-lt"/>
              </a:rPr>
              <a:t>List of scholarships available on the VTAC website</a:t>
            </a:r>
          </a:p>
          <a:p>
            <a:pPr lvl="1"/>
            <a:r>
              <a:rPr lang="en-AU" sz="1850" dirty="0">
                <a:latin typeface="+mj-lt"/>
              </a:rPr>
              <a:t>Including scholarships which require direct applications to institutions</a:t>
            </a:r>
          </a:p>
          <a:p>
            <a:endParaRPr lang="en-AU" sz="2000" dirty="0">
              <a:latin typeface="+mj-lt"/>
            </a:endParaRPr>
          </a:p>
          <a:p>
            <a:endParaRPr lang="en-AU" sz="195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82072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170" y="2999232"/>
            <a:ext cx="2743200" cy="3511296"/>
          </a:xfrm>
        </p:spPr>
        <p:txBody>
          <a:bodyPr>
            <a:norm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The SEAS application only becomes available </a:t>
            </a:r>
            <a:r>
              <a:rPr lang="en-US" sz="1600" u="sng" dirty="0"/>
              <a:t>after</a:t>
            </a:r>
            <a:r>
              <a:rPr lang="en-US" sz="1600" dirty="0"/>
              <a:t> submitting a course application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Apply early – you can update your application as many times as you like before the closing date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Check documentation requirements carefully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57200" y="503854"/>
            <a:ext cx="8229600" cy="11423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5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rgbClr val="990000"/>
                </a:solidFill>
              </a:rPr>
              <a:t>More information and getting help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28600" y="1981202"/>
            <a:ext cx="5017655" cy="3809999"/>
          </a:xfrm>
          <a:prstGeom prst="rect">
            <a:avLst/>
          </a:prstGeom>
        </p:spPr>
        <p:txBody>
          <a:bodyPr vert="horz" lIns="91440" tIns="457200" rIns="91440" bIns="45720" rtlCol="0">
            <a:normAutofit/>
          </a:bodyPr>
          <a:lstStyle>
            <a:lvl1pPr marL="0" indent="0" algn="ctr" defTabSz="685800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Facebook: /</a:t>
            </a:r>
            <a:r>
              <a:rPr lang="en-US" sz="1600" u="sng" dirty="0" err="1"/>
              <a:t>vtacguide</a:t>
            </a:r>
            <a:r>
              <a:rPr lang="en-US" sz="1600" dirty="0"/>
              <a:t> (send us a message)</a:t>
            </a:r>
            <a:endParaRPr lang="en-US" sz="1600" u="sng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Twitter: </a:t>
            </a:r>
            <a:r>
              <a:rPr lang="en-US" sz="1600" u="sng" dirty="0"/>
              <a:t>@</a:t>
            </a:r>
            <a:r>
              <a:rPr lang="en-US" sz="1600" u="sng" dirty="0" err="1"/>
              <a:t>vtacguide</a:t>
            </a:r>
            <a:r>
              <a:rPr lang="en-US" sz="1600" dirty="0"/>
              <a:t> (send us a DM)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>
                <a:latin typeface="+mj-lt"/>
              </a:rPr>
              <a:t>Phone: </a:t>
            </a:r>
            <a:r>
              <a:rPr lang="en-AU" sz="1600" dirty="0"/>
              <a:t>03 9926 1020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1600" dirty="0"/>
              <a:t>Web: </a:t>
            </a:r>
            <a:r>
              <a:rPr lang="en-AU" sz="1600" u="sng" dirty="0"/>
              <a:t>www.vtac.edu.au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AU" sz="1600" dirty="0">
                <a:latin typeface="+mj-lt"/>
              </a:rPr>
              <a:t>Email through the VTAC website</a:t>
            </a:r>
          </a:p>
        </p:txBody>
      </p:sp>
    </p:spTree>
    <p:extLst>
      <p:ext uri="{BB962C8B-B14F-4D97-AF65-F5344CB8AC3E}">
        <p14:creationId xmlns:p14="http://schemas.microsoft.com/office/powerpoint/2010/main" val="2794409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dates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4634073"/>
              </p:ext>
            </p:extLst>
          </p:nvPr>
        </p:nvGraphicFramePr>
        <p:xfrm>
          <a:off x="457200" y="2290355"/>
          <a:ext cx="8281854" cy="3539445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898843">
                  <a:extLst>
                    <a:ext uri="{9D8B030D-6E8A-4147-A177-3AD203B41FA5}">
                      <a16:colId xmlns:a16="http://schemas.microsoft.com/office/drawing/2014/main" val="1160086734"/>
                    </a:ext>
                  </a:extLst>
                </a:gridCol>
                <a:gridCol w="5383011">
                  <a:extLst>
                    <a:ext uri="{9D8B030D-6E8A-4147-A177-3AD203B41FA5}">
                      <a16:colId xmlns:a16="http://schemas.microsoft.com/office/drawing/2014/main" val="721432575"/>
                    </a:ext>
                  </a:extLst>
                </a:gridCol>
              </a:tblGrid>
              <a:tr h="505635">
                <a:tc gridSpan="2"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200" b="1" dirty="0">
                          <a:solidFill>
                            <a:schemeClr val="bg1"/>
                          </a:solidFill>
                        </a:rPr>
                        <a:t>Key dates for</a:t>
                      </a:r>
                      <a:r>
                        <a:rPr lang="en-US" sz="1200" b="1" baseline="0" dirty="0">
                          <a:solidFill>
                            <a:schemeClr val="bg1"/>
                          </a:solidFill>
                        </a:rPr>
                        <a:t> 2017-2018 applications</a:t>
                      </a:r>
                      <a:endParaRPr lang="en-US" sz="12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687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AU" sz="1200" b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9945635"/>
                  </a:ext>
                </a:extLst>
              </a:tr>
              <a:tr h="505635">
                <a:tc>
                  <a:txBody>
                    <a:bodyPr/>
                    <a:lstStyle/>
                    <a:p>
                      <a:r>
                        <a:rPr lang="en-AU" sz="1400" b="1" dirty="0"/>
                        <a:t>Applications open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Monday</a:t>
                      </a:r>
                      <a:r>
                        <a:rPr lang="en-AU" sz="1400" b="1" baseline="0" dirty="0"/>
                        <a:t> 7 August 2017</a:t>
                      </a:r>
                      <a:endParaRPr lang="en-A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93304792"/>
                  </a:ext>
                </a:extLst>
              </a:tr>
              <a:tr h="505635">
                <a:tc>
                  <a:txBody>
                    <a:bodyPr/>
                    <a:lstStyle/>
                    <a:p>
                      <a:r>
                        <a:rPr lang="en-AU" sz="1400" b="1" dirty="0"/>
                        <a:t>Timely applications close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5pm, Thursday 28 September 2017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49314258"/>
                  </a:ext>
                </a:extLst>
              </a:tr>
              <a:tr h="505635">
                <a:tc>
                  <a:txBody>
                    <a:bodyPr/>
                    <a:lstStyle/>
                    <a:p>
                      <a:r>
                        <a:rPr lang="en-AU" sz="1400" b="1" dirty="0"/>
                        <a:t>SEAS applications</a:t>
                      </a:r>
                      <a:r>
                        <a:rPr lang="en-AU" sz="1400" b="1" baseline="0" dirty="0"/>
                        <a:t> close</a:t>
                      </a:r>
                      <a:endParaRPr lang="en-A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5pm, Tuesday 10 October 2017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5672028"/>
                  </a:ext>
                </a:extLst>
              </a:tr>
              <a:tr h="505635">
                <a:tc>
                  <a:txBody>
                    <a:bodyPr/>
                    <a:lstStyle/>
                    <a:p>
                      <a:r>
                        <a:rPr lang="en-AU" sz="1400" b="1" dirty="0"/>
                        <a:t>Scholarship applications close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5pm, Friday 13 October 2017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254047871"/>
                  </a:ext>
                </a:extLst>
              </a:tr>
              <a:tr h="505635">
                <a:tc>
                  <a:txBody>
                    <a:bodyPr/>
                    <a:lstStyle/>
                    <a:p>
                      <a:r>
                        <a:rPr lang="en-AU" sz="1400" b="1" dirty="0"/>
                        <a:t>Round</a:t>
                      </a:r>
                      <a:r>
                        <a:rPr lang="en-AU" sz="1400" b="1" baseline="0" dirty="0"/>
                        <a:t> 1 offers released</a:t>
                      </a:r>
                      <a:endParaRPr lang="en-A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Tuesday 16 January 2018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4705195"/>
                  </a:ext>
                </a:extLst>
              </a:tr>
              <a:tr h="505635"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Full list of dates: </a:t>
                      </a:r>
                      <a:r>
                        <a:rPr lang="en-AU" sz="1600" b="1" dirty="0">
                          <a:hlinkClick r:id="rId3"/>
                        </a:rPr>
                        <a:t>http://www.vtac.edu.au/dates.html</a:t>
                      </a:r>
                      <a:r>
                        <a:rPr lang="en-AU" sz="1600" b="1" dirty="0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63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03609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 with VTAC now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800" dirty="0"/>
              <a:t>Prepare now by connecting with VTAC on:</a:t>
            </a:r>
          </a:p>
          <a:p>
            <a:pPr lvl="1"/>
            <a:r>
              <a:rPr lang="en-US" sz="1600" dirty="0"/>
              <a:t>Facebook: </a:t>
            </a:r>
            <a:r>
              <a:rPr lang="en-US" sz="1600" u="sng" dirty="0"/>
              <a:t>facebook.com/</a:t>
            </a:r>
            <a:r>
              <a:rPr lang="en-US" sz="1600" u="sng" dirty="0" err="1"/>
              <a:t>vtacguide</a:t>
            </a:r>
            <a:endParaRPr lang="en-US" sz="1600" u="sng" dirty="0"/>
          </a:p>
          <a:p>
            <a:pPr lvl="1"/>
            <a:r>
              <a:rPr lang="en-US" sz="1600" dirty="0"/>
              <a:t>Twitter: </a:t>
            </a:r>
            <a:r>
              <a:rPr lang="en-US" sz="1600" u="sng" dirty="0"/>
              <a:t>@</a:t>
            </a:r>
            <a:r>
              <a:rPr lang="en-US" sz="1600" u="sng" dirty="0" err="1"/>
              <a:t>vtacguide</a:t>
            </a:r>
            <a:endParaRPr lang="en-US" sz="1600" u="sng" dirty="0"/>
          </a:p>
          <a:p>
            <a:pPr lvl="1"/>
            <a:endParaRPr lang="en-US" sz="1600" dirty="0"/>
          </a:p>
          <a:p>
            <a:r>
              <a:rPr lang="en-US" sz="1800" dirty="0"/>
              <a:t>We post timely information, application tips, course updates, and reminders before important closing dates</a:t>
            </a:r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955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Course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4624"/>
            <a:ext cx="4029075" cy="3809999"/>
          </a:xfrm>
        </p:spPr>
        <p:txBody>
          <a:bodyPr/>
          <a:lstStyle/>
          <a:p>
            <a:r>
              <a:rPr lang="en-US" dirty="0"/>
              <a:t>Information about courses:</a:t>
            </a:r>
          </a:p>
          <a:p>
            <a:pPr lvl="1"/>
            <a:r>
              <a:rPr lang="en-US" dirty="0"/>
              <a:t>CourseSearch at </a:t>
            </a:r>
            <a:r>
              <a:rPr lang="en-US" dirty="0">
                <a:hlinkClick r:id="rId3"/>
              </a:rPr>
              <a:t>www.vtac.edu.au</a:t>
            </a:r>
            <a:endParaRPr lang="en-US" dirty="0"/>
          </a:p>
          <a:p>
            <a:pPr lvl="1"/>
            <a:r>
              <a:rPr lang="en-US" dirty="0"/>
              <a:t>The VTAC CourseSearch App (free)</a:t>
            </a:r>
          </a:p>
          <a:p>
            <a:r>
              <a:rPr lang="en-US" dirty="0"/>
              <a:t>Register for a VTAC account and apply online</a:t>
            </a:r>
          </a:p>
          <a:p>
            <a:r>
              <a:rPr lang="en-US" dirty="0"/>
              <a:t>List up to 8 courses in the order you want to take them</a:t>
            </a:r>
          </a:p>
          <a:p>
            <a:r>
              <a:rPr lang="en-US" dirty="0"/>
              <a:t>You can change your preferences before and after each round (check closing and opening dates online)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1841" y="1646239"/>
            <a:ext cx="4324959" cy="4233247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2888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Selection data – how competitive is this course?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739464"/>
            <a:ext cx="8229600" cy="38099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-137160" algn="l" defTabSz="685800" rtl="0" eaLnBrk="1" latinLnBrk="0" hangingPunct="1">
              <a:lnSpc>
                <a:spcPct val="90000"/>
              </a:lnSpc>
              <a:spcBef>
                <a:spcPts val="9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14350" indent="-134541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85800" indent="-137160" algn="l" defTabSz="6858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57250" indent="-134541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28700" indent="-13716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00150" indent="-134541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600" indent="-137160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43050" indent="-134541" algn="l" defTabSz="685800" rtl="0" eaLnBrk="1" latinLnBrk="0" hangingPunct="1">
              <a:lnSpc>
                <a:spcPct val="90000"/>
              </a:lnSpc>
              <a:spcBef>
                <a:spcPts val="45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0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AU" dirty="0"/>
              <a:t>Applicants for an example course selecting on ATAR with 4 places and 6 applicants:</a:t>
            </a:r>
          </a:p>
          <a:p>
            <a:pPr marL="0" indent="0">
              <a:buFont typeface="Arial" pitchFamily="34" charset="0"/>
              <a:buNone/>
            </a:pPr>
            <a:endParaRPr lang="en-AU" dirty="0"/>
          </a:p>
          <a:p>
            <a:pPr marL="0" indent="0">
              <a:buFont typeface="Arial" pitchFamily="34" charset="0"/>
              <a:buNone/>
            </a:pPr>
            <a:endParaRPr lang="en-AU" dirty="0"/>
          </a:p>
          <a:p>
            <a:pPr marL="0" indent="0">
              <a:buFont typeface="Arial" pitchFamily="34" charset="0"/>
              <a:buNone/>
            </a:pP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51794" y="2113454"/>
          <a:ext cx="3757448" cy="393968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56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677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4468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ATAR</a:t>
                      </a:r>
                    </a:p>
                  </a:txBody>
                  <a:tcPr anchor="ctr">
                    <a:solidFill>
                      <a:srgbClr val="4468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Offered a place?</a:t>
                      </a:r>
                    </a:p>
                  </a:txBody>
                  <a:tcPr anchor="ctr">
                    <a:solidFill>
                      <a:srgbClr val="4468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92">
                <a:tc>
                  <a:txBody>
                    <a:bodyPr/>
                    <a:lstStyle/>
                    <a:p>
                      <a:r>
                        <a:rPr lang="en-AU" dirty="0"/>
                        <a:t>Mel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95.00 ATAR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2">
                <a:tc>
                  <a:txBody>
                    <a:bodyPr/>
                    <a:lstStyle/>
                    <a:p>
                      <a:r>
                        <a:rPr lang="en-AU" dirty="0"/>
                        <a:t>Geri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90.00 ATAR</a:t>
                      </a:r>
                    </a:p>
                    <a:p>
                      <a:r>
                        <a:rPr lang="en-AU" sz="1400" dirty="0"/>
                        <a:t>+</a:t>
                      </a:r>
                      <a:r>
                        <a:rPr lang="en-AU" sz="1400" baseline="0" dirty="0"/>
                        <a:t> subject bonus</a:t>
                      </a:r>
                    </a:p>
                    <a:p>
                      <a:r>
                        <a:rPr lang="en-AU" sz="1400" baseline="0" dirty="0"/>
                        <a:t>= </a:t>
                      </a:r>
                      <a:r>
                        <a:rPr lang="en-AU" sz="1400" b="1" baseline="0" dirty="0"/>
                        <a:t>95.00</a:t>
                      </a:r>
                      <a:r>
                        <a:rPr lang="en-AU" sz="1400" baseline="0" dirty="0"/>
                        <a:t> rank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92">
                <a:tc>
                  <a:txBody>
                    <a:bodyPr/>
                    <a:lstStyle/>
                    <a:p>
                      <a:r>
                        <a:rPr lang="en-AU" dirty="0"/>
                        <a:t>Victoria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85.00</a:t>
                      </a:r>
                      <a:r>
                        <a:rPr lang="en-AU" sz="1400" b="1" baseline="0" dirty="0"/>
                        <a:t> ATAR</a:t>
                      </a:r>
                      <a:endParaRPr lang="en-A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92">
                <a:tc>
                  <a:txBody>
                    <a:bodyPr/>
                    <a:lstStyle/>
                    <a:p>
                      <a:r>
                        <a:rPr lang="en-AU" dirty="0"/>
                        <a:t>Emma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80.00 ATAR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No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92">
                <a:tc>
                  <a:txBody>
                    <a:bodyPr/>
                    <a:lstStyle/>
                    <a:p>
                      <a:r>
                        <a:rPr lang="en-AU" dirty="0"/>
                        <a:t>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75.00 ATAR</a:t>
                      </a:r>
                    </a:p>
                    <a:p>
                      <a:r>
                        <a:rPr lang="en-AU" sz="1400" dirty="0"/>
                        <a:t>+ </a:t>
                      </a:r>
                      <a:r>
                        <a:rPr lang="en-AU" sz="1400" baseline="0" dirty="0"/>
                        <a:t>SEAS </a:t>
                      </a:r>
                    </a:p>
                    <a:p>
                      <a:r>
                        <a:rPr lang="en-AU" sz="1400" baseline="0" dirty="0"/>
                        <a:t>+ subject bonus</a:t>
                      </a:r>
                    </a:p>
                    <a:p>
                      <a:r>
                        <a:rPr lang="en-AU" sz="1400" baseline="0" dirty="0"/>
                        <a:t>= </a:t>
                      </a:r>
                      <a:r>
                        <a:rPr lang="en-AU" sz="1400" b="1" baseline="0" dirty="0"/>
                        <a:t>86.00</a:t>
                      </a:r>
                      <a:r>
                        <a:rPr lang="en-AU" sz="1400" baseline="0" dirty="0"/>
                        <a:t> rank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92">
                <a:tc>
                  <a:txBody>
                    <a:bodyPr/>
                    <a:lstStyle/>
                    <a:p>
                      <a:r>
                        <a:rPr lang="en-AU" dirty="0"/>
                        <a:t>Howie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70.00 ATAR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No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pSp>
        <p:nvGrpSpPr>
          <p:cNvPr id="6" name="Group 5"/>
          <p:cNvGrpSpPr/>
          <p:nvPr/>
        </p:nvGrpSpPr>
        <p:grpSpPr>
          <a:xfrm>
            <a:off x="578069" y="3978168"/>
            <a:ext cx="8255876" cy="2191404"/>
            <a:chOff x="578069" y="3978168"/>
            <a:chExt cx="8255876" cy="2191404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578069" y="4225159"/>
              <a:ext cx="4319752" cy="0"/>
            </a:xfrm>
            <a:prstGeom prst="line">
              <a:avLst/>
            </a:prstGeom>
            <a:ln w="57150">
              <a:solidFill>
                <a:srgbClr val="990000"/>
              </a:solidFill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4897821" y="3978168"/>
              <a:ext cx="3936124" cy="2191404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135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▪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342900" indent="-137160" algn="l" defTabSz="685800" rtl="0" eaLnBrk="1" latinLnBrk="0" hangingPunct="1">
                <a:lnSpc>
                  <a:spcPct val="90000"/>
                </a:lnSpc>
                <a:spcBef>
                  <a:spcPts val="9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▪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514350" indent="-134541" algn="l" defTabSz="6858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▪"/>
                <a:defRPr sz="12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685800" indent="-137160" algn="l" defTabSz="685800" rtl="0" eaLnBrk="1" latinLnBrk="0" hangingPunct="1">
                <a:lnSpc>
                  <a:spcPct val="90000"/>
                </a:lnSpc>
                <a:spcBef>
                  <a:spcPts val="60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▪"/>
                <a:defRPr sz="10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857250" indent="-134541" algn="l" defTabSz="685800" rtl="0" eaLnBrk="1" latinLnBrk="0" hangingPunct="1">
                <a:lnSpc>
                  <a:spcPct val="90000"/>
                </a:lnSpc>
                <a:spcBef>
                  <a:spcPts val="45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▪"/>
                <a:defRPr sz="10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028700" indent="-137160" algn="l" defTabSz="685800" rtl="0" eaLnBrk="1" latinLnBrk="0" hangingPunct="1">
                <a:lnSpc>
                  <a:spcPct val="90000"/>
                </a:lnSpc>
                <a:spcBef>
                  <a:spcPts val="45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▪"/>
                <a:defRPr sz="10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1200150" indent="-134541" algn="l" defTabSz="685800" rtl="0" eaLnBrk="1" latinLnBrk="0" hangingPunct="1">
                <a:lnSpc>
                  <a:spcPct val="90000"/>
                </a:lnSpc>
                <a:spcBef>
                  <a:spcPts val="45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▪"/>
                <a:defRPr sz="10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371600" indent="-137160" algn="l" defTabSz="685800" rtl="0" eaLnBrk="1" latinLnBrk="0" hangingPunct="1">
                <a:lnSpc>
                  <a:spcPct val="90000"/>
                </a:lnSpc>
                <a:spcBef>
                  <a:spcPts val="45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▪"/>
                <a:defRPr sz="10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1543050" indent="-134541" algn="l" defTabSz="685800" rtl="0" eaLnBrk="1" latinLnBrk="0" hangingPunct="1">
                <a:lnSpc>
                  <a:spcPct val="90000"/>
                </a:lnSpc>
                <a:spcBef>
                  <a:spcPts val="450"/>
                </a:spcBef>
                <a:buClr>
                  <a:schemeClr val="accent1"/>
                </a:buClr>
                <a:buSzPct val="100000"/>
                <a:buFont typeface="Arial" pitchFamily="34" charset="0"/>
                <a:buChar char="▪"/>
                <a:defRPr sz="10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Font typeface="Arial" pitchFamily="34" charset="0"/>
                <a:buNone/>
              </a:pPr>
              <a:r>
                <a:rPr lang="en-AU" b="1" dirty="0"/>
                <a:t>Clearly-in</a:t>
              </a:r>
              <a:r>
                <a:rPr lang="en-AU" dirty="0"/>
                <a:t> is 85.00: everyone at this ATAR or above received an offer</a:t>
              </a:r>
            </a:p>
            <a:p>
              <a:pPr marL="0" indent="0">
                <a:buFont typeface="Arial" pitchFamily="34" charset="0"/>
                <a:buNone/>
              </a:pPr>
              <a:r>
                <a:rPr lang="en-AU" b="1" dirty="0"/>
                <a:t>% below</a:t>
              </a:r>
              <a:r>
                <a:rPr lang="en-AU" dirty="0"/>
                <a:t>: One out of four offers was made to an applicant with an ATAR below 85.00, so the % below is 25%</a:t>
              </a:r>
            </a:p>
            <a:p>
              <a:pPr marL="0" indent="0">
                <a:buFont typeface="Arial" pitchFamily="34" charset="0"/>
                <a:buNone/>
              </a:pPr>
              <a:endParaRPr lang="en-AU" dirty="0"/>
            </a:p>
            <a:p>
              <a:pPr marL="0" indent="0">
                <a:buFont typeface="Arial" pitchFamily="34" charset="0"/>
                <a:buNone/>
              </a:pPr>
              <a:endParaRPr lang="en-AU" dirty="0"/>
            </a:p>
          </p:txBody>
        </p:sp>
      </p:grpSp>
    </p:spTree>
    <p:extLst>
      <p:ext uri="{BB962C8B-B14F-4D97-AF65-F5344CB8AC3E}">
        <p14:creationId xmlns:p14="http://schemas.microsoft.com/office/powerpoint/2010/main" val="3032546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Special Entry Access Scheme (SEAS)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Types of special consideration:</a:t>
            </a:r>
          </a:p>
          <a:p>
            <a:pPr lvl="1"/>
            <a:r>
              <a:rPr lang="en-AU" sz="1800" dirty="0"/>
              <a:t>SEAS through VTAC</a:t>
            </a:r>
          </a:p>
          <a:p>
            <a:pPr lvl="1"/>
            <a:r>
              <a:rPr lang="en-AU" sz="1800" dirty="0"/>
              <a:t>Other special consideration and bonus schemes not part of SEAS (list on the VTAC website)</a:t>
            </a:r>
            <a:endParaRPr lang="en-AU" sz="1600" dirty="0"/>
          </a:p>
          <a:p>
            <a:r>
              <a:rPr lang="en-AU" sz="2000" dirty="0"/>
              <a:t>SEAS is the umbrella program in which most VTAC institutions participate and is for applicants who have experienced educational disadvantage.</a:t>
            </a:r>
          </a:p>
          <a:p>
            <a:pPr lvl="1"/>
            <a:r>
              <a:rPr lang="en-AU" sz="1800" dirty="0"/>
              <a:t>One SEAS application through VTAC for all your preferences</a:t>
            </a:r>
          </a:p>
          <a:p>
            <a:pPr lvl="1"/>
            <a:r>
              <a:rPr lang="en-AU" sz="1800" dirty="0"/>
              <a:t>Some institutions refer to SEAS by other names, e.g. Access Melbourne</a:t>
            </a:r>
          </a:p>
          <a:p>
            <a:endParaRPr lang="en-AU" sz="1800" dirty="0"/>
          </a:p>
        </p:txBody>
      </p:sp>
    </p:spTree>
    <p:extLst>
      <p:ext uri="{BB962C8B-B14F-4D97-AF65-F5344CB8AC3E}">
        <p14:creationId xmlns:p14="http://schemas.microsoft.com/office/powerpoint/2010/main" val="4117058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SEAS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16360" y="1804221"/>
            <a:ext cx="4370439" cy="3809999"/>
          </a:xfrm>
        </p:spPr>
        <p:txBody>
          <a:bodyPr>
            <a:normAutofit/>
          </a:bodyPr>
          <a:lstStyle/>
          <a:p>
            <a:r>
              <a:rPr lang="en-AU" sz="2000" dirty="0"/>
              <a:t>SEAS does not exempt you from meeting course requirements.</a:t>
            </a:r>
          </a:p>
          <a:p>
            <a:pPr lvl="1"/>
            <a:r>
              <a:rPr lang="en-AU" sz="1850" dirty="0"/>
              <a:t>You must study course prerequisites, attend all interviews, sit any required tests, and submit all required folios and forms. </a:t>
            </a:r>
          </a:p>
          <a:p>
            <a:r>
              <a:rPr lang="en-AU" sz="2000" dirty="0"/>
              <a:t>SEAS is not a guaranteed entry scheme or reserved quota, but may allow you to gain entry to a course with a lower ATAR than otherwise</a:t>
            </a:r>
          </a:p>
          <a:p>
            <a:endParaRPr lang="en-AU" sz="2000" dirty="0"/>
          </a:p>
          <a:p>
            <a:endParaRPr lang="en-AU" sz="2000" dirty="0"/>
          </a:p>
          <a:p>
            <a:endParaRPr lang="en-AU" sz="195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58912" y="1832514"/>
          <a:ext cx="3757448" cy="393968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856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79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286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677">
                <a:tc>
                  <a:txBody>
                    <a:bodyPr/>
                    <a:lstStyle/>
                    <a:p>
                      <a:endParaRPr lang="en-AU" dirty="0"/>
                    </a:p>
                  </a:txBody>
                  <a:tcPr>
                    <a:solidFill>
                      <a:srgbClr val="4468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ATAR</a:t>
                      </a:r>
                    </a:p>
                  </a:txBody>
                  <a:tcPr anchor="ctr">
                    <a:solidFill>
                      <a:srgbClr val="44687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Offered a place?</a:t>
                      </a:r>
                    </a:p>
                  </a:txBody>
                  <a:tcPr anchor="ctr">
                    <a:solidFill>
                      <a:srgbClr val="4468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092">
                <a:tc>
                  <a:txBody>
                    <a:bodyPr/>
                    <a:lstStyle/>
                    <a:p>
                      <a:r>
                        <a:rPr lang="en-AU" dirty="0"/>
                        <a:t>Mel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95.00 ATAR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092">
                <a:tc>
                  <a:txBody>
                    <a:bodyPr/>
                    <a:lstStyle/>
                    <a:p>
                      <a:r>
                        <a:rPr lang="en-AU" dirty="0"/>
                        <a:t>Geri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90.00 ATAR</a:t>
                      </a:r>
                    </a:p>
                    <a:p>
                      <a:r>
                        <a:rPr lang="en-AU" sz="1400" dirty="0"/>
                        <a:t>+</a:t>
                      </a:r>
                      <a:r>
                        <a:rPr lang="en-AU" sz="1400" baseline="0" dirty="0"/>
                        <a:t> subject bonus</a:t>
                      </a:r>
                    </a:p>
                    <a:p>
                      <a:r>
                        <a:rPr lang="en-AU" sz="1400" baseline="0" dirty="0"/>
                        <a:t>= </a:t>
                      </a:r>
                      <a:r>
                        <a:rPr lang="en-AU" sz="1400" b="1" baseline="0" dirty="0"/>
                        <a:t>95.00</a:t>
                      </a:r>
                      <a:r>
                        <a:rPr lang="en-AU" sz="1400" baseline="0" dirty="0"/>
                        <a:t> rank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092">
                <a:tc>
                  <a:txBody>
                    <a:bodyPr/>
                    <a:lstStyle/>
                    <a:p>
                      <a:r>
                        <a:rPr lang="en-AU" dirty="0"/>
                        <a:t>Victoria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85.00</a:t>
                      </a:r>
                      <a:r>
                        <a:rPr lang="en-AU" sz="1400" b="1" baseline="0" dirty="0"/>
                        <a:t> ATAR</a:t>
                      </a:r>
                      <a:endParaRPr lang="en-AU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40092">
                <a:tc>
                  <a:txBody>
                    <a:bodyPr/>
                    <a:lstStyle/>
                    <a:p>
                      <a:r>
                        <a:rPr lang="en-AU" dirty="0"/>
                        <a:t>Emma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80.00 ATAR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No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092">
                <a:tc>
                  <a:txBody>
                    <a:bodyPr/>
                    <a:lstStyle/>
                    <a:p>
                      <a:r>
                        <a:rPr lang="en-AU" dirty="0"/>
                        <a:t>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/>
                        <a:t>75.00 ATAR</a:t>
                      </a:r>
                    </a:p>
                    <a:p>
                      <a:r>
                        <a:rPr lang="en-AU" sz="1400" dirty="0"/>
                        <a:t>+ </a:t>
                      </a:r>
                      <a:r>
                        <a:rPr lang="en-AU" sz="1400" baseline="0" dirty="0"/>
                        <a:t>SEAS </a:t>
                      </a:r>
                    </a:p>
                    <a:p>
                      <a:r>
                        <a:rPr lang="en-AU" sz="1400" baseline="0" dirty="0"/>
                        <a:t>+ subject bonus</a:t>
                      </a:r>
                    </a:p>
                    <a:p>
                      <a:r>
                        <a:rPr lang="en-AU" sz="1400" baseline="0" dirty="0"/>
                        <a:t>= </a:t>
                      </a:r>
                      <a:r>
                        <a:rPr lang="en-AU" sz="1400" b="1" baseline="0" dirty="0"/>
                        <a:t>86.00</a:t>
                      </a:r>
                      <a:r>
                        <a:rPr lang="en-AU" sz="1400" baseline="0" dirty="0"/>
                        <a:t> rank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Yes</a:t>
                      </a: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40092">
                <a:tc>
                  <a:txBody>
                    <a:bodyPr/>
                    <a:lstStyle/>
                    <a:p>
                      <a:r>
                        <a:rPr lang="en-AU" dirty="0"/>
                        <a:t>Howie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1" dirty="0"/>
                        <a:t>70.00 ATAR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dirty="0"/>
                        <a:t>No</a:t>
                      </a: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6735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Applying for SEAS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AU" sz="1800" dirty="0"/>
              <a:t>SEAS application becomes available in the VTAC account </a:t>
            </a:r>
            <a:r>
              <a:rPr lang="en-AU" sz="1800" u="sng" dirty="0"/>
              <a:t>after</a:t>
            </a:r>
            <a:r>
              <a:rPr lang="en-AU" sz="1800" dirty="0"/>
              <a:t> a course application has been submitted.</a:t>
            </a:r>
          </a:p>
          <a:p>
            <a:r>
              <a:rPr lang="en-AU" sz="1800" dirty="0"/>
              <a:t>All categories are on the same page</a:t>
            </a:r>
          </a:p>
          <a:p>
            <a:r>
              <a:rPr lang="en-AU" sz="1800" dirty="0"/>
              <a:t>Submit early </a:t>
            </a:r>
          </a:p>
          <a:p>
            <a:pPr lvl="1"/>
            <a:r>
              <a:rPr lang="en-AU" sz="1650" dirty="0"/>
              <a:t>SEAS applications open at the same time as course applications</a:t>
            </a:r>
          </a:p>
          <a:p>
            <a:pPr lvl="1"/>
            <a:r>
              <a:rPr lang="en-AU" sz="1650" dirty="0"/>
              <a:t>You can update your SEAS application as often as you like before the closing date</a:t>
            </a:r>
          </a:p>
          <a:p>
            <a:r>
              <a:rPr lang="en-AU" sz="1800" dirty="0"/>
              <a:t>Applications and supporting documentation must be </a:t>
            </a:r>
            <a:r>
              <a:rPr lang="en-AU" sz="1800" u="sng" dirty="0"/>
              <a:t>received</a:t>
            </a:r>
            <a:r>
              <a:rPr lang="en-AU" sz="1800" dirty="0"/>
              <a:t> no later than the closing date (5pm, Tuesday 10 October 2017)</a:t>
            </a:r>
          </a:p>
          <a:p>
            <a:pPr lvl="1"/>
            <a:r>
              <a:rPr lang="en-AU" sz="1650" dirty="0"/>
              <a:t>Gather supporting evidence early</a:t>
            </a:r>
          </a:p>
          <a:p>
            <a:pPr lvl="1"/>
            <a:r>
              <a:rPr lang="en-AU" sz="1650" dirty="0"/>
              <a:t>Allow time for postage if submitting in hard copy</a:t>
            </a:r>
          </a:p>
          <a:p>
            <a:endParaRPr lang="en-AU" sz="1200" dirty="0"/>
          </a:p>
        </p:txBody>
      </p:sp>
    </p:spTree>
    <p:extLst>
      <p:ext uri="{BB962C8B-B14F-4D97-AF65-F5344CB8AC3E}">
        <p14:creationId xmlns:p14="http://schemas.microsoft.com/office/powerpoint/2010/main" val="2410786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iamond Grid 16x9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15_4109default" id="{E728D685-11FC-4812-BA85-57AC6F9C9F40}" vid="{BC4E008B-95FF-4815-904E-143A8EDFC1D4}"/>
    </a:ext>
  </a:extLst>
</a:theme>
</file>

<file path=ppt/theme/theme2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DiamondGrid">
      <a:dk1>
        <a:srgbClr val="2D2E2D"/>
      </a:dk1>
      <a:lt1>
        <a:sysClr val="window" lastClr="FFFFFF"/>
      </a:lt1>
      <a:dk2>
        <a:srgbClr val="000000"/>
      </a:dk2>
      <a:lt2>
        <a:srgbClr val="EAEAEA"/>
      </a:lt2>
      <a:accent1>
        <a:srgbClr val="D15A3E"/>
      </a:accent1>
      <a:accent2>
        <a:srgbClr val="B2B2B2"/>
      </a:accent2>
      <a:accent3>
        <a:srgbClr val="4F91A1"/>
      </a:accent3>
      <a:accent4>
        <a:srgbClr val="F0BA34"/>
      </a:accent4>
      <a:accent5>
        <a:srgbClr val="AEB733"/>
      </a:accent5>
      <a:accent6>
        <a:srgbClr val="926397"/>
      </a:accent6>
      <a:hlink>
        <a:srgbClr val="4F91A1"/>
      </a:hlink>
      <a:folHlink>
        <a:srgbClr val="808080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141aba3b8f8cb7f331be6546df69db5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8e4ef66d87525153bd8907774ed28f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BDA8A7-0CEB-4225-87B6-CC21A86118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B928D1E-68BA-412E-B34A-7160A7263FC7}">
  <ds:schemaRefs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schemas.microsoft.com/office/2006/documentManagement/types"/>
    <ds:schemaRef ds:uri="http://purl.org/dc/dcmitype/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64DF5C83-574F-4252-A4F8-E258C190AA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1393</Words>
  <Application>Microsoft Office PowerPoint</Application>
  <PresentationFormat>On-screen Show (4:3)</PresentationFormat>
  <Paragraphs>234</Paragraphs>
  <Slides>21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8" baseType="lpstr">
      <vt:lpstr>Arial</vt:lpstr>
      <vt:lpstr>Franklin Gothic Medium Cond</vt:lpstr>
      <vt:lpstr>Roboto Condensed</vt:lpstr>
      <vt:lpstr>Verdana</vt:lpstr>
      <vt:lpstr>Wingdings 2</vt:lpstr>
      <vt:lpstr>Wingdings 3</vt:lpstr>
      <vt:lpstr>Diamond Grid 16x9</vt:lpstr>
      <vt:lpstr>Applying for tertiary study, scholarships,  and special consideration</vt:lpstr>
      <vt:lpstr>VTAC Applications</vt:lpstr>
      <vt:lpstr>Key dates</vt:lpstr>
      <vt:lpstr>Connect with VTAC now</vt:lpstr>
      <vt:lpstr>Course Application</vt:lpstr>
      <vt:lpstr>Selection data – how competitive is this course?</vt:lpstr>
      <vt:lpstr>Special Entry Access Scheme (SEAS)</vt:lpstr>
      <vt:lpstr>What can SEAS do?</vt:lpstr>
      <vt:lpstr>Applying for SEAS</vt:lpstr>
      <vt:lpstr>SEAS Categories</vt:lpstr>
      <vt:lpstr>SEAS documentation</vt:lpstr>
      <vt:lpstr>SEAS documentation</vt:lpstr>
      <vt:lpstr>SEAS impact statements</vt:lpstr>
      <vt:lpstr>What to include in supporting statements</vt:lpstr>
      <vt:lpstr>Three options for providing documentation</vt:lpstr>
      <vt:lpstr>Online statements of support</vt:lpstr>
      <vt:lpstr>Checking whether a statement of support has been submitted</vt:lpstr>
      <vt:lpstr>Hard copy or scanned SEAS documentation</vt:lpstr>
      <vt:lpstr>Confirming submission of SEAS application</vt:lpstr>
      <vt:lpstr>Scholarships</vt:lpstr>
      <vt:lpstr>Remember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2012-06-18T16:53:33Z</dcterms:created>
  <dcterms:modified xsi:type="dcterms:W3CDTF">2017-07-16T07:48:07Z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