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5" r:id="rId3"/>
  </p:sldMasterIdLst>
  <p:sldIdLst>
    <p:sldId id="256" r:id="rId4"/>
    <p:sldId id="257" r:id="rId5"/>
    <p:sldId id="276" r:id="rId6"/>
    <p:sldId id="261" r:id="rId7"/>
    <p:sldId id="264" r:id="rId8"/>
    <p:sldId id="263" r:id="rId9"/>
    <p:sldId id="275" r:id="rId10"/>
    <p:sldId id="274" r:id="rId11"/>
    <p:sldId id="265" r:id="rId12"/>
    <p:sldId id="277" r:id="rId13"/>
    <p:sldId id="279" r:id="rId14"/>
    <p:sldId id="280" r:id="rId15"/>
    <p:sldId id="267" r:id="rId16"/>
    <p:sldId id="266" r:id="rId17"/>
    <p:sldId id="272" r:id="rId18"/>
    <p:sldId id="269" r:id="rId19"/>
    <p:sldId id="271" r:id="rId20"/>
    <p:sldId id="270" r:id="rId21"/>
    <p:sldId id="25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037"/>
    <a:srgbClr val="2F4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94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613" y="3905277"/>
            <a:ext cx="7560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0896"/>
            <a:ext cx="7483642" cy="12593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4000">
                <a:solidFill>
                  <a:srgbClr val="0C0037"/>
                </a:solidFill>
                <a:latin typeface="Open Sans Semibold"/>
                <a:cs typeface="Open Sans Semibold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316"/>
            <a:ext cx="8229600" cy="435484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F4354"/>
                </a:solidFill>
                <a:latin typeface="Open Sans Semibold"/>
                <a:cs typeface="Open Sans Semibold"/>
              </a:defRPr>
            </a:lvl1pPr>
            <a:lvl2pPr>
              <a:defRPr>
                <a:solidFill>
                  <a:srgbClr val="2F4354"/>
                </a:solidFill>
                <a:latin typeface="Open Sans"/>
                <a:cs typeface="Open Sans"/>
              </a:defRPr>
            </a:lvl2pPr>
            <a:lvl3pPr>
              <a:defRPr>
                <a:solidFill>
                  <a:srgbClr val="2F4354"/>
                </a:solidFill>
                <a:latin typeface="Open Sans"/>
                <a:cs typeface="Open Sans"/>
              </a:defRPr>
            </a:lvl3pPr>
            <a:lvl4pPr>
              <a:defRPr>
                <a:solidFill>
                  <a:srgbClr val="2F4354"/>
                </a:solidFill>
                <a:latin typeface="Open Sans"/>
                <a:cs typeface="Open Sans"/>
              </a:defRPr>
            </a:lvl4pPr>
            <a:lvl5pPr>
              <a:defRPr>
                <a:solidFill>
                  <a:srgbClr val="2F4354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0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84684"/>
            <a:ext cx="4038600" cy="434147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rgbClr val="2F4354"/>
                </a:solidFill>
                <a:latin typeface="Open Sans"/>
                <a:cs typeface="Open Sans"/>
              </a:defRPr>
            </a:lvl1pPr>
            <a:lvl2pPr>
              <a:defRPr sz="2400" b="0" i="0">
                <a:solidFill>
                  <a:srgbClr val="2F4354"/>
                </a:solidFill>
                <a:latin typeface="Open Sans"/>
                <a:cs typeface="Open Sans"/>
              </a:defRPr>
            </a:lvl2pPr>
            <a:lvl3pPr>
              <a:defRPr sz="2000" b="0" i="0">
                <a:solidFill>
                  <a:srgbClr val="2F4354"/>
                </a:solidFill>
                <a:latin typeface="Open Sans"/>
                <a:cs typeface="Open Sans"/>
              </a:defRPr>
            </a:lvl3pPr>
            <a:lvl4pPr>
              <a:defRPr sz="1800" b="0" i="0">
                <a:solidFill>
                  <a:srgbClr val="2F4354"/>
                </a:solidFill>
                <a:latin typeface="Open Sans"/>
                <a:cs typeface="Open Sans"/>
              </a:defRPr>
            </a:lvl4pPr>
            <a:lvl5pPr>
              <a:defRPr sz="1800" b="0" i="0">
                <a:solidFill>
                  <a:srgbClr val="2F4354"/>
                </a:solidFill>
                <a:latin typeface="Open Sans"/>
                <a:cs typeface="Open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84684"/>
            <a:ext cx="4038600" cy="434147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rgbClr val="2F4354"/>
                </a:solidFill>
                <a:latin typeface="Open Sans"/>
                <a:cs typeface="Open Sans"/>
              </a:defRPr>
            </a:lvl1pPr>
            <a:lvl2pPr>
              <a:defRPr sz="2400" b="0" i="0">
                <a:solidFill>
                  <a:srgbClr val="2F4354"/>
                </a:solidFill>
                <a:latin typeface="Open Sans"/>
                <a:cs typeface="Open Sans"/>
              </a:defRPr>
            </a:lvl2pPr>
            <a:lvl3pPr>
              <a:defRPr sz="2000" b="0" i="0">
                <a:solidFill>
                  <a:srgbClr val="2F4354"/>
                </a:solidFill>
                <a:latin typeface="Open Sans"/>
                <a:cs typeface="Open Sans"/>
              </a:defRPr>
            </a:lvl3pPr>
            <a:lvl4pPr>
              <a:defRPr sz="1800" b="0" i="0">
                <a:solidFill>
                  <a:srgbClr val="2F4354"/>
                </a:solidFill>
                <a:latin typeface="Open Sans"/>
                <a:cs typeface="Open Sans"/>
              </a:defRPr>
            </a:lvl4pPr>
            <a:lvl5pPr>
              <a:defRPr sz="1800" b="0" i="0">
                <a:solidFill>
                  <a:srgbClr val="2F4354"/>
                </a:solidFill>
                <a:latin typeface="Open Sans"/>
                <a:cs typeface="Open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1" y="340896"/>
            <a:ext cx="7483642" cy="12593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4000">
                <a:solidFill>
                  <a:srgbClr val="0C0037"/>
                </a:solidFill>
                <a:latin typeface="Open Sans Semibold"/>
                <a:cs typeface="Open Sans Semibold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39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94613" y="3256908"/>
            <a:ext cx="7560000" cy="123488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7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ercstaff/Desktop/WIP/141141%20DULLARD%20Powerpoint%20templates/Images/HR/RCH_Powerpoint_1.jpg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ercstaff/Desktop/WIP/141141%20DULLARD%20Powerpoint%20templates/Images/HR/RCH_Powerpoint_2.jpg" TargetMode="Externa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file://localhost/Users/ercstaff/Desktop/WIP/141141%20DULLARD%20Powerpoint%20templates/Images/HR/RCH_Powerpoint_3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CH_Powerpoint_1.jpg" descr="/Users/ercstaff/Desktop/WIP/141141 DULLARD Powerpoint templates/Images/HR/RCH_Powerpoint_1.jp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9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CH_Powerpoint_2.jpg" descr="/Users/ercstaff/Desktop/WIP/141141 DULLARD Powerpoint templates/Images/HR/RCH_Powerpoint_2.jp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CH_Powerpoint_3.jpg" descr="/Users/ercstaff/Desktop/WIP/141141 DULLARD Powerpoint templates/Images/HR/RCH_Powerpoint_3.jp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2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613" y="3877053"/>
            <a:ext cx="7560000" cy="1852056"/>
          </a:xfrm>
        </p:spPr>
        <p:txBody>
          <a:bodyPr/>
          <a:lstStyle/>
          <a:p>
            <a:r>
              <a:rPr lang="en-US" dirty="0" smtClean="0">
                <a:latin typeface="Open Sans Semibold"/>
                <a:cs typeface="Open Sans Semibold"/>
              </a:rPr>
              <a:t>Readiness to proceed to transplantation</a:t>
            </a:r>
          </a:p>
          <a:p>
            <a:pPr>
              <a:spcBef>
                <a:spcPts val="800"/>
              </a:spcBef>
            </a:pPr>
            <a:r>
              <a:rPr lang="en-US" sz="2000" dirty="0" smtClean="0">
                <a:latin typeface="Open Sans Light"/>
                <a:cs typeface="Open Sans Light"/>
              </a:rPr>
              <a:t>Consultant interview </a:t>
            </a:r>
          </a:p>
          <a:p>
            <a:pPr>
              <a:spcBef>
                <a:spcPts val="800"/>
              </a:spcBef>
            </a:pPr>
            <a:r>
              <a:rPr lang="en-US" sz="1200" dirty="0" smtClean="0">
                <a:latin typeface="Open Sans Light"/>
                <a:cs typeface="Open Sans Light"/>
              </a:rPr>
              <a:t>May 2017</a:t>
            </a:r>
            <a:endParaRPr lang="en-US" sz="1200" dirty="0"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783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000" dirty="0" smtClean="0"/>
              <a:t>Observations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000" dirty="0" smtClean="0"/>
              <a:t>Fluid </a:t>
            </a:r>
            <a:r>
              <a:rPr lang="en-US" altLang="en-US" sz="2000" dirty="0"/>
              <a:t>balance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000" dirty="0" smtClean="0"/>
              <a:t>Infusions</a:t>
            </a:r>
            <a:endParaRPr lang="en-AU" altLang="en-US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dirty="0"/>
              <a:t>Medications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dirty="0"/>
              <a:t>Blood &amp; urine sampling </a:t>
            </a:r>
            <a:endParaRPr lang="en-US" altLang="en-US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dirty="0" smtClean="0"/>
              <a:t>Drains and lines </a:t>
            </a:r>
            <a:endParaRPr lang="en-US" alt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dirty="0" smtClean="0"/>
              <a:t>Pain management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dirty="0"/>
              <a:t>P</a:t>
            </a:r>
            <a:r>
              <a:rPr lang="en-US" altLang="en-US" sz="2000" dirty="0" smtClean="0"/>
              <a:t>hysiotherapy</a:t>
            </a:r>
            <a:endParaRPr lang="en-US" alt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dirty="0"/>
              <a:t>Dietician</a:t>
            </a:r>
          </a:p>
          <a:p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/>
              <a:t>Post op </a:t>
            </a:r>
            <a:r>
              <a:rPr lang="en-AU" sz="4800" dirty="0" smtClean="0"/>
              <a:t>care</a:t>
            </a:r>
            <a:r>
              <a:rPr lang="en-AU" altLang="en-US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AU" altLang="en-US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7" b="12696"/>
          <a:stretch/>
        </p:blipFill>
        <p:spPr>
          <a:xfrm rot="5400000">
            <a:off x="4741496" y="2029256"/>
            <a:ext cx="4341480" cy="3852338"/>
          </a:xfrm>
        </p:spPr>
      </p:pic>
    </p:spTree>
    <p:extLst>
      <p:ext uri="{BB962C8B-B14F-4D97-AF65-F5344CB8AC3E}">
        <p14:creationId xmlns:p14="http://schemas.microsoft.com/office/powerpoint/2010/main" val="3548370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Lines and access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84684"/>
            <a:ext cx="4038600" cy="4341479"/>
          </a:xfrm>
        </p:spPr>
      </p:pic>
      <p:sp>
        <p:nvSpPr>
          <p:cNvPr id="6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AU" sz="1400" dirty="0"/>
              <a:t>Arterial lines – patient may or may not arrive in recovery with an art </a:t>
            </a:r>
            <a:r>
              <a:rPr lang="en-AU" sz="1400" dirty="0" smtClean="0"/>
              <a:t>line, will be removed if transferring to Koala ward</a:t>
            </a:r>
            <a:endParaRPr lang="en-AU" sz="1400" dirty="0"/>
          </a:p>
          <a:p>
            <a:pPr>
              <a:spcBef>
                <a:spcPts val="0"/>
              </a:spcBef>
            </a:pPr>
            <a:endParaRPr lang="en-AU" sz="1400" dirty="0"/>
          </a:p>
          <a:p>
            <a:pPr>
              <a:spcBef>
                <a:spcPts val="0"/>
              </a:spcBef>
            </a:pPr>
            <a:r>
              <a:rPr lang="en-AU" sz="1400" dirty="0"/>
              <a:t>+/- Tenckhoff catheter (PD). Ensure adequate dressing insitu.  </a:t>
            </a:r>
          </a:p>
          <a:p>
            <a:pPr>
              <a:spcBef>
                <a:spcPts val="0"/>
              </a:spcBef>
            </a:pPr>
            <a:endParaRPr lang="en-AU" sz="1400" dirty="0"/>
          </a:p>
          <a:p>
            <a:pPr>
              <a:spcBef>
                <a:spcPts val="0"/>
              </a:spcBef>
            </a:pPr>
            <a:r>
              <a:rPr lang="en-AU" sz="1400" dirty="0"/>
              <a:t>+/- Permacath </a:t>
            </a:r>
            <a:r>
              <a:rPr lang="en-AU" sz="1400" dirty="0" smtClean="0"/>
              <a:t>(</a:t>
            </a:r>
            <a:r>
              <a:rPr lang="en-AU" sz="1400" dirty="0"/>
              <a:t>HD) </a:t>
            </a:r>
          </a:p>
          <a:p>
            <a:pPr>
              <a:spcBef>
                <a:spcPts val="0"/>
              </a:spcBef>
            </a:pPr>
            <a:endParaRPr lang="en-AU" sz="1400" dirty="0"/>
          </a:p>
          <a:p>
            <a:pPr>
              <a:spcBef>
                <a:spcPts val="0"/>
              </a:spcBef>
            </a:pPr>
            <a:r>
              <a:rPr lang="en-AU" sz="1400" dirty="0"/>
              <a:t>CVC</a:t>
            </a:r>
          </a:p>
          <a:p>
            <a:pPr>
              <a:spcBef>
                <a:spcPts val="0"/>
              </a:spcBef>
            </a:pPr>
            <a:endParaRPr lang="en-AU" sz="1400" dirty="0"/>
          </a:p>
          <a:p>
            <a:pPr>
              <a:spcBef>
                <a:spcPts val="0"/>
              </a:spcBef>
            </a:pPr>
            <a:r>
              <a:rPr lang="en-AU" sz="1400" dirty="0"/>
              <a:t>Peripheral IV’s (at least </a:t>
            </a:r>
            <a:r>
              <a:rPr lang="en-AU" sz="1400" dirty="0" smtClean="0"/>
              <a:t>1)</a:t>
            </a:r>
            <a:endParaRPr lang="en-AU" sz="1400" dirty="0"/>
          </a:p>
          <a:p>
            <a:pPr>
              <a:spcBef>
                <a:spcPts val="0"/>
              </a:spcBef>
            </a:pPr>
            <a:endParaRPr lang="en-AU" sz="1400" dirty="0"/>
          </a:p>
          <a:p>
            <a:pPr>
              <a:spcBef>
                <a:spcPts val="0"/>
              </a:spcBef>
            </a:pPr>
            <a:r>
              <a:rPr lang="en-AU" sz="1400" dirty="0"/>
              <a:t>IDC</a:t>
            </a:r>
          </a:p>
          <a:p>
            <a:pPr>
              <a:spcBef>
                <a:spcPts val="0"/>
              </a:spcBef>
            </a:pPr>
            <a:endParaRPr lang="en-AU" sz="1400" dirty="0"/>
          </a:p>
          <a:p>
            <a:pPr>
              <a:spcBef>
                <a:spcPts val="0"/>
              </a:spcBef>
            </a:pPr>
            <a:r>
              <a:rPr lang="en-AU" sz="1400" dirty="0" smtClean="0"/>
              <a:t>Redivac</a:t>
            </a:r>
            <a:endParaRPr lang="en-AU" sz="1400" dirty="0"/>
          </a:p>
          <a:p>
            <a:pPr>
              <a:spcBef>
                <a:spcPts val="0"/>
              </a:spcBef>
            </a:pPr>
            <a:endParaRPr lang="en-AU" sz="1400" dirty="0"/>
          </a:p>
          <a:p>
            <a:pPr>
              <a:spcBef>
                <a:spcPts val="0"/>
              </a:spcBef>
            </a:pPr>
            <a:r>
              <a:rPr lang="en-AU" sz="1400" dirty="0"/>
              <a:t>+/- wound dressing (preference for glue only)</a:t>
            </a:r>
          </a:p>
          <a:p>
            <a:pPr>
              <a:spcBef>
                <a:spcPts val="0"/>
              </a:spcBef>
            </a:pPr>
            <a:endParaRPr lang="en-AU" sz="1400" dirty="0"/>
          </a:p>
          <a:p>
            <a:pPr>
              <a:spcBef>
                <a:spcPts val="0"/>
              </a:spcBef>
            </a:pPr>
            <a:r>
              <a:rPr lang="en-AU" sz="1400" dirty="0"/>
              <a:t>Wound </a:t>
            </a:r>
            <a:r>
              <a:rPr lang="en-AU" sz="1400" dirty="0" smtClean="0"/>
              <a:t>catheter or epidural</a:t>
            </a:r>
            <a:endParaRPr lang="en-AU" sz="14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6673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0" y="1784350"/>
            <a:ext cx="3256359" cy="434181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Urine drainage 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20" y="1784350"/>
            <a:ext cx="2819359" cy="434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2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Anti rejection</a:t>
            </a:r>
          </a:p>
          <a:p>
            <a:pPr lvl="1"/>
            <a:r>
              <a:rPr lang="en-AU" sz="2000" dirty="0"/>
              <a:t>Basiliximab</a:t>
            </a:r>
          </a:p>
          <a:p>
            <a:pPr lvl="1"/>
            <a:r>
              <a:rPr lang="en-AU" sz="2000" dirty="0"/>
              <a:t>Prednisolone</a:t>
            </a:r>
          </a:p>
          <a:p>
            <a:pPr lvl="1"/>
            <a:r>
              <a:rPr lang="en-AU" sz="2000" dirty="0"/>
              <a:t>Tacrolimus</a:t>
            </a:r>
          </a:p>
          <a:p>
            <a:pPr lvl="1"/>
            <a:r>
              <a:rPr lang="en-AU" sz="2000" dirty="0"/>
              <a:t>Mycophenolate</a:t>
            </a:r>
          </a:p>
          <a:p>
            <a:pPr lvl="1"/>
            <a:endParaRPr lang="en-AU" sz="2000" dirty="0"/>
          </a:p>
          <a:p>
            <a:pPr lvl="1"/>
            <a:r>
              <a:rPr lang="en-AU" sz="2000" dirty="0"/>
              <a:t>Sirolimus, azathioprine, cyclosporine, ATG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5143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sz="20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Electrolyte loss</a:t>
            </a:r>
          </a:p>
          <a:p>
            <a:pPr lvl="1"/>
            <a:r>
              <a:rPr lang="en-AU" sz="2000" dirty="0" smtClean="0"/>
              <a:t>Bicarbonate</a:t>
            </a:r>
          </a:p>
          <a:p>
            <a:pPr lvl="1"/>
            <a:r>
              <a:rPr lang="en-AU" sz="2000" dirty="0" smtClean="0"/>
              <a:t>Phosphate</a:t>
            </a:r>
          </a:p>
          <a:p>
            <a:pPr lvl="1"/>
            <a:r>
              <a:rPr lang="en-AU" sz="2000" dirty="0" smtClean="0"/>
              <a:t>Magnesium</a:t>
            </a:r>
          </a:p>
          <a:p>
            <a:pPr lvl="1"/>
            <a:r>
              <a:rPr lang="en-AU" sz="2000" dirty="0" smtClean="0"/>
              <a:t>Calcium</a:t>
            </a:r>
          </a:p>
          <a:p>
            <a:pPr lvl="1"/>
            <a:endParaRPr lang="en-AU" dirty="0"/>
          </a:p>
          <a:p>
            <a:r>
              <a:rPr lang="en-A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Gastritis</a:t>
            </a:r>
          </a:p>
          <a:p>
            <a:pPr lvl="1"/>
            <a:r>
              <a:rPr lang="en-AU" sz="2000" dirty="0"/>
              <a:t>Ranitidine </a:t>
            </a:r>
            <a:endParaRPr lang="en-AU" sz="2000" dirty="0" smtClean="0"/>
          </a:p>
          <a:p>
            <a:pPr lvl="1"/>
            <a:r>
              <a:rPr lang="en-AU" sz="2000" dirty="0" smtClean="0"/>
              <a:t>Omeprazole</a:t>
            </a:r>
            <a:endParaRPr lang="en-AU" sz="2000" dirty="0"/>
          </a:p>
          <a:p>
            <a:pPr marL="457200" lvl="1" indent="0">
              <a:buNone/>
            </a:pP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High blood pressure</a:t>
            </a:r>
          </a:p>
          <a:p>
            <a:pPr lvl="1"/>
            <a:r>
              <a:rPr lang="en-AU" sz="2000" dirty="0"/>
              <a:t>Ramipril</a:t>
            </a:r>
          </a:p>
          <a:p>
            <a:pPr lvl="1"/>
            <a:r>
              <a:rPr lang="en-AU" sz="2000" dirty="0"/>
              <a:t>Atenolol</a:t>
            </a:r>
          </a:p>
          <a:p>
            <a:pPr lvl="1"/>
            <a:r>
              <a:rPr lang="en-AU" sz="2000" dirty="0"/>
              <a:t>Amlodipine </a:t>
            </a:r>
          </a:p>
          <a:p>
            <a:pPr lvl="1"/>
            <a:r>
              <a:rPr lang="en-AU" sz="2000" dirty="0"/>
              <a:t>Etc. </a:t>
            </a:r>
          </a:p>
          <a:p>
            <a:pPr lvl="1"/>
            <a:endParaRPr lang="en-AU" dirty="0" smtClean="0"/>
          </a:p>
          <a:p>
            <a:r>
              <a:rPr lang="en-A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Infection preventers</a:t>
            </a:r>
          </a:p>
          <a:p>
            <a:pPr lvl="1"/>
            <a:r>
              <a:rPr lang="en-AU" sz="2000" dirty="0"/>
              <a:t>Bacterial</a:t>
            </a:r>
          </a:p>
          <a:p>
            <a:pPr lvl="1"/>
            <a:r>
              <a:rPr lang="en-AU" sz="2000" dirty="0" smtClean="0"/>
              <a:t>Viral </a:t>
            </a:r>
            <a:endParaRPr lang="en-AU" sz="2000" dirty="0"/>
          </a:p>
          <a:p>
            <a:pPr lvl="1"/>
            <a:endParaRPr lang="en-AU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Medications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8928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 smtClean="0"/>
              <a:t>Anti rejection medications must be taken as directed </a:t>
            </a:r>
          </a:p>
          <a:p>
            <a:endParaRPr lang="en-AU" sz="2400" dirty="0" smtClean="0"/>
          </a:p>
          <a:p>
            <a:r>
              <a:rPr lang="en-AU" sz="2400" dirty="0" smtClean="0"/>
              <a:t>Non compliance </a:t>
            </a:r>
            <a:r>
              <a:rPr lang="en-AU" sz="2400" u="sng" dirty="0" smtClean="0"/>
              <a:t>will</a:t>
            </a:r>
            <a:r>
              <a:rPr lang="en-AU" sz="2400" dirty="0" smtClean="0"/>
              <a:t> lead to rejection</a:t>
            </a:r>
          </a:p>
          <a:p>
            <a:endParaRPr lang="en-AU" sz="2400" dirty="0" smtClean="0"/>
          </a:p>
          <a:p>
            <a:r>
              <a:rPr lang="en-AU" sz="2400" dirty="0" smtClean="0"/>
              <a:t>Patient should always have extra supply </a:t>
            </a:r>
            <a:r>
              <a:rPr lang="en-AU" sz="2400" dirty="0" smtClean="0"/>
              <a:t>available</a:t>
            </a:r>
            <a:endParaRPr lang="en-AU" sz="2400" dirty="0" smtClean="0"/>
          </a:p>
          <a:p>
            <a:endParaRPr lang="en-AU" sz="2400" dirty="0"/>
          </a:p>
          <a:p>
            <a:r>
              <a:rPr lang="en-AU" sz="2400" dirty="0" smtClean="0"/>
              <a:t>Some medication doses are adjusted according to blood levels. 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129719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Medium to long term considerations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 smtClean="0"/>
              <a:t>Weight gain – </a:t>
            </a:r>
            <a:r>
              <a:rPr lang="en-AU" sz="2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can be significant post transplant</a:t>
            </a:r>
          </a:p>
          <a:p>
            <a:r>
              <a:rPr lang="en-AU" sz="2400" dirty="0" smtClean="0"/>
              <a:t>Fitness/exercise – </a:t>
            </a:r>
            <a:r>
              <a:rPr lang="en-AU" sz="2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vascular/cardiac health</a:t>
            </a:r>
            <a:endParaRPr lang="en-AU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AU" sz="2400" dirty="0" smtClean="0"/>
              <a:t>Rejection – </a:t>
            </a:r>
            <a:r>
              <a:rPr lang="en-AU" sz="2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acute or chronic</a:t>
            </a:r>
          </a:p>
          <a:p>
            <a:r>
              <a:rPr lang="en-AU" sz="2400" dirty="0" smtClean="0"/>
              <a:t>Infections – </a:t>
            </a:r>
            <a:r>
              <a:rPr lang="en-AU" sz="2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bacterial or viral</a:t>
            </a:r>
          </a:p>
          <a:p>
            <a:r>
              <a:rPr lang="en-AU" sz="2400" dirty="0" smtClean="0"/>
              <a:t>High blood pressure -  </a:t>
            </a:r>
            <a:r>
              <a:rPr lang="en-AU" sz="2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may require medication </a:t>
            </a:r>
            <a:endParaRPr lang="en-AU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AU" sz="2400" dirty="0" smtClean="0"/>
              <a:t>Malignancy – </a:t>
            </a:r>
            <a:r>
              <a:rPr lang="en-AU" sz="2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skin protection, screening</a:t>
            </a:r>
          </a:p>
          <a:p>
            <a:r>
              <a:rPr lang="en-AU" sz="2400" dirty="0" smtClean="0"/>
              <a:t>Education – </a:t>
            </a:r>
            <a:r>
              <a:rPr lang="en-AU" sz="2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Coping strategies etc.</a:t>
            </a:r>
          </a:p>
          <a:p>
            <a:r>
              <a:rPr lang="en-AU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Travel</a:t>
            </a:r>
            <a:r>
              <a:rPr lang="en-A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– preparation (ie insurance, travel letters, emergency plan)</a:t>
            </a:r>
          </a:p>
          <a:p>
            <a:r>
              <a:rPr lang="en-AU" sz="2400" dirty="0" smtClean="0"/>
              <a:t>Pregnancy – </a:t>
            </a:r>
            <a:r>
              <a:rPr lang="en-AU" sz="2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impact on patient and foetus </a:t>
            </a:r>
          </a:p>
          <a:p>
            <a:r>
              <a:rPr lang="en-AU" sz="2400" dirty="0" smtClean="0"/>
              <a:t>Transition – </a:t>
            </a:r>
            <a:r>
              <a:rPr lang="en-AU" sz="2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developing independence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4876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sz="2000" dirty="0" smtClean="0"/>
              <a:t>1</a:t>
            </a:r>
            <a:r>
              <a:rPr lang="en-AU" sz="2000" baseline="30000" dirty="0" smtClean="0"/>
              <a:t>st</a:t>
            </a:r>
            <a:r>
              <a:rPr lang="en-AU" sz="2000" dirty="0" smtClean="0"/>
              <a:t> month – daily</a:t>
            </a:r>
          </a:p>
          <a:p>
            <a:r>
              <a:rPr lang="en-AU" sz="2000" dirty="0" smtClean="0"/>
              <a:t>2</a:t>
            </a:r>
            <a:r>
              <a:rPr lang="en-AU" sz="2000" baseline="30000" dirty="0" smtClean="0"/>
              <a:t>nd</a:t>
            </a:r>
            <a:r>
              <a:rPr lang="en-AU" sz="2000" dirty="0" smtClean="0"/>
              <a:t> month – 3 x week</a:t>
            </a:r>
          </a:p>
          <a:p>
            <a:r>
              <a:rPr lang="en-AU" sz="2000" dirty="0" smtClean="0"/>
              <a:t>3</a:t>
            </a:r>
            <a:r>
              <a:rPr lang="en-AU" sz="2000" baseline="30000" dirty="0" smtClean="0"/>
              <a:t>rd</a:t>
            </a:r>
            <a:r>
              <a:rPr lang="en-AU" sz="2000" dirty="0" smtClean="0"/>
              <a:t> month – 2 x week</a:t>
            </a:r>
          </a:p>
          <a:p>
            <a:r>
              <a:rPr lang="en-AU" sz="2000" dirty="0" smtClean="0"/>
              <a:t>4</a:t>
            </a:r>
            <a:r>
              <a:rPr lang="en-AU" sz="2000" baseline="30000" dirty="0" smtClean="0"/>
              <a:t>th</a:t>
            </a:r>
            <a:r>
              <a:rPr lang="en-AU" sz="2000" dirty="0" smtClean="0"/>
              <a:t> month – weekly</a:t>
            </a:r>
          </a:p>
          <a:p>
            <a:r>
              <a:rPr lang="en-AU" sz="2000" dirty="0" smtClean="0"/>
              <a:t>5</a:t>
            </a:r>
            <a:r>
              <a:rPr lang="en-AU" sz="2000" baseline="30000" dirty="0" smtClean="0"/>
              <a:t>th</a:t>
            </a:r>
            <a:r>
              <a:rPr lang="en-AU" sz="2000" dirty="0" smtClean="0"/>
              <a:t> month – 2</a:t>
            </a:r>
            <a:r>
              <a:rPr lang="en-AU" sz="2000" baseline="30000" dirty="0" smtClean="0"/>
              <a:t>nd</a:t>
            </a:r>
            <a:r>
              <a:rPr lang="en-AU" sz="2000" dirty="0" smtClean="0"/>
              <a:t> weekly</a:t>
            </a:r>
          </a:p>
          <a:p>
            <a:r>
              <a:rPr lang="en-AU" sz="2000" dirty="0" smtClean="0"/>
              <a:t>6</a:t>
            </a:r>
            <a:r>
              <a:rPr lang="en-AU" sz="2000" baseline="30000" dirty="0"/>
              <a:t> </a:t>
            </a:r>
            <a:r>
              <a:rPr lang="en-AU" sz="2000" baseline="30000" dirty="0" smtClean="0"/>
              <a:t>-</a:t>
            </a:r>
            <a:r>
              <a:rPr lang="en-AU" sz="2000" dirty="0" smtClean="0"/>
              <a:t>12 months – monthly</a:t>
            </a:r>
          </a:p>
          <a:p>
            <a:r>
              <a:rPr lang="en-AU" sz="2000" dirty="0" smtClean="0"/>
              <a:t>12 months </a:t>
            </a:r>
            <a:r>
              <a:rPr lang="en-AU" sz="2000" dirty="0" smtClean="0"/>
              <a:t>onwards consider 6 weekly if stable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sz="2000" dirty="0" smtClean="0"/>
              <a:t>This plan will be individualised according to patient stability.</a:t>
            </a:r>
          </a:p>
          <a:p>
            <a:endParaRPr lang="en-AU" sz="2000" dirty="0"/>
          </a:p>
          <a:p>
            <a:r>
              <a:rPr lang="en-AU" sz="2000" dirty="0" smtClean="0"/>
              <a:t>At clinic visit</a:t>
            </a:r>
          </a:p>
          <a:p>
            <a:pPr lvl="1"/>
            <a:r>
              <a:rPr lang="en-AU" sz="2000" dirty="0" smtClean="0"/>
              <a:t>Weight, BP, medical review, blood test, urine test. </a:t>
            </a:r>
            <a:endParaRPr lang="en-AU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Clinic reviews post discharge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9705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Other considerations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Annual review  </a:t>
            </a:r>
            <a:r>
              <a:rPr lang="en-AU" sz="2000" dirty="0" smtClean="0"/>
              <a:t>(will vary depending on age)</a:t>
            </a:r>
          </a:p>
          <a:p>
            <a:pPr lvl="1"/>
            <a:r>
              <a:rPr lang="en-AU" sz="2000" dirty="0" smtClean="0"/>
              <a:t>Donor Specific Antibodies</a:t>
            </a:r>
          </a:p>
          <a:p>
            <a:pPr lvl="1"/>
            <a:r>
              <a:rPr lang="en-AU" sz="2000" dirty="0" smtClean="0"/>
              <a:t>Fasting blood test</a:t>
            </a:r>
          </a:p>
          <a:p>
            <a:pPr lvl="1"/>
            <a:r>
              <a:rPr lang="en-AU" sz="2000" dirty="0" smtClean="0"/>
              <a:t>Skin check </a:t>
            </a:r>
          </a:p>
          <a:p>
            <a:pPr lvl="1"/>
            <a:r>
              <a:rPr lang="en-AU" sz="2000" dirty="0" smtClean="0"/>
              <a:t>Dental review</a:t>
            </a:r>
          </a:p>
          <a:p>
            <a:pPr lvl="1"/>
            <a:r>
              <a:rPr lang="en-AU" sz="2000" dirty="0" smtClean="0"/>
              <a:t>+/- bone density</a:t>
            </a:r>
          </a:p>
          <a:p>
            <a:pPr lvl="1"/>
            <a:r>
              <a:rPr lang="en-AU" sz="2000" dirty="0" smtClean="0"/>
              <a:t>+/- cardiology</a:t>
            </a:r>
          </a:p>
          <a:p>
            <a:pPr lvl="1"/>
            <a:r>
              <a:rPr lang="en-AU" sz="2000" dirty="0" smtClean="0"/>
              <a:t>Education supports</a:t>
            </a:r>
          </a:p>
          <a:p>
            <a:pPr lvl="1"/>
            <a:r>
              <a:rPr lang="en-AU" sz="2000" dirty="0" smtClean="0"/>
              <a:t>Transition 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115135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1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Checklist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97480"/>
            <a:ext cx="8229600" cy="4728684"/>
          </a:xfrm>
        </p:spPr>
        <p:txBody>
          <a:bodyPr/>
          <a:lstStyle/>
          <a:p>
            <a:r>
              <a:rPr lang="en-US" sz="1800" dirty="0" smtClean="0"/>
              <a:t>Are all work up requirements complete?   </a:t>
            </a:r>
            <a:r>
              <a:rPr lang="en-US" sz="1800" dirty="0" smtClean="0">
                <a:sym typeface="Symbol" panose="05050102010706020507" pitchFamily="18" charset="2"/>
              </a:rPr>
              <a:t></a:t>
            </a:r>
            <a:endParaRPr lang="en-US" sz="1800" dirty="0" smtClean="0"/>
          </a:p>
          <a:p>
            <a:pPr lvl="1"/>
            <a:r>
              <a:rPr lang="en-US" sz="1800" dirty="0" smtClean="0"/>
              <a:t>Tissue typing x2 </a:t>
            </a:r>
          </a:p>
          <a:p>
            <a:pPr lvl="1"/>
            <a:r>
              <a:rPr lang="en-US" sz="1800" dirty="0" smtClean="0"/>
              <a:t>Viral serology  </a:t>
            </a:r>
          </a:p>
          <a:p>
            <a:pPr lvl="1"/>
            <a:r>
              <a:rPr lang="en-US" sz="1800" dirty="0" smtClean="0"/>
              <a:t>Dental assessment</a:t>
            </a:r>
          </a:p>
          <a:p>
            <a:pPr lvl="1"/>
            <a:r>
              <a:rPr lang="en-US" sz="1800" dirty="0" err="1" smtClean="0"/>
              <a:t>Immunisations</a:t>
            </a:r>
            <a:endParaRPr lang="en-US" sz="1800" dirty="0" smtClean="0"/>
          </a:p>
          <a:p>
            <a:pPr lvl="1"/>
            <a:r>
              <a:rPr lang="en-US" sz="1800" dirty="0" smtClean="0"/>
              <a:t>Cardiology assessment</a:t>
            </a:r>
          </a:p>
          <a:p>
            <a:pPr lvl="1"/>
            <a:r>
              <a:rPr lang="en-US" sz="1800" dirty="0" smtClean="0"/>
              <a:t>Urology assessment</a:t>
            </a:r>
          </a:p>
          <a:p>
            <a:pPr lvl="1"/>
            <a:r>
              <a:rPr lang="en-US" sz="1800" dirty="0" smtClean="0"/>
              <a:t>Transplant surgeon assessment</a:t>
            </a:r>
          </a:p>
          <a:p>
            <a:pPr lvl="1"/>
            <a:r>
              <a:rPr lang="en-US" sz="1800" dirty="0" smtClean="0"/>
              <a:t>Other specialties</a:t>
            </a:r>
          </a:p>
          <a:p>
            <a:pPr lvl="1"/>
            <a:endParaRPr lang="en-US" sz="1800" dirty="0" smtClean="0"/>
          </a:p>
          <a:p>
            <a:r>
              <a:rPr lang="en-US" sz="1800" dirty="0" smtClean="0"/>
              <a:t>Have </a:t>
            </a:r>
            <a:r>
              <a:rPr lang="en-US" sz="1800" dirty="0"/>
              <a:t>you read information provided about kidney transplantation?   </a:t>
            </a:r>
            <a:r>
              <a:rPr lang="en-US" sz="1800" dirty="0">
                <a:sym typeface="Symbol" panose="05050102010706020507" pitchFamily="18" charset="2"/>
              </a:rPr>
              <a:t></a:t>
            </a:r>
            <a:endParaRPr lang="en-US" sz="1800" dirty="0"/>
          </a:p>
          <a:p>
            <a:pPr lvl="2"/>
            <a:r>
              <a:rPr lang="en-US" sz="1800" dirty="0"/>
              <a:t>Kidney transplantation (RRC booklet)</a:t>
            </a:r>
          </a:p>
          <a:p>
            <a:pPr lvl="2"/>
            <a:r>
              <a:rPr lang="en-US" sz="1800" dirty="0"/>
              <a:t>KHA kidney transplantation sheet</a:t>
            </a:r>
          </a:p>
          <a:p>
            <a:pPr lvl="2"/>
            <a:r>
              <a:rPr lang="en-US" sz="1800" dirty="0"/>
              <a:t>Medication summary</a:t>
            </a:r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6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Types of kidney transplants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buFontTx/>
              <a:buChar char="-"/>
            </a:pPr>
            <a:r>
              <a:rPr lang="en-US" alt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 donor 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Usually family member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 relationship</a:t>
            </a:r>
          </a:p>
          <a:p>
            <a:pPr lvl="1">
              <a:spcBef>
                <a:spcPts val="0"/>
              </a:spcBef>
              <a:buFontTx/>
              <a:buChar char="-"/>
            </a:pPr>
            <a:endParaRPr lang="en-US" alt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0"/>
              </a:spcBef>
              <a:buFontTx/>
              <a:buChar char="-"/>
            </a:pPr>
            <a:r>
              <a:rPr lang="en-AU" alt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Australian Paired Kidney Exchange program</a:t>
            </a:r>
            <a:endParaRPr lang="en-US" alt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AU" sz="1600" dirty="0"/>
              <a:t>National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AU" sz="1600" dirty="0"/>
              <a:t>RCH has participated in 6 chains</a:t>
            </a:r>
          </a:p>
          <a:p>
            <a:pPr lvl="2">
              <a:spcBef>
                <a:spcPts val="0"/>
              </a:spcBef>
              <a:buFontTx/>
              <a:buChar char="-"/>
            </a:pPr>
            <a:r>
              <a:rPr lang="en-AU" sz="1600" dirty="0"/>
              <a:t>ABO incompatible</a:t>
            </a:r>
          </a:p>
          <a:p>
            <a:pPr lvl="2">
              <a:spcBef>
                <a:spcPts val="0"/>
              </a:spcBef>
              <a:buFontTx/>
              <a:buChar char="-"/>
            </a:pPr>
            <a:r>
              <a:rPr lang="en-AU" sz="1600" dirty="0"/>
              <a:t>DSA  </a:t>
            </a:r>
          </a:p>
          <a:p>
            <a:pPr lvl="2">
              <a:spcBef>
                <a:spcPts val="0"/>
              </a:spcBef>
              <a:buFontTx/>
              <a:buChar char="-"/>
            </a:pPr>
            <a:r>
              <a:rPr lang="en-AU" sz="1600" dirty="0"/>
              <a:t>Hep B  pos donor </a:t>
            </a:r>
          </a:p>
          <a:p>
            <a:pPr lvl="1">
              <a:spcBef>
                <a:spcPts val="0"/>
              </a:spcBef>
              <a:buFontTx/>
              <a:buChar char="-"/>
            </a:pPr>
            <a:endParaRPr lang="en-US" alt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0"/>
              </a:spcBef>
              <a:buFontTx/>
              <a:buChar char="-"/>
            </a:pPr>
            <a:r>
              <a:rPr lang="en-US" altLang="en-U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Deceased </a:t>
            </a:r>
            <a:r>
              <a:rPr lang="en-US" alt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donor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 must be on dialysis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AU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Criteria set around donor upper age limits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AU" alt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Extended criteria</a:t>
            </a:r>
            <a:endParaRPr lang="en-US" alt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Paediatric </a:t>
            </a:r>
            <a:r>
              <a:rPr lang="en-US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priority </a:t>
            </a:r>
          </a:p>
          <a:p>
            <a:pPr lvl="2">
              <a:spcBef>
                <a:spcPts val="0"/>
              </a:spcBef>
              <a:buFontTx/>
              <a:buChar char="-"/>
            </a:pPr>
            <a:r>
              <a:rPr lang="en-US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a patient has been on dialysis for &gt;12 months (100000 bonus points)</a:t>
            </a:r>
            <a:endParaRPr lang="en-AU" altLang="en-US" sz="16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66315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Patient survival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000" dirty="0" smtClean="0"/>
              <a:t>Potential for donor or recipient </a:t>
            </a:r>
            <a:r>
              <a:rPr lang="en-AU" sz="2000" dirty="0" smtClean="0"/>
              <a:t>death </a:t>
            </a:r>
            <a:endParaRPr lang="en-AU" sz="1600" dirty="0"/>
          </a:p>
          <a:p>
            <a:r>
              <a:rPr lang="en-AU" sz="2000" dirty="0" smtClean="0"/>
              <a:t>Very </a:t>
            </a:r>
            <a:r>
              <a:rPr lang="en-AU" sz="2000" dirty="0" smtClean="0"/>
              <a:t>uncommon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054467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Transplant survival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800" dirty="0"/>
              <a:t>Main causes of </a:t>
            </a:r>
            <a:r>
              <a:rPr lang="en-AU" sz="2800" dirty="0" smtClean="0"/>
              <a:t>kidney transplant (graft) </a:t>
            </a:r>
            <a:r>
              <a:rPr lang="en-AU" sz="2800" dirty="0" smtClean="0"/>
              <a:t>loss </a:t>
            </a:r>
            <a:endParaRPr lang="en-AU" sz="2800" dirty="0"/>
          </a:p>
          <a:p>
            <a:pPr lvl="1"/>
            <a:r>
              <a:rPr lang="en-AU" sz="2000" dirty="0" smtClean="0"/>
              <a:t>Technical reasons</a:t>
            </a:r>
          </a:p>
          <a:p>
            <a:pPr lvl="1"/>
            <a:r>
              <a:rPr lang="en-AU" sz="2000" dirty="0" smtClean="0"/>
              <a:t>Donor age</a:t>
            </a:r>
            <a:endParaRPr lang="en-AU" sz="2000" dirty="0"/>
          </a:p>
          <a:p>
            <a:pPr lvl="1"/>
            <a:r>
              <a:rPr lang="en-AU" sz="2000" dirty="0"/>
              <a:t>Acute rejection</a:t>
            </a:r>
          </a:p>
          <a:p>
            <a:pPr lvl="1"/>
            <a:r>
              <a:rPr lang="en-AU" sz="2000" dirty="0"/>
              <a:t>Chronic rejection</a:t>
            </a:r>
          </a:p>
          <a:p>
            <a:pPr lvl="1"/>
            <a:r>
              <a:rPr lang="en-AU" sz="2000" dirty="0"/>
              <a:t>Recurrent disease</a:t>
            </a:r>
          </a:p>
          <a:p>
            <a:pPr lvl="1"/>
            <a:r>
              <a:rPr lang="en-AU" sz="2000" dirty="0"/>
              <a:t>Non compliance </a:t>
            </a:r>
            <a:r>
              <a:rPr lang="en-AU" sz="2000" dirty="0" smtClean="0"/>
              <a:t>(ie not taking required medications)</a:t>
            </a:r>
            <a:endParaRPr lang="en-AU" sz="2000" dirty="0" smtClean="0"/>
          </a:p>
          <a:p>
            <a:pPr lvl="1"/>
            <a:r>
              <a:rPr lang="en-AU" sz="2000" dirty="0" smtClean="0"/>
              <a:t>Chronic </a:t>
            </a:r>
            <a:r>
              <a:rPr lang="en-AU" sz="2000" dirty="0"/>
              <a:t>A</a:t>
            </a:r>
            <a:r>
              <a:rPr lang="en-AU" sz="2000" dirty="0" smtClean="0"/>
              <a:t>llograft Nephropathy (CAN)</a:t>
            </a:r>
            <a:endParaRPr lang="en-AU" sz="20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035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84685"/>
            <a:ext cx="4038600" cy="379338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784684"/>
            <a:ext cx="4038600" cy="379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Transplant survival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7252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AU" altLang="en-US" sz="2000" b="1" dirty="0"/>
              <a:t>Live donor </a:t>
            </a:r>
            <a:r>
              <a:rPr lang="en-AU" altLang="en-US" sz="2000" b="1" dirty="0" smtClean="0"/>
              <a:t>transplant</a:t>
            </a:r>
          </a:p>
          <a:p>
            <a:r>
              <a:rPr lang="en-AU" altLang="en-U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Preadmission</a:t>
            </a:r>
          </a:p>
          <a:p>
            <a:pPr lvl="1"/>
            <a:r>
              <a:rPr lang="en-AU" altLang="en-US" sz="14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 days prior </a:t>
            </a:r>
          </a:p>
          <a:p>
            <a:pPr lvl="1"/>
            <a:r>
              <a:rPr lang="en-AU" altLang="en-US" sz="14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Day visit only</a:t>
            </a:r>
            <a:endParaRPr lang="en-AU" altLang="en-US" sz="14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AU" altLang="en-U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Admission</a:t>
            </a:r>
            <a:r>
              <a:rPr lang="en-AU" altLang="en-U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lvl="1"/>
            <a:r>
              <a:rPr lang="en-AU" altLang="en-US" sz="1400" dirty="0" smtClean="0"/>
              <a:t>Tacrolimus and Mycophenolate will start 3 days prior to admission</a:t>
            </a:r>
            <a:endParaRPr lang="en-AU" altLang="en-US" sz="1400" dirty="0"/>
          </a:p>
          <a:p>
            <a:pPr lvl="1">
              <a:lnSpc>
                <a:spcPct val="90000"/>
              </a:lnSpc>
            </a:pPr>
            <a:r>
              <a:rPr lang="en-AU" altLang="en-US" sz="1400" dirty="0" smtClean="0"/>
              <a:t>Patient </a:t>
            </a:r>
            <a:r>
              <a:rPr lang="en-AU" altLang="en-US" sz="1400" dirty="0"/>
              <a:t>admitted to Koala ward the afternoon before operation.</a:t>
            </a:r>
          </a:p>
          <a:p>
            <a:pPr lvl="1">
              <a:lnSpc>
                <a:spcPct val="90000"/>
              </a:lnSpc>
            </a:pPr>
            <a:r>
              <a:rPr lang="en-AU" altLang="en-US" sz="1400" dirty="0"/>
              <a:t>IV to be inserted</a:t>
            </a:r>
          </a:p>
          <a:p>
            <a:pPr lvl="1">
              <a:lnSpc>
                <a:spcPct val="90000"/>
              </a:lnSpc>
            </a:pPr>
            <a:r>
              <a:rPr lang="en-AU" altLang="en-US" sz="1400" dirty="0"/>
              <a:t>Blood, urine and fluid tests.</a:t>
            </a:r>
          </a:p>
          <a:p>
            <a:pPr lvl="1">
              <a:lnSpc>
                <a:spcPct val="90000"/>
              </a:lnSpc>
            </a:pPr>
            <a:r>
              <a:rPr lang="en-AU" altLang="en-US" sz="1400" dirty="0"/>
              <a:t>Weight </a:t>
            </a:r>
            <a:endParaRPr lang="en-AU" altLang="en-US" sz="1400" b="1" dirty="0"/>
          </a:p>
          <a:p>
            <a:pPr lvl="1"/>
            <a:r>
              <a:rPr lang="en-AU" altLang="en-US" sz="1400" dirty="0" smtClean="0"/>
              <a:t>IV fluids </a:t>
            </a:r>
          </a:p>
          <a:p>
            <a:pPr lvl="1"/>
            <a:r>
              <a:rPr lang="en-AU" altLang="en-US" sz="1400" dirty="0" smtClean="0"/>
              <a:t>Fasting </a:t>
            </a:r>
            <a:endParaRPr lang="en-AU" altLang="en-US" sz="1400" dirty="0"/>
          </a:p>
          <a:p>
            <a:pPr lvl="1"/>
            <a:r>
              <a:rPr lang="en-AU" altLang="en-US" sz="1400" dirty="0" smtClean="0"/>
              <a:t>+/- PD </a:t>
            </a:r>
            <a:r>
              <a:rPr lang="en-AU" altLang="en-US" sz="1400" dirty="0"/>
              <a:t>overnight (empty pre surgery)</a:t>
            </a:r>
          </a:p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AU" altLang="en-US" sz="2000" b="1" dirty="0"/>
              <a:t>Deceased donor </a:t>
            </a:r>
            <a:r>
              <a:rPr lang="en-AU" altLang="en-US" sz="2000" b="1" dirty="0" smtClean="0"/>
              <a:t>recipient</a:t>
            </a:r>
          </a:p>
          <a:p>
            <a:pPr>
              <a:lnSpc>
                <a:spcPct val="90000"/>
              </a:lnSpc>
            </a:pPr>
            <a:r>
              <a:rPr lang="en-AU" altLang="en-US" sz="1600" b="1" dirty="0" smtClean="0"/>
              <a:t>Preadmission</a:t>
            </a:r>
          </a:p>
          <a:p>
            <a:pPr lvl="1">
              <a:lnSpc>
                <a:spcPct val="90000"/>
              </a:lnSpc>
            </a:pPr>
            <a:r>
              <a:rPr lang="en-AU" altLang="en-US" sz="14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Nil</a:t>
            </a:r>
            <a:endParaRPr lang="en-AU" altLang="en-US" sz="14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lnSpc>
                <a:spcPct val="90000"/>
              </a:lnSpc>
            </a:pPr>
            <a:r>
              <a:rPr lang="en-AU" altLang="en-U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Admission</a:t>
            </a:r>
            <a:r>
              <a:rPr lang="en-AU" altLang="en-U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AU" altLang="en-US" sz="1600" b="1" dirty="0"/>
          </a:p>
          <a:p>
            <a:pPr lvl="1">
              <a:lnSpc>
                <a:spcPct val="90000"/>
              </a:lnSpc>
            </a:pPr>
            <a:r>
              <a:rPr lang="en-AU" altLang="en-US" sz="1400" dirty="0" smtClean="0"/>
              <a:t>Consultant - call to family for phone review of patient  </a:t>
            </a:r>
          </a:p>
          <a:p>
            <a:pPr lvl="1">
              <a:lnSpc>
                <a:spcPct val="90000"/>
              </a:lnSpc>
            </a:pPr>
            <a:r>
              <a:rPr lang="en-AU" altLang="en-US" sz="1400" dirty="0" smtClean="0"/>
              <a:t>Patient  </a:t>
            </a:r>
            <a:r>
              <a:rPr lang="en-AU" altLang="en-US" sz="1400" dirty="0" smtClean="0">
                <a:sym typeface="Symbol" panose="05050102010706020507" pitchFamily="18" charset="2"/>
              </a:rPr>
              <a:t>  </a:t>
            </a:r>
            <a:r>
              <a:rPr lang="en-AU" altLang="en-US" sz="1400" dirty="0" smtClean="0"/>
              <a:t>RCH </a:t>
            </a:r>
          </a:p>
          <a:p>
            <a:pPr lvl="1">
              <a:lnSpc>
                <a:spcPct val="90000"/>
              </a:lnSpc>
            </a:pPr>
            <a:r>
              <a:rPr lang="en-AU" altLang="en-US" sz="1400" dirty="0" smtClean="0"/>
              <a:t>Fasting as directed </a:t>
            </a:r>
            <a:endParaRPr lang="en-AU" altLang="en-US" sz="1400" dirty="0"/>
          </a:p>
          <a:p>
            <a:pPr lvl="1">
              <a:lnSpc>
                <a:spcPct val="90000"/>
              </a:lnSpc>
            </a:pPr>
            <a:r>
              <a:rPr lang="en-AU" altLang="en-US" sz="1400" dirty="0" smtClean="0"/>
              <a:t>Admission to </a:t>
            </a:r>
            <a:r>
              <a:rPr lang="en-AU" altLang="en-US" sz="1400" dirty="0"/>
              <a:t>Koala ward via emergency or directly to Koala </a:t>
            </a:r>
            <a:r>
              <a:rPr lang="en-AU" altLang="en-US" sz="1400" dirty="0" smtClean="0"/>
              <a:t>ward</a:t>
            </a:r>
            <a:endParaRPr lang="en-AU" altLang="en-US" sz="1400" dirty="0"/>
          </a:p>
          <a:p>
            <a:pPr lvl="1">
              <a:lnSpc>
                <a:spcPct val="90000"/>
              </a:lnSpc>
            </a:pPr>
            <a:r>
              <a:rPr lang="en-AU" altLang="en-US" sz="1400" dirty="0"/>
              <a:t>Nursing admission</a:t>
            </a:r>
          </a:p>
          <a:p>
            <a:pPr lvl="1">
              <a:lnSpc>
                <a:spcPct val="90000"/>
              </a:lnSpc>
            </a:pPr>
            <a:r>
              <a:rPr lang="en-AU" altLang="en-US" sz="1400" dirty="0"/>
              <a:t>Weight </a:t>
            </a:r>
            <a:endParaRPr lang="en-AU" altLang="en-US" sz="1400" b="1" dirty="0"/>
          </a:p>
          <a:p>
            <a:pPr lvl="1">
              <a:lnSpc>
                <a:spcPct val="90000"/>
              </a:lnSpc>
            </a:pPr>
            <a:r>
              <a:rPr lang="en-AU" altLang="en-US" sz="1400" dirty="0"/>
              <a:t>IV to be inserted, Blood, urine and fluid tests then commence IV fluids</a:t>
            </a:r>
          </a:p>
          <a:p>
            <a:pPr lvl="1"/>
            <a:r>
              <a:rPr lang="en-AU" altLang="en-US" sz="1400" dirty="0" smtClean="0"/>
              <a:t>PD </a:t>
            </a:r>
            <a:r>
              <a:rPr lang="en-AU" altLang="en-US" sz="1400" dirty="0"/>
              <a:t>or HD if required (directed by consultant)</a:t>
            </a:r>
          </a:p>
          <a:p>
            <a:endParaRPr lang="en-AU" altLang="en-US" sz="2000" dirty="0"/>
          </a:p>
          <a:p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Admission for transplant surgery</a:t>
            </a:r>
          </a:p>
        </p:txBody>
      </p:sp>
    </p:spTree>
    <p:extLst>
      <p:ext uri="{BB962C8B-B14F-4D97-AF65-F5344CB8AC3E}">
        <p14:creationId xmlns:p14="http://schemas.microsoft.com/office/powerpoint/2010/main" val="2731915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Position of transplant </a:t>
            </a:r>
            <a:endParaRPr lang="en-AU" dirty="0"/>
          </a:p>
        </p:txBody>
      </p:sp>
      <p:pic>
        <p:nvPicPr>
          <p:cNvPr id="7" name="Picture 4" descr="1024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2183363"/>
            <a:ext cx="3810000" cy="329589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04586"/>
            <a:ext cx="4038600" cy="31013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02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sz="20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Risk </a:t>
            </a:r>
          </a:p>
          <a:p>
            <a:pPr lvl="1"/>
            <a:r>
              <a:rPr lang="en-AU" sz="2000" dirty="0" smtClean="0"/>
              <a:t>Fluid overload</a:t>
            </a:r>
          </a:p>
          <a:p>
            <a:pPr lvl="1"/>
            <a:r>
              <a:rPr lang="en-AU" sz="2000" dirty="0" smtClean="0"/>
              <a:t>Hypertension</a:t>
            </a:r>
          </a:p>
          <a:p>
            <a:pPr lvl="1"/>
            <a:r>
              <a:rPr lang="en-AU" sz="2000" dirty="0" smtClean="0"/>
              <a:t>Renal vein thrombosis</a:t>
            </a:r>
          </a:p>
          <a:p>
            <a:pPr lvl="1"/>
            <a:r>
              <a:rPr lang="en-AU" sz="2000" dirty="0" smtClean="0"/>
              <a:t>Post-op bleeding</a:t>
            </a:r>
          </a:p>
          <a:p>
            <a:pPr lvl="1"/>
            <a:r>
              <a:rPr lang="en-AU" sz="2000" dirty="0" smtClean="0"/>
              <a:t>Primary non function</a:t>
            </a:r>
          </a:p>
          <a:p>
            <a:pPr lvl="1"/>
            <a:r>
              <a:rPr lang="en-AU" sz="2000" dirty="0" smtClean="0"/>
              <a:t>Bacterial infection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sz="20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Potential interventions</a:t>
            </a:r>
          </a:p>
          <a:p>
            <a:pPr lvl="1"/>
            <a:r>
              <a:rPr lang="en-AU" sz="2000" dirty="0" smtClean="0"/>
              <a:t>Admission to PICU</a:t>
            </a:r>
          </a:p>
          <a:p>
            <a:pPr lvl="1"/>
            <a:r>
              <a:rPr lang="en-AU" sz="2000" dirty="0" smtClean="0"/>
              <a:t>Return to theatre</a:t>
            </a:r>
          </a:p>
          <a:p>
            <a:pPr lvl="1"/>
            <a:r>
              <a:rPr lang="en-AU" sz="2000" dirty="0" smtClean="0"/>
              <a:t>Scans (ie ultrasound, Mag3</a:t>
            </a:r>
          </a:p>
          <a:p>
            <a:pPr lvl="1"/>
            <a:r>
              <a:rPr lang="en-AU" sz="2000" dirty="0" smtClean="0"/>
              <a:t>Transplant biopsy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Post surgery </a:t>
            </a:r>
            <a:br>
              <a:rPr lang="en-AU" dirty="0" smtClean="0"/>
            </a:br>
            <a:r>
              <a:rPr lang="en-AU" sz="2800" dirty="0" smtClean="0"/>
              <a:t>risks / possible interventions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3822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2">
      <a:dk1>
        <a:srgbClr val="2F4354"/>
      </a:dk1>
      <a:lt1>
        <a:sysClr val="window" lastClr="FFFFFF"/>
      </a:lt1>
      <a:dk2>
        <a:srgbClr val="0C0037"/>
      </a:dk2>
      <a:lt2>
        <a:srgbClr val="99B7C0"/>
      </a:lt2>
      <a:accent1>
        <a:srgbClr val="49BCD1"/>
      </a:accent1>
      <a:accent2>
        <a:srgbClr val="71BB32"/>
      </a:accent2>
      <a:accent3>
        <a:srgbClr val="F2792C"/>
      </a:accent3>
      <a:accent4>
        <a:srgbClr val="CF0026"/>
      </a:accent4>
      <a:accent5>
        <a:srgbClr val="FBAC12"/>
      </a:accent5>
      <a:accent6>
        <a:srgbClr val="EE7394"/>
      </a:accent6>
      <a:hlink>
        <a:srgbClr val="0E78C1"/>
      </a:hlink>
      <a:folHlink>
        <a:srgbClr val="A957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</TotalTime>
  <Words>595</Words>
  <Application>Microsoft Office PowerPoint</Application>
  <PresentationFormat>On-screen Show (4:3)</PresentationFormat>
  <Paragraphs>187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Open Sans</vt:lpstr>
      <vt:lpstr>Open Sans Light</vt:lpstr>
      <vt:lpstr>Open Sans Semibold</vt:lpstr>
      <vt:lpstr>Symbol</vt:lpstr>
      <vt:lpstr>Wingdings</vt:lpstr>
      <vt:lpstr>Office Theme</vt:lpstr>
      <vt:lpstr>Custom Design</vt:lpstr>
      <vt:lpstr>1_Custom Design</vt:lpstr>
      <vt:lpstr>PowerPoint Presentation</vt:lpstr>
      <vt:lpstr>Checklist</vt:lpstr>
      <vt:lpstr>Types of kidney transplants</vt:lpstr>
      <vt:lpstr>Patient survival </vt:lpstr>
      <vt:lpstr>Transplant survival </vt:lpstr>
      <vt:lpstr>Transplant survival </vt:lpstr>
      <vt:lpstr>Admission for transplant surgery</vt:lpstr>
      <vt:lpstr>Position of transplant </vt:lpstr>
      <vt:lpstr>Post surgery  risks / possible interventions</vt:lpstr>
      <vt:lpstr>Post op care </vt:lpstr>
      <vt:lpstr>Lines and access</vt:lpstr>
      <vt:lpstr>Urine drainage </vt:lpstr>
      <vt:lpstr>Medications</vt:lpstr>
      <vt:lpstr>Medications </vt:lpstr>
      <vt:lpstr>Medications</vt:lpstr>
      <vt:lpstr>Medium to long term considerations</vt:lpstr>
      <vt:lpstr>Clinic reviews post discharge</vt:lpstr>
      <vt:lpstr>Other considerations</vt:lpstr>
      <vt:lpstr>PowerPoint Presentation</vt:lpstr>
    </vt:vector>
  </TitlesOfParts>
  <Company>The Royal Childrens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Bedggood</dc:creator>
  <cp:lastModifiedBy>Esther MacKnamara</cp:lastModifiedBy>
  <cp:revision>22</cp:revision>
  <dcterms:created xsi:type="dcterms:W3CDTF">2015-01-23T00:43:52Z</dcterms:created>
  <dcterms:modified xsi:type="dcterms:W3CDTF">2017-09-26T09:00:02Z</dcterms:modified>
</cp:coreProperties>
</file>