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ppt/tags/tag22.xml" ContentType="application/vnd.openxmlformats-officedocument.presentationml.tags+xml"/>
  <Override PartName="/ppt/notesSlides/notesSlide21.xml" ContentType="application/vnd.openxmlformats-officedocument.presentationml.notesSlide+xml"/>
  <Override PartName="/ppt/tags/tag23.xml" ContentType="application/vnd.openxmlformats-officedocument.presentationml.tags+xml"/>
  <Override PartName="/ppt/notesSlides/notesSlide22.xml" ContentType="application/vnd.openxmlformats-officedocument.presentationml.notesSlide+xml"/>
  <Override PartName="/ppt/tags/tag24.xml" ContentType="application/vnd.openxmlformats-officedocument.presentationml.tags+xml"/>
  <Override PartName="/ppt/notesSlides/notesSlide23.xml" ContentType="application/vnd.openxmlformats-officedocument.presentationml.notesSlide+xml"/>
  <Override PartName="/ppt/tags/tag25.xml" ContentType="application/vnd.openxmlformats-officedocument.presentationml.tags+xml"/>
  <Override PartName="/ppt/notesSlides/notesSlide24.xml" ContentType="application/vnd.openxmlformats-officedocument.presentationml.notesSlide+xml"/>
  <Override PartName="/ppt/tags/tag26.xml" ContentType="application/vnd.openxmlformats-officedocument.presentationml.tags+xml"/>
  <Override PartName="/ppt/notesSlides/notesSlide25.xml" ContentType="application/vnd.openxmlformats-officedocument.presentationml.notesSlide+xml"/>
  <Override PartName="/ppt/tags/tag27.xml" ContentType="application/vnd.openxmlformats-officedocument.presentationml.tags+xml"/>
  <Override PartName="/ppt/notesSlides/notesSlide26.xml" ContentType="application/vnd.openxmlformats-officedocument.presentationml.notesSlide+xml"/>
  <Override PartName="/ppt/tags/tag28.xml" ContentType="application/vnd.openxmlformats-officedocument.presentationml.tags+xml"/>
  <Override PartName="/ppt/notesSlides/notesSlide27.xml" ContentType="application/vnd.openxmlformats-officedocument.presentationml.notesSlide+xml"/>
  <Override PartName="/ppt/tags/tag29.xml" ContentType="application/vnd.openxmlformats-officedocument.presentationml.tags+xml"/>
  <Override PartName="/ppt/notesSlides/notesSlide28.xml" ContentType="application/vnd.openxmlformats-officedocument.presentationml.notesSlide+xml"/>
  <Override PartName="/ppt/tags/tag30.xml" ContentType="application/vnd.openxmlformats-officedocument.presentationml.tags+xml"/>
  <Override PartName="/ppt/notesSlides/notesSlide29.xml" ContentType="application/vnd.openxmlformats-officedocument.presentationml.notesSlide+xml"/>
  <Override PartName="/ppt/tags/tag31.xml" ContentType="application/vnd.openxmlformats-officedocument.presentationml.tags+xml"/>
  <Override PartName="/ppt/notesSlides/notesSlide30.xml" ContentType="application/vnd.openxmlformats-officedocument.presentationml.notesSlide+xml"/>
  <Override PartName="/ppt/tags/tag32.xml" ContentType="application/vnd.openxmlformats-officedocument.presentationml.tags+xml"/>
  <Override PartName="/ppt/notesSlides/notesSlide31.xml" ContentType="application/vnd.openxmlformats-officedocument.presentationml.notesSlide+xml"/>
  <Override PartName="/ppt/tags/tag33.xml" ContentType="application/vnd.openxmlformats-officedocument.presentationml.tags+xml"/>
  <Override PartName="/ppt/notesSlides/notesSlide32.xml" ContentType="application/vnd.openxmlformats-officedocument.presentationml.notesSlide+xml"/>
  <Override PartName="/ppt/tags/tag34.xml" ContentType="application/vnd.openxmlformats-officedocument.presentationml.tags+xml"/>
  <Override PartName="/ppt/notesSlides/notesSlide33.xml" ContentType="application/vnd.openxmlformats-officedocument.presentationml.notesSlide+xml"/>
  <Override PartName="/ppt/tags/tag35.xml" ContentType="application/vnd.openxmlformats-officedocument.presentationml.tags+xml"/>
  <Override PartName="/ppt/notesSlides/notesSlide34.xml" ContentType="application/vnd.openxmlformats-officedocument.presentationml.notesSlide+xml"/>
  <Override PartName="/ppt/tags/tag36.xml" ContentType="application/vnd.openxmlformats-officedocument.presentationml.tags+xml"/>
  <Override PartName="/ppt/notesSlides/notesSlide35.xml" ContentType="application/vnd.openxmlformats-officedocument.presentationml.notesSlide+xml"/>
  <Override PartName="/ppt/tags/tag37.xml" ContentType="application/vnd.openxmlformats-officedocument.presentationml.tags+xml"/>
  <Override PartName="/ppt/notesSlides/notesSlide36.xml" ContentType="application/vnd.openxmlformats-officedocument.presentationml.notesSlide+xml"/>
  <Override PartName="/ppt/tags/tag38.xml" ContentType="application/vnd.openxmlformats-officedocument.presentationml.tags+xml"/>
  <Override PartName="/ppt/notesSlides/notesSlide37.xml" ContentType="application/vnd.openxmlformats-officedocument.presentationml.notesSlide+xml"/>
  <Override PartName="/ppt/tags/tag39.xml" ContentType="application/vnd.openxmlformats-officedocument.presentationml.tags+xml"/>
  <Override PartName="/ppt/notesSlides/notesSlide38.xml" ContentType="application/vnd.openxmlformats-officedocument.presentationml.notesSlide+xml"/>
  <Override PartName="/ppt/tags/tag40.xml" ContentType="application/vnd.openxmlformats-officedocument.presentationml.tags+xml"/>
  <Override PartName="/ppt/notesSlides/notesSlide39.xml" ContentType="application/vnd.openxmlformats-officedocument.presentationml.notesSlide+xml"/>
  <Override PartName="/ppt/tags/tag41.xml" ContentType="application/vnd.openxmlformats-officedocument.presentationml.tags+xml"/>
  <Override PartName="/ppt/notesSlides/notesSlide40.xml" ContentType="application/vnd.openxmlformats-officedocument.presentationml.notesSlide+xml"/>
  <Override PartName="/ppt/tags/tag42.xml" ContentType="application/vnd.openxmlformats-officedocument.presentationml.tags+xml"/>
  <Override PartName="/ppt/notesSlides/notesSlide41.xml" ContentType="application/vnd.openxmlformats-officedocument.presentationml.notesSlide+xml"/>
  <Override PartName="/ppt/tags/tag43.xml" ContentType="application/vnd.openxmlformats-officedocument.presentationml.tags+xml"/>
  <Override PartName="/ppt/notesSlides/notesSlide42.xml" ContentType="application/vnd.openxmlformats-officedocument.presentationml.notesSlide+xml"/>
  <Override PartName="/ppt/tags/tag44.xml" ContentType="application/vnd.openxmlformats-officedocument.presentationml.tags+xml"/>
  <Override PartName="/ppt/notesSlides/notesSlide43.xml" ContentType="application/vnd.openxmlformats-officedocument.presentationml.notesSlide+xml"/>
  <Override PartName="/ppt/tags/tag45.xml" ContentType="application/vnd.openxmlformats-officedocument.presentationml.tags+xml"/>
  <Override PartName="/ppt/notesSlides/notesSlide44.xml" ContentType="application/vnd.openxmlformats-officedocument.presentationml.notesSlide+xml"/>
  <Override PartName="/ppt/tags/tag46.xml" ContentType="application/vnd.openxmlformats-officedocument.presentationml.tags+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0"/>
  </p:notesMasterIdLst>
  <p:handoutMasterIdLst>
    <p:handoutMasterId r:id="rId51"/>
  </p:handoutMasterIdLst>
  <p:sldIdLst>
    <p:sldId id="259" r:id="rId5"/>
    <p:sldId id="268" r:id="rId6"/>
    <p:sldId id="260" r:id="rId7"/>
    <p:sldId id="265" r:id="rId8"/>
    <p:sldId id="266" r:id="rId9"/>
    <p:sldId id="308" r:id="rId10"/>
    <p:sldId id="303" r:id="rId11"/>
    <p:sldId id="375" r:id="rId12"/>
    <p:sldId id="313" r:id="rId13"/>
    <p:sldId id="276" r:id="rId14"/>
    <p:sldId id="353" r:id="rId15"/>
    <p:sldId id="304" r:id="rId16"/>
    <p:sldId id="340" r:id="rId17"/>
    <p:sldId id="271" r:id="rId18"/>
    <p:sldId id="341" r:id="rId19"/>
    <p:sldId id="326" r:id="rId20"/>
    <p:sldId id="374" r:id="rId21"/>
    <p:sldId id="288" r:id="rId22"/>
    <p:sldId id="309" r:id="rId23"/>
    <p:sldId id="289" r:id="rId24"/>
    <p:sldId id="322" r:id="rId25"/>
    <p:sldId id="329" r:id="rId26"/>
    <p:sldId id="376" r:id="rId27"/>
    <p:sldId id="290" r:id="rId28"/>
    <p:sldId id="314" r:id="rId29"/>
    <p:sldId id="315" r:id="rId30"/>
    <p:sldId id="316" r:id="rId31"/>
    <p:sldId id="342" r:id="rId32"/>
    <p:sldId id="377" r:id="rId33"/>
    <p:sldId id="333" r:id="rId34"/>
    <p:sldId id="305" r:id="rId35"/>
    <p:sldId id="310" r:id="rId36"/>
    <p:sldId id="311" r:id="rId37"/>
    <p:sldId id="343" r:id="rId38"/>
    <p:sldId id="378" r:id="rId39"/>
    <p:sldId id="279" r:id="rId40"/>
    <p:sldId id="354" r:id="rId41"/>
    <p:sldId id="280" r:id="rId42"/>
    <p:sldId id="336" r:id="rId43"/>
    <p:sldId id="379" r:id="rId44"/>
    <p:sldId id="324" r:id="rId45"/>
    <p:sldId id="291" r:id="rId46"/>
    <p:sldId id="294" r:id="rId47"/>
    <p:sldId id="295" r:id="rId48"/>
    <p:sldId id="356" r:id="rId49"/>
  </p:sldIdLst>
  <p:sldSz cx="12192000" cy="6858000"/>
  <p:notesSz cx="6858000" cy="9144000"/>
  <p:custShowLst>
    <p:custShow name="Custom Show 1" id="0">
      <p:sldLst>
        <p:sld r:id="rId5"/>
        <p:sld r:id="rId6"/>
        <p:sld r:id="rId7"/>
        <p:sld r:id="rId8"/>
        <p:sld r:id="rId9"/>
        <p:sld r:id="rId10"/>
        <p:sld r:id="rId11"/>
        <p:sld r:id="rId12"/>
        <p:sld r:id="rId13"/>
        <p:sld r:id="rId14"/>
        <p:sld r:id="rId15"/>
        <p:sld r:id="rId16"/>
        <p:sld r:id="rId17"/>
        <p:sld r:id="rId18"/>
      </p:sldLst>
    </p:custShow>
  </p:custShowLst>
  <p:custDataLst>
    <p:tags r:id="rId52"/>
  </p:custDataLst>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1C54"/>
    <a:srgbClr val="00133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037" autoAdjust="0"/>
  </p:normalViewPr>
  <p:slideViewPr>
    <p:cSldViewPr>
      <p:cViewPr varScale="1">
        <p:scale>
          <a:sx n="123" d="100"/>
          <a:sy n="123" d="100"/>
        </p:scale>
        <p:origin x="114" y="102"/>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presProps" Target="presProp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handoutMaster" Target="handoutMasters/handout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B23704B-FF07-4714-B83A-8E3D45C882D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hangingPunct="1">
              <a:defRPr sz="1200">
                <a:latin typeface="Arial" charset="0"/>
                <a:ea typeface="ＭＳ Ｐゴシック" charset="-128"/>
              </a:defRPr>
            </a:lvl1pPr>
          </a:lstStyle>
          <a:p>
            <a:pPr>
              <a:defRPr/>
            </a:pPr>
            <a:endParaRPr lang="en-US"/>
          </a:p>
        </p:txBody>
      </p:sp>
      <p:sp>
        <p:nvSpPr>
          <p:cNvPr id="3" name="Date Placeholder 2">
            <a:extLst>
              <a:ext uri="{FF2B5EF4-FFF2-40B4-BE49-F238E27FC236}">
                <a16:creationId xmlns:a16="http://schemas.microsoft.com/office/drawing/2014/main" id="{29643258-0FBE-4B6C-92C6-081B9ABFBD4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hangingPunct="1">
              <a:defRPr sz="1200">
                <a:latin typeface="Arial" charset="0"/>
                <a:ea typeface="ＭＳ Ｐゴシック" charset="-128"/>
              </a:defRPr>
            </a:lvl1pPr>
          </a:lstStyle>
          <a:p>
            <a:pPr>
              <a:defRPr/>
            </a:pPr>
            <a:fld id="{183931E2-8C1B-4EA3-AFAB-BAEF8EBFA7FD}" type="datetimeFigureOut">
              <a:rPr lang="en-US"/>
              <a:pPr>
                <a:defRPr/>
              </a:pPr>
              <a:t>6/8/2022</a:t>
            </a:fld>
            <a:endParaRPr lang="en-US"/>
          </a:p>
        </p:txBody>
      </p:sp>
      <p:sp>
        <p:nvSpPr>
          <p:cNvPr id="4" name="Footer Placeholder 3">
            <a:extLst>
              <a:ext uri="{FF2B5EF4-FFF2-40B4-BE49-F238E27FC236}">
                <a16:creationId xmlns:a16="http://schemas.microsoft.com/office/drawing/2014/main" id="{5D516C60-FD92-4917-B552-3772E2FB5AA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hangingPunct="1">
              <a:defRPr sz="1200">
                <a:latin typeface="Arial" charset="0"/>
                <a:ea typeface="ＭＳ Ｐゴシック" charset="-128"/>
              </a:defRPr>
            </a:lvl1pPr>
          </a:lstStyle>
          <a:p>
            <a:pPr>
              <a:defRPr/>
            </a:pPr>
            <a:endParaRPr lang="en-US"/>
          </a:p>
        </p:txBody>
      </p:sp>
      <p:sp>
        <p:nvSpPr>
          <p:cNvPr id="5" name="Slide Number Placeholder 4">
            <a:extLst>
              <a:ext uri="{FF2B5EF4-FFF2-40B4-BE49-F238E27FC236}">
                <a16:creationId xmlns:a16="http://schemas.microsoft.com/office/drawing/2014/main" id="{3733FE10-4934-4AA0-A858-F612A4A8A0C4}"/>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AC8C2D39-A437-4A65-B957-7F3C159EE801}"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42BB1DF-1C0A-4837-8216-7D510CA3658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hangingPunct="1">
              <a:defRPr sz="1200">
                <a:latin typeface="Arial" charset="0"/>
                <a:ea typeface="ＭＳ Ｐゴシック" charset="-128"/>
              </a:defRPr>
            </a:lvl1pPr>
          </a:lstStyle>
          <a:p>
            <a:pPr>
              <a:defRPr/>
            </a:pPr>
            <a:endParaRPr lang="en-US"/>
          </a:p>
        </p:txBody>
      </p:sp>
      <p:sp>
        <p:nvSpPr>
          <p:cNvPr id="3" name="Date Placeholder 2">
            <a:extLst>
              <a:ext uri="{FF2B5EF4-FFF2-40B4-BE49-F238E27FC236}">
                <a16:creationId xmlns:a16="http://schemas.microsoft.com/office/drawing/2014/main" id="{681FEFDA-8792-4369-96B5-C7E9A5257374}"/>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hangingPunct="1">
              <a:defRPr sz="1200">
                <a:latin typeface="Arial" charset="0"/>
                <a:ea typeface="ＭＳ Ｐゴシック" charset="-128"/>
              </a:defRPr>
            </a:lvl1pPr>
          </a:lstStyle>
          <a:p>
            <a:pPr>
              <a:defRPr/>
            </a:pPr>
            <a:fld id="{161E6C38-DB41-441D-8B0F-55D98EB2D5A9}" type="datetimeFigureOut">
              <a:rPr lang="en-US"/>
              <a:pPr>
                <a:defRPr/>
              </a:pPr>
              <a:t>6/8/2022</a:t>
            </a:fld>
            <a:endParaRPr lang="en-US"/>
          </a:p>
        </p:txBody>
      </p:sp>
      <p:sp>
        <p:nvSpPr>
          <p:cNvPr id="4" name="Slide Image Placeholder 3">
            <a:extLst>
              <a:ext uri="{FF2B5EF4-FFF2-40B4-BE49-F238E27FC236}">
                <a16:creationId xmlns:a16="http://schemas.microsoft.com/office/drawing/2014/main" id="{61D4A8CF-C20D-4C6B-B290-71C914222946}"/>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6C5CFB98-A114-436E-A811-8F818DC7507C}"/>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4DFFD6E0-DE50-45FF-8A76-B72A8A97F5E4}"/>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hangingPunct="1">
              <a:defRPr sz="1200">
                <a:latin typeface="Arial" charset="0"/>
                <a:ea typeface="ＭＳ Ｐゴシック" charset="-128"/>
              </a:defRPr>
            </a:lvl1pPr>
          </a:lstStyle>
          <a:p>
            <a:pPr>
              <a:defRPr/>
            </a:pPr>
            <a:endParaRPr lang="en-US"/>
          </a:p>
        </p:txBody>
      </p:sp>
      <p:sp>
        <p:nvSpPr>
          <p:cNvPr id="7" name="Slide Number Placeholder 6">
            <a:extLst>
              <a:ext uri="{FF2B5EF4-FFF2-40B4-BE49-F238E27FC236}">
                <a16:creationId xmlns:a16="http://schemas.microsoft.com/office/drawing/2014/main" id="{111071BC-C384-43E7-BFB4-D1E1B45B8759}"/>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2E540F9C-3B22-4DA7-AB67-59E6E53A65E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1D4B8F25-FB5A-4322-A054-3CD40D67927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a:extLst>
              <a:ext uri="{FF2B5EF4-FFF2-40B4-BE49-F238E27FC236}">
                <a16:creationId xmlns:a16="http://schemas.microsoft.com/office/drawing/2014/main" id="{74FA1F4F-D1B5-4F2B-8669-6B4E0D0F257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ltLang="en-US"/>
          </a:p>
        </p:txBody>
      </p:sp>
      <p:sp>
        <p:nvSpPr>
          <p:cNvPr id="17412" name="Slide Number Placeholder 3">
            <a:extLst>
              <a:ext uri="{FF2B5EF4-FFF2-40B4-BE49-F238E27FC236}">
                <a16:creationId xmlns:a16="http://schemas.microsoft.com/office/drawing/2014/main" id="{456616D0-2EF2-41F6-A645-20DA30C80E3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B91634A1-250C-441C-80FD-6B781285F979}" type="slidenum">
              <a:rPr lang="en-US" altLang="en-US" smtClean="0"/>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1154A3C0-AFAC-4C71-9FA3-1E2A8986C5E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a:extLst>
              <a:ext uri="{FF2B5EF4-FFF2-40B4-BE49-F238E27FC236}">
                <a16:creationId xmlns:a16="http://schemas.microsoft.com/office/drawing/2014/main" id="{B18EB30A-2CFB-45E7-8171-701B25E43B6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Video Clip 2: NOTE THE ‘PLAY’ BUTTON IN THE CENTRE OF CLIP, AND ABILITY TO SEE THE TIMELINE ALONG THE BOTTOM DURING THE CLIP PLAYING.</a:t>
            </a:r>
            <a:endParaRPr lang="en-AU" altLang="en-US"/>
          </a:p>
        </p:txBody>
      </p:sp>
      <p:sp>
        <p:nvSpPr>
          <p:cNvPr id="35844" name="Slide Number Placeholder 3">
            <a:extLst>
              <a:ext uri="{FF2B5EF4-FFF2-40B4-BE49-F238E27FC236}">
                <a16:creationId xmlns:a16="http://schemas.microsoft.com/office/drawing/2014/main" id="{EE821972-5543-4262-A347-D9FBA5A7073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DD81D94-80E6-4252-B2D7-5B5781AC68FF}" type="slidenum">
              <a:rPr lang="en-US" altLang="en-US" smtClean="0"/>
              <a:pPr/>
              <a:t>10</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93C11A8C-7790-44BC-AC3B-EA4764B5C20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a:extLst>
              <a:ext uri="{FF2B5EF4-FFF2-40B4-BE49-F238E27FC236}">
                <a16:creationId xmlns:a16="http://schemas.microsoft.com/office/drawing/2014/main" id="{5F9DD4CD-AC96-4458-BF10-A075C474A31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ltLang="en-US"/>
          </a:p>
        </p:txBody>
      </p:sp>
      <p:sp>
        <p:nvSpPr>
          <p:cNvPr id="37892" name="Slide Number Placeholder 3">
            <a:extLst>
              <a:ext uri="{FF2B5EF4-FFF2-40B4-BE49-F238E27FC236}">
                <a16:creationId xmlns:a16="http://schemas.microsoft.com/office/drawing/2014/main" id="{0ED504D4-83AA-44D3-8164-87EFCFDF3EB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AE4DE07C-BCFE-4FA7-99A9-980D1DE6D1D1}" type="slidenum">
              <a:rPr lang="en-US" altLang="en-US" smtClean="0"/>
              <a:pPr/>
              <a:t>11</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570C9BE6-86CC-4049-A80A-33AF3947FB4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a:extLst>
              <a:ext uri="{FF2B5EF4-FFF2-40B4-BE49-F238E27FC236}">
                <a16:creationId xmlns:a16="http://schemas.microsoft.com/office/drawing/2014/main" id="{E5C20D02-0355-4D5C-8E58-5980DB37C1F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ltLang="en-US"/>
          </a:p>
        </p:txBody>
      </p:sp>
      <p:sp>
        <p:nvSpPr>
          <p:cNvPr id="39940" name="Slide Number Placeholder 3">
            <a:extLst>
              <a:ext uri="{FF2B5EF4-FFF2-40B4-BE49-F238E27FC236}">
                <a16:creationId xmlns:a16="http://schemas.microsoft.com/office/drawing/2014/main" id="{9C309AE6-9D16-4167-966E-415272E484F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66CEA034-D59A-4F16-BC20-50CDEB7083F1}" type="slidenum">
              <a:rPr lang="en-US" altLang="en-US" smtClean="0"/>
              <a:pPr/>
              <a:t>12</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3181152B-C2EC-4751-AA19-C3F34C48841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a:extLst>
              <a:ext uri="{FF2B5EF4-FFF2-40B4-BE49-F238E27FC236}">
                <a16:creationId xmlns:a16="http://schemas.microsoft.com/office/drawing/2014/main" id="{94093632-430C-4E0B-B956-1A555AD5DFF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ltLang="en-US"/>
          </a:p>
        </p:txBody>
      </p:sp>
      <p:sp>
        <p:nvSpPr>
          <p:cNvPr id="41988" name="Slide Number Placeholder 3">
            <a:extLst>
              <a:ext uri="{FF2B5EF4-FFF2-40B4-BE49-F238E27FC236}">
                <a16:creationId xmlns:a16="http://schemas.microsoft.com/office/drawing/2014/main" id="{1E92296C-EC24-404E-B76E-74E8E96A6C1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CF69B798-5BD6-4317-8033-E0E92CFB2C34}" type="slidenum">
              <a:rPr lang="en-US" altLang="en-US" smtClean="0"/>
              <a:pPr/>
              <a:t>13</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A5FF5987-769F-4408-A0CE-90B97A9BE04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a:extLst>
              <a:ext uri="{FF2B5EF4-FFF2-40B4-BE49-F238E27FC236}">
                <a16:creationId xmlns:a16="http://schemas.microsoft.com/office/drawing/2014/main" id="{9F365A40-4799-481B-839E-B098E059265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If we want to use the link through to Sally Haslanger’s chapter (Ch.13, p.157) in the ‘Routledge Companion to Feminist Philosophy’ rather than the link in the presentation to an open access manuscript with ‘publication pending’ then here is the link. Although it links to the entire book. https://transreads.org/wp-content/uploads/2021/12/2021-12-23_61c4dc6619d47_TheRoutledgeCompaniontoFeministPhilosophybyAnnGarrySereneJ.KhaderAlisonStonez-lib.org_.pdf </a:t>
            </a:r>
            <a:endParaRPr lang="en-AU" altLang="en-US"/>
          </a:p>
        </p:txBody>
      </p:sp>
      <p:sp>
        <p:nvSpPr>
          <p:cNvPr id="44036" name="Slide Number Placeholder 3">
            <a:extLst>
              <a:ext uri="{FF2B5EF4-FFF2-40B4-BE49-F238E27FC236}">
                <a16:creationId xmlns:a16="http://schemas.microsoft.com/office/drawing/2014/main" id="{BE0A7881-AD44-4577-8A0F-3C57873A7AA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9C836A7C-16BA-46B7-AB4A-C9F727E95F78}" type="slidenum">
              <a:rPr lang="en-US" altLang="en-US" smtClean="0"/>
              <a:pPr/>
              <a:t>14</a:t>
            </a:fld>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EAE5E5BC-BF97-4713-ADBC-CE6D2C30712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a:extLst>
              <a:ext uri="{FF2B5EF4-FFF2-40B4-BE49-F238E27FC236}">
                <a16:creationId xmlns:a16="http://schemas.microsoft.com/office/drawing/2014/main" id="{4C968DB0-FD51-498A-8179-AEF0E624F24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ltLang="en-US"/>
          </a:p>
        </p:txBody>
      </p:sp>
      <p:sp>
        <p:nvSpPr>
          <p:cNvPr id="46084" name="Slide Number Placeholder 3">
            <a:extLst>
              <a:ext uri="{FF2B5EF4-FFF2-40B4-BE49-F238E27FC236}">
                <a16:creationId xmlns:a16="http://schemas.microsoft.com/office/drawing/2014/main" id="{8D95E57F-8DC6-4754-9595-7AE386C577F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00D0521C-686B-4472-BC0B-4C85B94D6212}" type="slidenum">
              <a:rPr lang="en-US" altLang="en-US" smtClean="0"/>
              <a:pPr/>
              <a:t>15</a:t>
            </a:fld>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4CF28C01-E1F9-4FAF-BDA5-F2390EC5330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a:extLst>
              <a:ext uri="{FF2B5EF4-FFF2-40B4-BE49-F238E27FC236}">
                <a16:creationId xmlns:a16="http://schemas.microsoft.com/office/drawing/2014/main" id="{EA4D8085-988C-45C7-8A30-FA9A6C24801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ltLang="en-US"/>
          </a:p>
        </p:txBody>
      </p:sp>
      <p:sp>
        <p:nvSpPr>
          <p:cNvPr id="48132" name="Slide Number Placeholder 3">
            <a:extLst>
              <a:ext uri="{FF2B5EF4-FFF2-40B4-BE49-F238E27FC236}">
                <a16:creationId xmlns:a16="http://schemas.microsoft.com/office/drawing/2014/main" id="{F8E5721C-5591-42C6-BD3C-CD0BD5D666E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7C70554F-D283-4376-BB95-E8F1CE551A9C}" type="slidenum">
              <a:rPr lang="en-US" altLang="en-US" smtClean="0"/>
              <a:pPr/>
              <a:t>16</a:t>
            </a:fld>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a:extLst>
              <a:ext uri="{FF2B5EF4-FFF2-40B4-BE49-F238E27FC236}">
                <a16:creationId xmlns:a16="http://schemas.microsoft.com/office/drawing/2014/main" id="{61CCA62B-68DA-466D-B886-1CB49775A7D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a:extLst>
              <a:ext uri="{FF2B5EF4-FFF2-40B4-BE49-F238E27FC236}">
                <a16:creationId xmlns:a16="http://schemas.microsoft.com/office/drawing/2014/main" id="{4EFC2CDF-EB0E-4F44-85F9-1CE3C79E4C5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ltLang="en-US"/>
          </a:p>
        </p:txBody>
      </p:sp>
      <p:sp>
        <p:nvSpPr>
          <p:cNvPr id="50180" name="Slide Number Placeholder 3">
            <a:extLst>
              <a:ext uri="{FF2B5EF4-FFF2-40B4-BE49-F238E27FC236}">
                <a16:creationId xmlns:a16="http://schemas.microsoft.com/office/drawing/2014/main" id="{0B6BC36A-E903-4F9B-A537-F0D077862C2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734817A0-FF84-41FC-8BB7-88852410180D}" type="slidenum">
              <a:rPr lang="en-US" altLang="en-US" smtClean="0"/>
              <a:pPr/>
              <a:t>17</a:t>
            </a:fld>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C9E0CF60-6BEA-494D-8729-823CB160652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a:extLst>
              <a:ext uri="{FF2B5EF4-FFF2-40B4-BE49-F238E27FC236}">
                <a16:creationId xmlns:a16="http://schemas.microsoft.com/office/drawing/2014/main" id="{7433750E-6476-45FD-8B5B-E2B464B10BF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ltLang="en-US"/>
          </a:p>
        </p:txBody>
      </p:sp>
      <p:sp>
        <p:nvSpPr>
          <p:cNvPr id="52228" name="Slide Number Placeholder 3">
            <a:extLst>
              <a:ext uri="{FF2B5EF4-FFF2-40B4-BE49-F238E27FC236}">
                <a16:creationId xmlns:a16="http://schemas.microsoft.com/office/drawing/2014/main" id="{16A525D1-3B55-4C5B-883B-B3AA16E0913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1C03E4D1-3C0F-4469-9143-459BFB1C7CE0}" type="slidenum">
              <a:rPr lang="en-US" altLang="en-US" smtClean="0"/>
              <a:pPr/>
              <a:t>18</a:t>
            </a:fld>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a:extLst>
              <a:ext uri="{FF2B5EF4-FFF2-40B4-BE49-F238E27FC236}">
                <a16:creationId xmlns:a16="http://schemas.microsoft.com/office/drawing/2014/main" id="{C4948FBF-9B9D-4E1B-A926-502D5105F73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a:extLst>
              <a:ext uri="{FF2B5EF4-FFF2-40B4-BE49-F238E27FC236}">
                <a16:creationId xmlns:a16="http://schemas.microsoft.com/office/drawing/2014/main" id="{28FD163F-986C-40DF-91DB-1FA503B1FC8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ltLang="en-US"/>
          </a:p>
        </p:txBody>
      </p:sp>
      <p:sp>
        <p:nvSpPr>
          <p:cNvPr id="54276" name="Slide Number Placeholder 3">
            <a:extLst>
              <a:ext uri="{FF2B5EF4-FFF2-40B4-BE49-F238E27FC236}">
                <a16:creationId xmlns:a16="http://schemas.microsoft.com/office/drawing/2014/main" id="{B7BBD5FF-1BB8-4FCB-8F1E-EB7E7DB6C7C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DFA361D4-4D8F-4998-B167-0278EE4D888F}" type="slidenum">
              <a:rPr lang="en-US" altLang="en-US" smtClean="0"/>
              <a:pPr/>
              <a:t>19</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B006A5CA-E3C2-4C4A-805D-D70F594700C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a:extLst>
              <a:ext uri="{FF2B5EF4-FFF2-40B4-BE49-F238E27FC236}">
                <a16:creationId xmlns:a16="http://schemas.microsoft.com/office/drawing/2014/main" id="{E595198B-7223-4EB5-9343-8BAEA64626E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ltLang="en-US"/>
          </a:p>
        </p:txBody>
      </p:sp>
      <p:sp>
        <p:nvSpPr>
          <p:cNvPr id="19460" name="Slide Number Placeholder 3">
            <a:extLst>
              <a:ext uri="{FF2B5EF4-FFF2-40B4-BE49-F238E27FC236}">
                <a16:creationId xmlns:a16="http://schemas.microsoft.com/office/drawing/2014/main" id="{8E64FBDD-9ED4-48C1-A9C6-14E2BE71710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ED0F732A-94C3-4ACB-9C6D-4283D40F205B}" type="slidenum">
              <a:rPr lang="en-US" altLang="en-US" smtClean="0"/>
              <a:pPr/>
              <a:t>2</a:t>
            </a:fld>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a:extLst>
              <a:ext uri="{FF2B5EF4-FFF2-40B4-BE49-F238E27FC236}">
                <a16:creationId xmlns:a16="http://schemas.microsoft.com/office/drawing/2014/main" id="{739640F7-0726-41BC-AC46-CE0625A78A0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a:extLst>
              <a:ext uri="{FF2B5EF4-FFF2-40B4-BE49-F238E27FC236}">
                <a16:creationId xmlns:a16="http://schemas.microsoft.com/office/drawing/2014/main" id="{7BAE7FD6-9EE5-4BAD-96C1-83299F2FDCB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ltLang="en-US"/>
          </a:p>
        </p:txBody>
      </p:sp>
      <p:sp>
        <p:nvSpPr>
          <p:cNvPr id="56324" name="Slide Number Placeholder 3">
            <a:extLst>
              <a:ext uri="{FF2B5EF4-FFF2-40B4-BE49-F238E27FC236}">
                <a16:creationId xmlns:a16="http://schemas.microsoft.com/office/drawing/2014/main" id="{90C81084-CB92-4EB8-B518-556152D51E7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0CD0BD2E-A561-4E35-AA75-DD8B9BE99E2B}" type="slidenum">
              <a:rPr lang="en-US" altLang="en-US" smtClean="0"/>
              <a:pPr/>
              <a:t>20</a:t>
            </a:fld>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a:extLst>
              <a:ext uri="{FF2B5EF4-FFF2-40B4-BE49-F238E27FC236}">
                <a16:creationId xmlns:a16="http://schemas.microsoft.com/office/drawing/2014/main" id="{67080664-8C36-422A-A176-7978F660E8F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a:extLst>
              <a:ext uri="{FF2B5EF4-FFF2-40B4-BE49-F238E27FC236}">
                <a16:creationId xmlns:a16="http://schemas.microsoft.com/office/drawing/2014/main" id="{9C490520-5811-42EB-A269-4E3122D6022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ltLang="en-US"/>
          </a:p>
        </p:txBody>
      </p:sp>
      <p:sp>
        <p:nvSpPr>
          <p:cNvPr id="58372" name="Slide Number Placeholder 3">
            <a:extLst>
              <a:ext uri="{FF2B5EF4-FFF2-40B4-BE49-F238E27FC236}">
                <a16:creationId xmlns:a16="http://schemas.microsoft.com/office/drawing/2014/main" id="{717E87B8-1AB4-4CE2-A28B-E25C5AC8D33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663C7323-53CE-4618-9072-4B445F4E8CAE}" type="slidenum">
              <a:rPr lang="en-US" altLang="en-US" smtClean="0"/>
              <a:pPr/>
              <a:t>21</a:t>
            </a:fld>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a:extLst>
              <a:ext uri="{FF2B5EF4-FFF2-40B4-BE49-F238E27FC236}">
                <a16:creationId xmlns:a16="http://schemas.microsoft.com/office/drawing/2014/main" id="{FCDB9D9A-9D27-44E6-AFAA-4DBA60DDA81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a:extLst>
              <a:ext uri="{FF2B5EF4-FFF2-40B4-BE49-F238E27FC236}">
                <a16:creationId xmlns:a16="http://schemas.microsoft.com/office/drawing/2014/main" id="{FBE9728B-E870-49F5-A863-A2BD49EA1C5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ltLang="en-US"/>
          </a:p>
        </p:txBody>
      </p:sp>
      <p:sp>
        <p:nvSpPr>
          <p:cNvPr id="60420" name="Slide Number Placeholder 3">
            <a:extLst>
              <a:ext uri="{FF2B5EF4-FFF2-40B4-BE49-F238E27FC236}">
                <a16:creationId xmlns:a16="http://schemas.microsoft.com/office/drawing/2014/main" id="{ECE95883-395C-4775-BA78-F0FA6E965F2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1AAD7E65-C962-4EFC-8686-995CFD9F9F7E}" type="slidenum">
              <a:rPr lang="en-US" altLang="en-US" smtClean="0"/>
              <a:pPr/>
              <a:t>22</a:t>
            </a:fld>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a:extLst>
              <a:ext uri="{FF2B5EF4-FFF2-40B4-BE49-F238E27FC236}">
                <a16:creationId xmlns:a16="http://schemas.microsoft.com/office/drawing/2014/main" id="{F1D90BFB-7629-4DFB-94C1-8F892086B96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a:extLst>
              <a:ext uri="{FF2B5EF4-FFF2-40B4-BE49-F238E27FC236}">
                <a16:creationId xmlns:a16="http://schemas.microsoft.com/office/drawing/2014/main" id="{41CC1056-F3E7-438E-96CC-29DF068D1EB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ltLang="en-US"/>
          </a:p>
        </p:txBody>
      </p:sp>
      <p:sp>
        <p:nvSpPr>
          <p:cNvPr id="62468" name="Slide Number Placeholder 3">
            <a:extLst>
              <a:ext uri="{FF2B5EF4-FFF2-40B4-BE49-F238E27FC236}">
                <a16:creationId xmlns:a16="http://schemas.microsoft.com/office/drawing/2014/main" id="{87FB5616-7CF1-4997-87E0-88422DF1D6A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9E45CB59-B58C-41C6-9281-448B47E88518}" type="slidenum">
              <a:rPr lang="en-US" altLang="en-US" smtClean="0"/>
              <a:pPr/>
              <a:t>23</a:t>
            </a:fld>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a:extLst>
              <a:ext uri="{FF2B5EF4-FFF2-40B4-BE49-F238E27FC236}">
                <a16:creationId xmlns:a16="http://schemas.microsoft.com/office/drawing/2014/main" id="{8C4D8647-E6F2-4FE7-A5A4-3929F35CA01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a:extLst>
              <a:ext uri="{FF2B5EF4-FFF2-40B4-BE49-F238E27FC236}">
                <a16:creationId xmlns:a16="http://schemas.microsoft.com/office/drawing/2014/main" id="{335DEE7E-4C84-442D-95E6-48FCBDB60C4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ltLang="en-US"/>
          </a:p>
        </p:txBody>
      </p:sp>
      <p:sp>
        <p:nvSpPr>
          <p:cNvPr id="64516" name="Slide Number Placeholder 3">
            <a:extLst>
              <a:ext uri="{FF2B5EF4-FFF2-40B4-BE49-F238E27FC236}">
                <a16:creationId xmlns:a16="http://schemas.microsoft.com/office/drawing/2014/main" id="{7B78C723-FF19-4777-BA70-8ADC319E382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255764B-21F3-42BD-8840-A83260DDF724}" type="slidenum">
              <a:rPr lang="en-US" altLang="en-US" smtClean="0"/>
              <a:pPr/>
              <a:t>24</a:t>
            </a:fld>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a:extLst>
              <a:ext uri="{FF2B5EF4-FFF2-40B4-BE49-F238E27FC236}">
                <a16:creationId xmlns:a16="http://schemas.microsoft.com/office/drawing/2014/main" id="{F386DDBA-8E9A-44E8-AE98-BE575535E18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a:extLst>
              <a:ext uri="{FF2B5EF4-FFF2-40B4-BE49-F238E27FC236}">
                <a16:creationId xmlns:a16="http://schemas.microsoft.com/office/drawing/2014/main" id="{2DC883F8-A098-4FE1-8C56-2D154A4098A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ltLang="en-US"/>
          </a:p>
        </p:txBody>
      </p:sp>
      <p:sp>
        <p:nvSpPr>
          <p:cNvPr id="66564" name="Slide Number Placeholder 3">
            <a:extLst>
              <a:ext uri="{FF2B5EF4-FFF2-40B4-BE49-F238E27FC236}">
                <a16:creationId xmlns:a16="http://schemas.microsoft.com/office/drawing/2014/main" id="{F31AF341-5758-4085-84F8-196472C9735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02E54300-BA7D-4F85-AC7C-DCEC4ED160FE}" type="slidenum">
              <a:rPr lang="en-US" altLang="en-US" smtClean="0"/>
              <a:pPr/>
              <a:t>25</a:t>
            </a:fld>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a:extLst>
              <a:ext uri="{FF2B5EF4-FFF2-40B4-BE49-F238E27FC236}">
                <a16:creationId xmlns:a16="http://schemas.microsoft.com/office/drawing/2014/main" id="{71FBA1D9-F04F-4914-A883-B5686CB5A00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a:extLst>
              <a:ext uri="{FF2B5EF4-FFF2-40B4-BE49-F238E27FC236}">
                <a16:creationId xmlns:a16="http://schemas.microsoft.com/office/drawing/2014/main" id="{8B7C5F25-0821-4BF3-B765-5F7F74012C7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ltLang="en-US"/>
          </a:p>
        </p:txBody>
      </p:sp>
      <p:sp>
        <p:nvSpPr>
          <p:cNvPr id="68612" name="Slide Number Placeholder 3">
            <a:extLst>
              <a:ext uri="{FF2B5EF4-FFF2-40B4-BE49-F238E27FC236}">
                <a16:creationId xmlns:a16="http://schemas.microsoft.com/office/drawing/2014/main" id="{400452DD-624D-4C73-880C-7A8897A0EDD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09E53FB9-B28C-401E-B2EF-93F0CDBA5A32}" type="slidenum">
              <a:rPr lang="en-US" altLang="en-US" smtClean="0"/>
              <a:pPr/>
              <a:t>26</a:t>
            </a:fld>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a:extLst>
              <a:ext uri="{FF2B5EF4-FFF2-40B4-BE49-F238E27FC236}">
                <a16:creationId xmlns:a16="http://schemas.microsoft.com/office/drawing/2014/main" id="{94668AEF-9A0D-4DF0-AFE9-80DDD158098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a:extLst>
              <a:ext uri="{FF2B5EF4-FFF2-40B4-BE49-F238E27FC236}">
                <a16:creationId xmlns:a16="http://schemas.microsoft.com/office/drawing/2014/main" id="{AADC45C4-33AC-4A45-8F06-1C4BFB4E4A8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ltLang="en-US"/>
          </a:p>
        </p:txBody>
      </p:sp>
      <p:sp>
        <p:nvSpPr>
          <p:cNvPr id="70660" name="Slide Number Placeholder 3">
            <a:extLst>
              <a:ext uri="{FF2B5EF4-FFF2-40B4-BE49-F238E27FC236}">
                <a16:creationId xmlns:a16="http://schemas.microsoft.com/office/drawing/2014/main" id="{44570109-3545-46EA-A568-6200CF62BFC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CF23278-099E-42C5-A700-3B93985143CE}" type="slidenum">
              <a:rPr lang="en-US" altLang="en-US" smtClean="0"/>
              <a:pPr/>
              <a:t>27</a:t>
            </a:fld>
            <a:endParaRPr lang="en-US"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a:extLst>
              <a:ext uri="{FF2B5EF4-FFF2-40B4-BE49-F238E27FC236}">
                <a16:creationId xmlns:a16="http://schemas.microsoft.com/office/drawing/2014/main" id="{6DB6CBEE-609C-4A6A-8A94-1842F06EF45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a:extLst>
              <a:ext uri="{FF2B5EF4-FFF2-40B4-BE49-F238E27FC236}">
                <a16:creationId xmlns:a16="http://schemas.microsoft.com/office/drawing/2014/main" id="{40F84B4E-A4CE-4AA7-B4DB-17B68CA2A32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ltLang="en-US"/>
          </a:p>
        </p:txBody>
      </p:sp>
      <p:sp>
        <p:nvSpPr>
          <p:cNvPr id="72708" name="Slide Number Placeholder 3">
            <a:extLst>
              <a:ext uri="{FF2B5EF4-FFF2-40B4-BE49-F238E27FC236}">
                <a16:creationId xmlns:a16="http://schemas.microsoft.com/office/drawing/2014/main" id="{789B3404-FF00-4FC8-AD6A-B8370EDB07C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CA8F547C-3E8D-46F3-8765-A411FE953F92}" type="slidenum">
              <a:rPr lang="en-US" altLang="en-US" smtClean="0"/>
              <a:pPr/>
              <a:t>28</a:t>
            </a:fld>
            <a:endParaRPr lang="en-US"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a:extLst>
              <a:ext uri="{FF2B5EF4-FFF2-40B4-BE49-F238E27FC236}">
                <a16:creationId xmlns:a16="http://schemas.microsoft.com/office/drawing/2014/main" id="{A336B8AB-975E-4D68-AC9C-983853C3135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a:extLst>
              <a:ext uri="{FF2B5EF4-FFF2-40B4-BE49-F238E27FC236}">
                <a16:creationId xmlns:a16="http://schemas.microsoft.com/office/drawing/2014/main" id="{6A4F5CB0-0D6B-4C3A-896B-4E935EDB466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ltLang="en-US"/>
          </a:p>
        </p:txBody>
      </p:sp>
      <p:sp>
        <p:nvSpPr>
          <p:cNvPr id="74756" name="Slide Number Placeholder 3">
            <a:extLst>
              <a:ext uri="{FF2B5EF4-FFF2-40B4-BE49-F238E27FC236}">
                <a16:creationId xmlns:a16="http://schemas.microsoft.com/office/drawing/2014/main" id="{36B9E323-BF4D-420A-A7D7-B7956F96226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4428DC5A-096E-4A3E-96E7-D600B9477A62}" type="slidenum">
              <a:rPr lang="en-US" altLang="en-US" smtClean="0"/>
              <a:pPr/>
              <a:t>29</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F27F98BC-E53F-47D7-848F-77675300015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a:extLst>
              <a:ext uri="{FF2B5EF4-FFF2-40B4-BE49-F238E27FC236}">
                <a16:creationId xmlns:a16="http://schemas.microsoft.com/office/drawing/2014/main" id="{69D3FF26-9030-4412-87B7-D20E7FBD476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ltLang="en-US"/>
          </a:p>
        </p:txBody>
      </p:sp>
      <p:sp>
        <p:nvSpPr>
          <p:cNvPr id="21508" name="Slide Number Placeholder 3">
            <a:extLst>
              <a:ext uri="{FF2B5EF4-FFF2-40B4-BE49-F238E27FC236}">
                <a16:creationId xmlns:a16="http://schemas.microsoft.com/office/drawing/2014/main" id="{F40FF36D-2C14-49A6-87EB-4BEC880A440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D31E38F9-B845-4BDD-B44B-870F0F8015E7}" type="slidenum">
              <a:rPr lang="en-US" altLang="en-US" smtClean="0"/>
              <a:pPr/>
              <a:t>3</a:t>
            </a:fld>
            <a:endParaRPr lang="en-US"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a:extLst>
              <a:ext uri="{FF2B5EF4-FFF2-40B4-BE49-F238E27FC236}">
                <a16:creationId xmlns:a16="http://schemas.microsoft.com/office/drawing/2014/main" id="{9E3DACB4-30CB-421F-8FC3-133ADFA7B1F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a:extLst>
              <a:ext uri="{FF2B5EF4-FFF2-40B4-BE49-F238E27FC236}">
                <a16:creationId xmlns:a16="http://schemas.microsoft.com/office/drawing/2014/main" id="{53BC8987-B26A-49D5-B8D0-641A9849C58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ltLang="en-US"/>
          </a:p>
        </p:txBody>
      </p:sp>
      <p:sp>
        <p:nvSpPr>
          <p:cNvPr id="76804" name="Slide Number Placeholder 3">
            <a:extLst>
              <a:ext uri="{FF2B5EF4-FFF2-40B4-BE49-F238E27FC236}">
                <a16:creationId xmlns:a16="http://schemas.microsoft.com/office/drawing/2014/main" id="{C61C60A6-D1F4-4728-9956-CD8B45E4B80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04C3FD39-B420-4722-8691-9D39435C6BE4}" type="slidenum">
              <a:rPr lang="en-US" altLang="en-US" smtClean="0"/>
              <a:pPr/>
              <a:t>30</a:t>
            </a:fld>
            <a:endParaRPr lang="en-US"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a:extLst>
              <a:ext uri="{FF2B5EF4-FFF2-40B4-BE49-F238E27FC236}">
                <a16:creationId xmlns:a16="http://schemas.microsoft.com/office/drawing/2014/main" id="{DD269FB1-C684-4AC5-97F7-7014DD72F54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a:extLst>
              <a:ext uri="{FF2B5EF4-FFF2-40B4-BE49-F238E27FC236}">
                <a16:creationId xmlns:a16="http://schemas.microsoft.com/office/drawing/2014/main" id="{D53A1F7F-45A6-4650-BCEF-9F4DA35E8F8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ltLang="en-US"/>
          </a:p>
        </p:txBody>
      </p:sp>
      <p:sp>
        <p:nvSpPr>
          <p:cNvPr id="78852" name="Slide Number Placeholder 3">
            <a:extLst>
              <a:ext uri="{FF2B5EF4-FFF2-40B4-BE49-F238E27FC236}">
                <a16:creationId xmlns:a16="http://schemas.microsoft.com/office/drawing/2014/main" id="{81D1880F-059B-4050-A245-B0BEB930DC6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35569690-4506-43EF-8D3C-C0660DEF8878}" type="slidenum">
              <a:rPr lang="en-US" altLang="en-US" smtClean="0"/>
              <a:pPr/>
              <a:t>31</a:t>
            </a:fld>
            <a:endParaRPr lang="en-US"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a:extLst>
              <a:ext uri="{FF2B5EF4-FFF2-40B4-BE49-F238E27FC236}">
                <a16:creationId xmlns:a16="http://schemas.microsoft.com/office/drawing/2014/main" id="{23D8749D-9A24-428B-A3F2-8B051C285CE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a:extLst>
              <a:ext uri="{FF2B5EF4-FFF2-40B4-BE49-F238E27FC236}">
                <a16:creationId xmlns:a16="http://schemas.microsoft.com/office/drawing/2014/main" id="{EBFAD165-2A01-4498-8B55-0849A38CAD3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ltLang="en-US"/>
          </a:p>
        </p:txBody>
      </p:sp>
      <p:sp>
        <p:nvSpPr>
          <p:cNvPr id="80900" name="Slide Number Placeholder 3">
            <a:extLst>
              <a:ext uri="{FF2B5EF4-FFF2-40B4-BE49-F238E27FC236}">
                <a16:creationId xmlns:a16="http://schemas.microsoft.com/office/drawing/2014/main" id="{A5AFCEF0-E424-42C8-9C7C-731CC221245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6893DE94-57F1-4465-92F5-1F0CF62C29D5}" type="slidenum">
              <a:rPr lang="en-US" altLang="en-US" smtClean="0"/>
              <a:pPr/>
              <a:t>32</a:t>
            </a:fld>
            <a:endParaRPr lang="en-US"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a:extLst>
              <a:ext uri="{FF2B5EF4-FFF2-40B4-BE49-F238E27FC236}">
                <a16:creationId xmlns:a16="http://schemas.microsoft.com/office/drawing/2014/main" id="{93C8E40A-90F7-47FC-BAFF-E08A7A86873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a:extLst>
              <a:ext uri="{FF2B5EF4-FFF2-40B4-BE49-F238E27FC236}">
                <a16:creationId xmlns:a16="http://schemas.microsoft.com/office/drawing/2014/main" id="{44BD0301-D4C6-4E3B-99C2-BF4471F87E0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ltLang="en-US"/>
          </a:p>
        </p:txBody>
      </p:sp>
      <p:sp>
        <p:nvSpPr>
          <p:cNvPr id="82948" name="Slide Number Placeholder 3">
            <a:extLst>
              <a:ext uri="{FF2B5EF4-FFF2-40B4-BE49-F238E27FC236}">
                <a16:creationId xmlns:a16="http://schemas.microsoft.com/office/drawing/2014/main" id="{0CB774A5-7D48-40DC-BB5C-477A7D8AB24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6851C496-74D5-4EEC-86CE-67CBBB342559}" type="slidenum">
              <a:rPr lang="en-US" altLang="en-US" smtClean="0"/>
              <a:pPr/>
              <a:t>33</a:t>
            </a:fld>
            <a:endParaRPr lang="en-US"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a:extLst>
              <a:ext uri="{FF2B5EF4-FFF2-40B4-BE49-F238E27FC236}">
                <a16:creationId xmlns:a16="http://schemas.microsoft.com/office/drawing/2014/main" id="{D738D96A-E841-4EEE-8A8E-72CDD5AE8DA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a:extLst>
              <a:ext uri="{FF2B5EF4-FFF2-40B4-BE49-F238E27FC236}">
                <a16:creationId xmlns:a16="http://schemas.microsoft.com/office/drawing/2014/main" id="{4CC1AD85-C9FF-491C-BE2B-1B5DCDC03FB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ltLang="en-US"/>
          </a:p>
        </p:txBody>
      </p:sp>
      <p:sp>
        <p:nvSpPr>
          <p:cNvPr id="84996" name="Slide Number Placeholder 3">
            <a:extLst>
              <a:ext uri="{FF2B5EF4-FFF2-40B4-BE49-F238E27FC236}">
                <a16:creationId xmlns:a16="http://schemas.microsoft.com/office/drawing/2014/main" id="{76285F9D-F189-4412-860F-69C20C3E08B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8785D615-703F-42F9-8787-A758CB3BBE3C}" type="slidenum">
              <a:rPr lang="en-US" altLang="en-US" smtClean="0"/>
              <a:pPr/>
              <a:t>34</a:t>
            </a:fld>
            <a:endParaRPr lang="en-US"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a:extLst>
              <a:ext uri="{FF2B5EF4-FFF2-40B4-BE49-F238E27FC236}">
                <a16:creationId xmlns:a16="http://schemas.microsoft.com/office/drawing/2014/main" id="{42235CCD-C166-4DDA-BE56-05EC9A56697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a:extLst>
              <a:ext uri="{FF2B5EF4-FFF2-40B4-BE49-F238E27FC236}">
                <a16:creationId xmlns:a16="http://schemas.microsoft.com/office/drawing/2014/main" id="{F6A7EAC2-D784-4DBF-9CF4-4EAB5704E6D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ltLang="en-US"/>
          </a:p>
        </p:txBody>
      </p:sp>
      <p:sp>
        <p:nvSpPr>
          <p:cNvPr id="87044" name="Slide Number Placeholder 3">
            <a:extLst>
              <a:ext uri="{FF2B5EF4-FFF2-40B4-BE49-F238E27FC236}">
                <a16:creationId xmlns:a16="http://schemas.microsoft.com/office/drawing/2014/main" id="{F189DDC6-E1B3-40E4-9713-F12A663922A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72647F3-BE4B-4182-8246-A26D7C5F533F}" type="slidenum">
              <a:rPr lang="en-US" altLang="en-US" smtClean="0"/>
              <a:pPr/>
              <a:t>35</a:t>
            </a:fld>
            <a:endParaRPr lang="en-US"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a:extLst>
              <a:ext uri="{FF2B5EF4-FFF2-40B4-BE49-F238E27FC236}">
                <a16:creationId xmlns:a16="http://schemas.microsoft.com/office/drawing/2014/main" id="{58D902C5-5DED-4692-8CEE-5D7D892D487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a:extLst>
              <a:ext uri="{FF2B5EF4-FFF2-40B4-BE49-F238E27FC236}">
                <a16:creationId xmlns:a16="http://schemas.microsoft.com/office/drawing/2014/main" id="{6CD20C4B-B30E-44BD-B5BE-F70807C00AE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ltLang="en-US"/>
          </a:p>
        </p:txBody>
      </p:sp>
      <p:sp>
        <p:nvSpPr>
          <p:cNvPr id="89092" name="Slide Number Placeholder 3">
            <a:extLst>
              <a:ext uri="{FF2B5EF4-FFF2-40B4-BE49-F238E27FC236}">
                <a16:creationId xmlns:a16="http://schemas.microsoft.com/office/drawing/2014/main" id="{00C036FE-CE4E-4A4B-A80A-F6A5BB9D921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4CCFE9AC-7248-4C28-9851-61D561C9FD78}" type="slidenum">
              <a:rPr lang="en-US" altLang="en-US" smtClean="0"/>
              <a:pPr/>
              <a:t>36</a:t>
            </a:fld>
            <a:endParaRPr lang="en-US"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a:extLst>
              <a:ext uri="{FF2B5EF4-FFF2-40B4-BE49-F238E27FC236}">
                <a16:creationId xmlns:a16="http://schemas.microsoft.com/office/drawing/2014/main" id="{FC7771C7-9E4E-4D06-910C-24DEC5063C1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a:extLst>
              <a:ext uri="{FF2B5EF4-FFF2-40B4-BE49-F238E27FC236}">
                <a16:creationId xmlns:a16="http://schemas.microsoft.com/office/drawing/2014/main" id="{25305C65-AE41-4932-BC6A-1D8926E7F47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ltLang="en-US"/>
          </a:p>
        </p:txBody>
      </p:sp>
      <p:sp>
        <p:nvSpPr>
          <p:cNvPr id="91140" name="Slide Number Placeholder 3">
            <a:extLst>
              <a:ext uri="{FF2B5EF4-FFF2-40B4-BE49-F238E27FC236}">
                <a16:creationId xmlns:a16="http://schemas.microsoft.com/office/drawing/2014/main" id="{702A89E6-1C99-46D5-A1F8-0AE2BF046B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ADE23DCF-9D36-4F8E-9640-BC58D4A861F8}" type="slidenum">
              <a:rPr lang="en-US" altLang="en-US" smtClean="0"/>
              <a:pPr/>
              <a:t>37</a:t>
            </a:fld>
            <a:endParaRPr lang="en-US"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a:extLst>
              <a:ext uri="{FF2B5EF4-FFF2-40B4-BE49-F238E27FC236}">
                <a16:creationId xmlns:a16="http://schemas.microsoft.com/office/drawing/2014/main" id="{CF2866DD-C375-48DC-A14F-BB9E11A4764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Notes Placeholder 2">
            <a:extLst>
              <a:ext uri="{FF2B5EF4-FFF2-40B4-BE49-F238E27FC236}">
                <a16:creationId xmlns:a16="http://schemas.microsoft.com/office/drawing/2014/main" id="{3BAC646C-4090-4FB2-96A6-F01994E19CA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ltLang="en-US"/>
          </a:p>
        </p:txBody>
      </p:sp>
      <p:sp>
        <p:nvSpPr>
          <p:cNvPr id="93188" name="Slide Number Placeholder 3">
            <a:extLst>
              <a:ext uri="{FF2B5EF4-FFF2-40B4-BE49-F238E27FC236}">
                <a16:creationId xmlns:a16="http://schemas.microsoft.com/office/drawing/2014/main" id="{2E5CF6F0-1B0C-4C4E-A802-75CE9527193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EF0C0FB6-DDD6-4271-ADC7-FA139C8E3FD7}" type="slidenum">
              <a:rPr lang="en-US" altLang="en-US" smtClean="0"/>
              <a:pPr/>
              <a:t>38</a:t>
            </a:fld>
            <a:endParaRPr lang="en-US"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a:extLst>
              <a:ext uri="{FF2B5EF4-FFF2-40B4-BE49-F238E27FC236}">
                <a16:creationId xmlns:a16="http://schemas.microsoft.com/office/drawing/2014/main" id="{53D9F327-601F-4228-9CA6-7A39B913185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Notes Placeholder 2">
            <a:extLst>
              <a:ext uri="{FF2B5EF4-FFF2-40B4-BE49-F238E27FC236}">
                <a16:creationId xmlns:a16="http://schemas.microsoft.com/office/drawing/2014/main" id="{93364985-C659-49C7-902F-0445FD0F8B4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ltLang="en-US"/>
          </a:p>
        </p:txBody>
      </p:sp>
      <p:sp>
        <p:nvSpPr>
          <p:cNvPr id="95236" name="Slide Number Placeholder 3">
            <a:extLst>
              <a:ext uri="{FF2B5EF4-FFF2-40B4-BE49-F238E27FC236}">
                <a16:creationId xmlns:a16="http://schemas.microsoft.com/office/drawing/2014/main" id="{BDFEA719-CB23-4FA4-BD00-C5627C63D9E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366E324F-B364-44A4-B538-47EBDE2D611C}" type="slidenum">
              <a:rPr lang="en-US" altLang="en-US" smtClean="0"/>
              <a:pPr/>
              <a:t>39</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51677C62-F9B4-4B55-B8C7-0BB5B06CD2C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29F9D2FD-37BD-4BC6-A1A5-EAB880385DB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ltLang="en-US"/>
          </a:p>
        </p:txBody>
      </p:sp>
      <p:sp>
        <p:nvSpPr>
          <p:cNvPr id="23556" name="Slide Number Placeholder 3">
            <a:extLst>
              <a:ext uri="{FF2B5EF4-FFF2-40B4-BE49-F238E27FC236}">
                <a16:creationId xmlns:a16="http://schemas.microsoft.com/office/drawing/2014/main" id="{608802A4-32A6-4D14-890B-7BD8F8D4492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6737E395-4EBB-41F9-A82A-693142550BFA}" type="slidenum">
              <a:rPr lang="en-US" altLang="en-US" smtClean="0"/>
              <a:pPr/>
              <a:t>4</a:t>
            </a:fld>
            <a:endParaRPr lang="en-US"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a:extLst>
              <a:ext uri="{FF2B5EF4-FFF2-40B4-BE49-F238E27FC236}">
                <a16:creationId xmlns:a16="http://schemas.microsoft.com/office/drawing/2014/main" id="{F58A6098-D6F7-417B-8326-E622F7855AA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a:extLst>
              <a:ext uri="{FF2B5EF4-FFF2-40B4-BE49-F238E27FC236}">
                <a16:creationId xmlns:a16="http://schemas.microsoft.com/office/drawing/2014/main" id="{020E5752-D402-43FD-8DDA-7C318057294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ltLang="en-US"/>
          </a:p>
        </p:txBody>
      </p:sp>
      <p:sp>
        <p:nvSpPr>
          <p:cNvPr id="97284" name="Slide Number Placeholder 3">
            <a:extLst>
              <a:ext uri="{FF2B5EF4-FFF2-40B4-BE49-F238E27FC236}">
                <a16:creationId xmlns:a16="http://schemas.microsoft.com/office/drawing/2014/main" id="{A64EACCB-B070-4C97-8506-22485FD224B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559D7A33-1B59-49BB-83CF-07C77536C83F}" type="slidenum">
              <a:rPr lang="en-US" altLang="en-US" smtClean="0"/>
              <a:pPr/>
              <a:t>40</a:t>
            </a:fld>
            <a:endParaRPr lang="en-US"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a:extLst>
              <a:ext uri="{FF2B5EF4-FFF2-40B4-BE49-F238E27FC236}">
                <a16:creationId xmlns:a16="http://schemas.microsoft.com/office/drawing/2014/main" id="{63423E63-2201-4CC5-AD03-D8D04910BDC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Notes Placeholder 2">
            <a:extLst>
              <a:ext uri="{FF2B5EF4-FFF2-40B4-BE49-F238E27FC236}">
                <a16:creationId xmlns:a16="http://schemas.microsoft.com/office/drawing/2014/main" id="{EE9F2CCE-C2A0-4CA1-AF2D-A9518F845B4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ltLang="en-US"/>
          </a:p>
        </p:txBody>
      </p:sp>
      <p:sp>
        <p:nvSpPr>
          <p:cNvPr id="99332" name="Slide Number Placeholder 3">
            <a:extLst>
              <a:ext uri="{FF2B5EF4-FFF2-40B4-BE49-F238E27FC236}">
                <a16:creationId xmlns:a16="http://schemas.microsoft.com/office/drawing/2014/main" id="{E036141B-EBA3-4A12-B689-68DCE84CBA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484AECCB-76D9-4725-BEBF-3BD2FDA11018}" type="slidenum">
              <a:rPr lang="en-US" altLang="en-US" smtClean="0"/>
              <a:pPr/>
              <a:t>41</a:t>
            </a:fld>
            <a:endParaRPr lang="en-US"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a:extLst>
              <a:ext uri="{FF2B5EF4-FFF2-40B4-BE49-F238E27FC236}">
                <a16:creationId xmlns:a16="http://schemas.microsoft.com/office/drawing/2014/main" id="{65F7DD5F-BAF6-4F31-9EB8-9A51EADC3E2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Notes Placeholder 2">
            <a:extLst>
              <a:ext uri="{FF2B5EF4-FFF2-40B4-BE49-F238E27FC236}">
                <a16:creationId xmlns:a16="http://schemas.microsoft.com/office/drawing/2014/main" id="{1845513F-DB17-4C30-B905-A84740D08CC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ltLang="en-US"/>
          </a:p>
        </p:txBody>
      </p:sp>
      <p:sp>
        <p:nvSpPr>
          <p:cNvPr id="101380" name="Slide Number Placeholder 3">
            <a:extLst>
              <a:ext uri="{FF2B5EF4-FFF2-40B4-BE49-F238E27FC236}">
                <a16:creationId xmlns:a16="http://schemas.microsoft.com/office/drawing/2014/main" id="{8A73277D-61D6-4C3E-B7D3-55A7DC27CD7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EFFA13C8-1BE8-493F-88DA-AA6376A889F1}" type="slidenum">
              <a:rPr lang="en-US" altLang="en-US" smtClean="0"/>
              <a:pPr/>
              <a:t>42</a:t>
            </a:fld>
            <a:endParaRPr lang="en-US"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a:extLst>
              <a:ext uri="{FF2B5EF4-FFF2-40B4-BE49-F238E27FC236}">
                <a16:creationId xmlns:a16="http://schemas.microsoft.com/office/drawing/2014/main" id="{B0F187BF-C6D3-4A73-AB4B-0BDD2714FA8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Notes Placeholder 2">
            <a:extLst>
              <a:ext uri="{FF2B5EF4-FFF2-40B4-BE49-F238E27FC236}">
                <a16:creationId xmlns:a16="http://schemas.microsoft.com/office/drawing/2014/main" id="{D00A9700-E873-4B28-9832-AF9806FC7DF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ltLang="en-US"/>
          </a:p>
        </p:txBody>
      </p:sp>
      <p:sp>
        <p:nvSpPr>
          <p:cNvPr id="103428" name="Slide Number Placeholder 3">
            <a:extLst>
              <a:ext uri="{FF2B5EF4-FFF2-40B4-BE49-F238E27FC236}">
                <a16:creationId xmlns:a16="http://schemas.microsoft.com/office/drawing/2014/main" id="{6F9BFC84-0EA4-49DE-96E0-D43FB2643D5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53229415-645E-4DEA-8F73-E9621CC11056}" type="slidenum">
              <a:rPr lang="en-US" altLang="en-US" smtClean="0"/>
              <a:pPr/>
              <a:t>43</a:t>
            </a:fld>
            <a:endParaRPr lang="en-US"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a:extLst>
              <a:ext uri="{FF2B5EF4-FFF2-40B4-BE49-F238E27FC236}">
                <a16:creationId xmlns:a16="http://schemas.microsoft.com/office/drawing/2014/main" id="{1A1FC4A9-A56A-4B1C-907D-69CE13DB9C2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Notes Placeholder 2">
            <a:extLst>
              <a:ext uri="{FF2B5EF4-FFF2-40B4-BE49-F238E27FC236}">
                <a16:creationId xmlns:a16="http://schemas.microsoft.com/office/drawing/2014/main" id="{7DAA3904-0A92-4E41-96FD-3A626A36814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ltLang="en-US"/>
          </a:p>
        </p:txBody>
      </p:sp>
      <p:sp>
        <p:nvSpPr>
          <p:cNvPr id="105476" name="Slide Number Placeholder 3">
            <a:extLst>
              <a:ext uri="{FF2B5EF4-FFF2-40B4-BE49-F238E27FC236}">
                <a16:creationId xmlns:a16="http://schemas.microsoft.com/office/drawing/2014/main" id="{AEBE68F1-3E27-4C45-895F-7E75E459E91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377CB084-58E1-49E5-A296-D05ED33405EC}" type="slidenum">
              <a:rPr lang="en-US" altLang="en-US" smtClean="0"/>
              <a:pPr/>
              <a:t>44</a:t>
            </a:fld>
            <a:endParaRPr lang="en-US"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a:extLst>
              <a:ext uri="{FF2B5EF4-FFF2-40B4-BE49-F238E27FC236}">
                <a16:creationId xmlns:a16="http://schemas.microsoft.com/office/drawing/2014/main" id="{F1F761F7-32A9-4868-AFBA-F541B64E31C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Notes Placeholder 2">
            <a:extLst>
              <a:ext uri="{FF2B5EF4-FFF2-40B4-BE49-F238E27FC236}">
                <a16:creationId xmlns:a16="http://schemas.microsoft.com/office/drawing/2014/main" id="{31C692C9-D061-4517-972C-2B17AF0E84A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ltLang="en-US"/>
          </a:p>
        </p:txBody>
      </p:sp>
      <p:sp>
        <p:nvSpPr>
          <p:cNvPr id="107524" name="Slide Number Placeholder 3">
            <a:extLst>
              <a:ext uri="{FF2B5EF4-FFF2-40B4-BE49-F238E27FC236}">
                <a16:creationId xmlns:a16="http://schemas.microsoft.com/office/drawing/2014/main" id="{32F35D1C-3CD6-4E73-88FC-9D2660EF721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C2409C6C-82F2-4FED-A6F4-3F0E4133AC27}" type="slidenum">
              <a:rPr lang="en-US" altLang="en-US" smtClean="0"/>
              <a:pPr/>
              <a:t>45</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9C298EBA-9DE1-4C9A-BADC-4570E862839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a:extLst>
              <a:ext uri="{FF2B5EF4-FFF2-40B4-BE49-F238E27FC236}">
                <a16:creationId xmlns:a16="http://schemas.microsoft.com/office/drawing/2014/main" id="{DDA31E68-A8CA-4896-8680-D0821BA1264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ltLang="en-US"/>
          </a:p>
        </p:txBody>
      </p:sp>
      <p:sp>
        <p:nvSpPr>
          <p:cNvPr id="25604" name="Slide Number Placeholder 3">
            <a:extLst>
              <a:ext uri="{FF2B5EF4-FFF2-40B4-BE49-F238E27FC236}">
                <a16:creationId xmlns:a16="http://schemas.microsoft.com/office/drawing/2014/main" id="{E88C64F7-6B6C-4FF5-B94E-D916EC08F86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383C2C03-1F7C-4F11-8C59-A8F57F7F4644}" type="slidenum">
              <a:rPr lang="en-US" altLang="en-US" smtClean="0"/>
              <a:pPr/>
              <a:t>5</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854A8DA3-492A-4BAA-8543-4C358D72177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a:extLst>
              <a:ext uri="{FF2B5EF4-FFF2-40B4-BE49-F238E27FC236}">
                <a16:creationId xmlns:a16="http://schemas.microsoft.com/office/drawing/2014/main" id="{60921477-0EB1-48DA-879C-469F31AEB51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ltLang="en-US"/>
          </a:p>
        </p:txBody>
      </p:sp>
      <p:sp>
        <p:nvSpPr>
          <p:cNvPr id="27652" name="Slide Number Placeholder 3">
            <a:extLst>
              <a:ext uri="{FF2B5EF4-FFF2-40B4-BE49-F238E27FC236}">
                <a16:creationId xmlns:a16="http://schemas.microsoft.com/office/drawing/2014/main" id="{0A7C3166-9C1D-481E-8CC8-CFCFA585BFE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729A1634-1246-4165-A45A-5622699FAB2E}" type="slidenum">
              <a:rPr lang="en-US" altLang="en-US" smtClean="0"/>
              <a:pPr/>
              <a:t>6</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5DFE032C-C9EB-4B5F-9E1C-EE01207E280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a:extLst>
              <a:ext uri="{FF2B5EF4-FFF2-40B4-BE49-F238E27FC236}">
                <a16:creationId xmlns:a16="http://schemas.microsoft.com/office/drawing/2014/main" id="{C61C7B55-E6AE-4B8D-9533-38F166E5D25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ltLang="en-US"/>
          </a:p>
        </p:txBody>
      </p:sp>
      <p:sp>
        <p:nvSpPr>
          <p:cNvPr id="29700" name="Slide Number Placeholder 3">
            <a:extLst>
              <a:ext uri="{FF2B5EF4-FFF2-40B4-BE49-F238E27FC236}">
                <a16:creationId xmlns:a16="http://schemas.microsoft.com/office/drawing/2014/main" id="{03CB0575-C11A-41C5-80E4-820587A8877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17382FE2-6ECC-4324-89A3-A9838DF46099}" type="slidenum">
              <a:rPr lang="en-US" altLang="en-US" smtClean="0"/>
              <a:pPr/>
              <a:t>7</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2D818D96-37C4-4C11-9009-FE7D73D9B74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a:extLst>
              <a:ext uri="{FF2B5EF4-FFF2-40B4-BE49-F238E27FC236}">
                <a16:creationId xmlns:a16="http://schemas.microsoft.com/office/drawing/2014/main" id="{450736F4-1C1E-4D5D-A8D9-0CB3476666C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ltLang="en-US"/>
          </a:p>
        </p:txBody>
      </p:sp>
      <p:sp>
        <p:nvSpPr>
          <p:cNvPr id="31748" name="Slide Number Placeholder 3">
            <a:extLst>
              <a:ext uri="{FF2B5EF4-FFF2-40B4-BE49-F238E27FC236}">
                <a16:creationId xmlns:a16="http://schemas.microsoft.com/office/drawing/2014/main" id="{29A5ECF8-F6B6-49A4-8BBD-4AF638F652D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D51057B7-FC14-43BC-9500-0D1CBE425367}" type="slidenum">
              <a:rPr lang="en-US" altLang="en-US" smtClean="0"/>
              <a:pPr/>
              <a:t>8</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D68783AE-956F-451F-8FA7-FCD0D7964AC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a:extLst>
              <a:ext uri="{FF2B5EF4-FFF2-40B4-BE49-F238E27FC236}">
                <a16:creationId xmlns:a16="http://schemas.microsoft.com/office/drawing/2014/main" id="{9272701F-4253-4926-83CA-7687F263027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ltLang="en-US"/>
          </a:p>
        </p:txBody>
      </p:sp>
      <p:sp>
        <p:nvSpPr>
          <p:cNvPr id="33796" name="Slide Number Placeholder 3">
            <a:extLst>
              <a:ext uri="{FF2B5EF4-FFF2-40B4-BE49-F238E27FC236}">
                <a16:creationId xmlns:a16="http://schemas.microsoft.com/office/drawing/2014/main" id="{787C962E-88B4-4017-8354-E064806119F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F0D64E9-20EA-4153-A794-1DAA71570180}" type="slidenum">
              <a:rPr lang="en-US" altLang="en-US" smtClean="0"/>
              <a:pPr/>
              <a:t>9</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1"/>
          <p:cNvSpPr>
            <a:spLocks noGrp="1"/>
          </p:cNvSpPr>
          <p:nvPr>
            <p:ph type="ctrTitle"/>
          </p:nvPr>
        </p:nvSpPr>
        <p:spPr>
          <a:xfrm>
            <a:off x="431371" y="2060848"/>
            <a:ext cx="10363200" cy="1800200"/>
          </a:xfrm>
        </p:spPr>
        <p:txBody>
          <a:bodyPr>
            <a:normAutofit/>
          </a:bodyPr>
          <a:lstStyle>
            <a:lvl1pPr algn="l">
              <a:defRPr sz="3400" b="1"/>
            </a:lvl1pPr>
          </a:lstStyle>
          <a:p>
            <a:r>
              <a:rPr lang="en-US" dirty="0"/>
              <a:t>Click to edit Master title style</a:t>
            </a:r>
            <a:endParaRPr lang="en-AU" dirty="0"/>
          </a:p>
        </p:txBody>
      </p:sp>
      <p:sp>
        <p:nvSpPr>
          <p:cNvPr id="8" name="Subtitle 2"/>
          <p:cNvSpPr>
            <a:spLocks noGrp="1"/>
          </p:cNvSpPr>
          <p:nvPr>
            <p:ph type="subTitle" idx="1"/>
          </p:nvPr>
        </p:nvSpPr>
        <p:spPr>
          <a:xfrm>
            <a:off x="431371" y="4005064"/>
            <a:ext cx="10369152" cy="1224136"/>
          </a:xfrm>
        </p:spPr>
        <p:txBody>
          <a:bodyPr>
            <a:normAutofit/>
          </a:bodyPr>
          <a:lstStyle>
            <a:lvl1pPr marL="0" indent="0" algn="l">
              <a:buNone/>
              <a:defRPr sz="22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spTree>
    <p:extLst>
      <p:ext uri="{BB962C8B-B14F-4D97-AF65-F5344CB8AC3E}">
        <p14:creationId xmlns:p14="http://schemas.microsoft.com/office/powerpoint/2010/main" val="1387277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D60BA900-659A-450A-8BCC-C221AAC5FEF2}"/>
              </a:ext>
            </a:extLst>
          </p:cNvPr>
          <p:cNvSpPr>
            <a:spLocks noGrp="1"/>
          </p:cNvSpPr>
          <p:nvPr>
            <p:ph type="dt" sz="half" idx="10"/>
          </p:nvPr>
        </p:nvSpPr>
        <p:spPr/>
        <p:txBody>
          <a:bodyPr/>
          <a:lstStyle>
            <a:lvl1pPr>
              <a:defRPr/>
            </a:lvl1pPr>
          </a:lstStyle>
          <a:p>
            <a:pPr>
              <a:defRPr/>
            </a:pPr>
            <a:fld id="{B5645B8E-78E1-4F01-AE4F-86D5F1813A38}" type="datetime1">
              <a:rPr lang="en-AU" altLang="x-none"/>
              <a:pPr>
                <a:defRPr/>
              </a:pPr>
              <a:t>8/6/2022</a:t>
            </a:fld>
            <a:endParaRPr lang="en-AU" altLang="x-none"/>
          </a:p>
        </p:txBody>
      </p:sp>
      <p:sp>
        <p:nvSpPr>
          <p:cNvPr id="5" name="Footer Placeholder 4">
            <a:extLst>
              <a:ext uri="{FF2B5EF4-FFF2-40B4-BE49-F238E27FC236}">
                <a16:creationId xmlns:a16="http://schemas.microsoft.com/office/drawing/2014/main" id="{584FC80A-A505-4A0B-B3EC-3FB7C172AD5D}"/>
              </a:ext>
            </a:extLst>
          </p:cNvPr>
          <p:cNvSpPr>
            <a:spLocks noGrp="1"/>
          </p:cNvSpPr>
          <p:nvPr>
            <p:ph type="ftr" sz="quarter" idx="11"/>
          </p:nvPr>
        </p:nvSpPr>
        <p:spPr/>
        <p:txBody>
          <a:bodyPr/>
          <a:lstStyle>
            <a:lvl1pPr>
              <a:defRPr/>
            </a:lvl1pPr>
          </a:lstStyle>
          <a:p>
            <a:pPr>
              <a:defRPr/>
            </a:pPr>
            <a:endParaRPr lang="en-AU" altLang="en-US"/>
          </a:p>
        </p:txBody>
      </p:sp>
      <p:sp>
        <p:nvSpPr>
          <p:cNvPr id="6" name="Slide Number Placeholder 5">
            <a:extLst>
              <a:ext uri="{FF2B5EF4-FFF2-40B4-BE49-F238E27FC236}">
                <a16:creationId xmlns:a16="http://schemas.microsoft.com/office/drawing/2014/main" id="{F068D888-1914-4155-ABF1-B08B5B586257}"/>
              </a:ext>
            </a:extLst>
          </p:cNvPr>
          <p:cNvSpPr>
            <a:spLocks noGrp="1"/>
          </p:cNvSpPr>
          <p:nvPr>
            <p:ph type="sldNum" sz="quarter" idx="12"/>
          </p:nvPr>
        </p:nvSpPr>
        <p:spPr>
          <a:xfrm>
            <a:off x="8401050" y="6356350"/>
            <a:ext cx="2557463"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7BA89102-6E87-412F-BA2F-FAC6B33D3969}" type="slidenum">
              <a:rPr lang="en-AU" altLang="en-US"/>
              <a:pPr>
                <a:defRPr/>
              </a:pPr>
              <a:t>‹#›</a:t>
            </a:fld>
            <a:endParaRPr lang="en-AU" altLang="en-US"/>
          </a:p>
        </p:txBody>
      </p:sp>
    </p:spTree>
    <p:extLst>
      <p:ext uri="{BB962C8B-B14F-4D97-AF65-F5344CB8AC3E}">
        <p14:creationId xmlns:p14="http://schemas.microsoft.com/office/powerpoint/2010/main" val="2812991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70471B16-A674-4D0E-B818-E2363DAB96AC}"/>
              </a:ext>
            </a:extLst>
          </p:cNvPr>
          <p:cNvSpPr>
            <a:spLocks noGrp="1"/>
          </p:cNvSpPr>
          <p:nvPr>
            <p:ph type="dt" sz="half" idx="10"/>
          </p:nvPr>
        </p:nvSpPr>
        <p:spPr/>
        <p:txBody>
          <a:bodyPr/>
          <a:lstStyle>
            <a:lvl1pPr>
              <a:defRPr/>
            </a:lvl1pPr>
          </a:lstStyle>
          <a:p>
            <a:pPr>
              <a:defRPr/>
            </a:pPr>
            <a:fld id="{CA29B903-D3B0-498D-A0C9-C061DE90B7EC}" type="datetime1">
              <a:rPr lang="en-AU" altLang="x-none"/>
              <a:pPr>
                <a:defRPr/>
              </a:pPr>
              <a:t>8/6/2022</a:t>
            </a:fld>
            <a:endParaRPr lang="en-AU" altLang="x-none"/>
          </a:p>
        </p:txBody>
      </p:sp>
      <p:sp>
        <p:nvSpPr>
          <p:cNvPr id="5" name="Footer Placeholder 4">
            <a:extLst>
              <a:ext uri="{FF2B5EF4-FFF2-40B4-BE49-F238E27FC236}">
                <a16:creationId xmlns:a16="http://schemas.microsoft.com/office/drawing/2014/main" id="{4C21E370-D191-4323-9F0D-B7DCC03EC865}"/>
              </a:ext>
            </a:extLst>
          </p:cNvPr>
          <p:cNvSpPr>
            <a:spLocks noGrp="1"/>
          </p:cNvSpPr>
          <p:nvPr>
            <p:ph type="ftr" sz="quarter" idx="11"/>
          </p:nvPr>
        </p:nvSpPr>
        <p:spPr/>
        <p:txBody>
          <a:bodyPr/>
          <a:lstStyle>
            <a:lvl1pPr>
              <a:defRPr/>
            </a:lvl1pPr>
          </a:lstStyle>
          <a:p>
            <a:pPr>
              <a:defRPr/>
            </a:pPr>
            <a:endParaRPr lang="en-AU" altLang="en-US"/>
          </a:p>
        </p:txBody>
      </p:sp>
      <p:sp>
        <p:nvSpPr>
          <p:cNvPr id="6" name="Slide Number Placeholder 5">
            <a:extLst>
              <a:ext uri="{FF2B5EF4-FFF2-40B4-BE49-F238E27FC236}">
                <a16:creationId xmlns:a16="http://schemas.microsoft.com/office/drawing/2014/main" id="{6739C204-E384-49E7-A93F-0AEE1ADB1BE2}"/>
              </a:ext>
            </a:extLst>
          </p:cNvPr>
          <p:cNvSpPr>
            <a:spLocks noGrp="1"/>
          </p:cNvSpPr>
          <p:nvPr>
            <p:ph type="sldNum" sz="quarter" idx="12"/>
          </p:nvPr>
        </p:nvSpPr>
        <p:spPr>
          <a:xfrm>
            <a:off x="8401050" y="6356350"/>
            <a:ext cx="2557463"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055B33EA-80D6-4B0E-BAE0-67AC0E1CEC0B}" type="slidenum">
              <a:rPr lang="en-AU" altLang="en-US"/>
              <a:pPr>
                <a:defRPr/>
              </a:pPr>
              <a:t>‹#›</a:t>
            </a:fld>
            <a:endParaRPr lang="en-AU" altLang="en-US"/>
          </a:p>
        </p:txBody>
      </p:sp>
    </p:spTree>
    <p:extLst>
      <p:ext uri="{BB962C8B-B14F-4D97-AF65-F5344CB8AC3E}">
        <p14:creationId xmlns:p14="http://schemas.microsoft.com/office/powerpoint/2010/main" val="1256590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C57D0911-2913-413C-B356-48DFFA653BB7}"/>
              </a:ext>
            </a:extLst>
          </p:cNvPr>
          <p:cNvSpPr>
            <a:spLocks noGrp="1"/>
          </p:cNvSpPr>
          <p:nvPr>
            <p:ph type="dt" sz="half" idx="10"/>
          </p:nvPr>
        </p:nvSpPr>
        <p:spPr/>
        <p:txBody>
          <a:bodyPr/>
          <a:lstStyle>
            <a:lvl1pPr>
              <a:defRPr/>
            </a:lvl1pPr>
          </a:lstStyle>
          <a:p>
            <a:pPr>
              <a:defRPr/>
            </a:pPr>
            <a:fld id="{E681A0FB-AC5C-4B17-BE3C-B92324283B75}" type="datetimeFigureOut">
              <a:rPr lang="en-AU"/>
              <a:pPr>
                <a:defRPr/>
              </a:pPr>
              <a:t>8/6/2022</a:t>
            </a:fld>
            <a:endParaRPr lang="en-AU"/>
          </a:p>
        </p:txBody>
      </p:sp>
      <p:sp>
        <p:nvSpPr>
          <p:cNvPr id="5" name="Footer Placeholder 4">
            <a:extLst>
              <a:ext uri="{FF2B5EF4-FFF2-40B4-BE49-F238E27FC236}">
                <a16:creationId xmlns:a16="http://schemas.microsoft.com/office/drawing/2014/main" id="{136203EA-3B81-4A7C-B26A-36EDD9E6392B}"/>
              </a:ext>
            </a:extLst>
          </p:cNvPr>
          <p:cNvSpPr>
            <a:spLocks noGrp="1"/>
          </p:cNvSpPr>
          <p:nvPr>
            <p:ph type="ftr" sz="quarter" idx="11"/>
          </p:nvPr>
        </p:nvSpPr>
        <p:spPr/>
        <p:txBody>
          <a:bodyPr/>
          <a:lstStyle>
            <a:lvl1pPr>
              <a:defRPr/>
            </a:lvl1pPr>
          </a:lstStyle>
          <a:p>
            <a:pPr>
              <a:defRPr/>
            </a:pPr>
            <a:endParaRPr lang="en-AU"/>
          </a:p>
        </p:txBody>
      </p:sp>
      <p:sp>
        <p:nvSpPr>
          <p:cNvPr id="6" name="Slide Number Placeholder 5">
            <a:extLst>
              <a:ext uri="{FF2B5EF4-FFF2-40B4-BE49-F238E27FC236}">
                <a16:creationId xmlns:a16="http://schemas.microsoft.com/office/drawing/2014/main" id="{9D5CAB80-C3EB-4938-8F1D-ED731470AD76}"/>
              </a:ext>
            </a:extLst>
          </p:cNvPr>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F5AD6736-CE13-421C-A9EA-B938056F4E43}" type="slidenum">
              <a:rPr lang="en-AU" altLang="en-US"/>
              <a:pPr>
                <a:defRPr/>
              </a:pPr>
              <a:t>‹#›</a:t>
            </a:fld>
            <a:endParaRPr lang="en-AU" altLang="en-US"/>
          </a:p>
        </p:txBody>
      </p:sp>
    </p:spTree>
    <p:extLst>
      <p:ext uri="{BB962C8B-B14F-4D97-AF65-F5344CB8AC3E}">
        <p14:creationId xmlns:p14="http://schemas.microsoft.com/office/powerpoint/2010/main" val="9677957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a:lvl1pPr>
          </a:lstStyle>
          <a:p>
            <a:r>
              <a:rPr lang="en-US" dirty="0"/>
              <a:t>Click to edit Master title style</a:t>
            </a:r>
            <a:endParaRPr lang="en-AU"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22E040D7-2C48-4300-A78D-8ADAE224392E}"/>
              </a:ext>
            </a:extLst>
          </p:cNvPr>
          <p:cNvSpPr>
            <a:spLocks noGrp="1"/>
          </p:cNvSpPr>
          <p:nvPr>
            <p:ph type="dt" sz="half" idx="10"/>
          </p:nvPr>
        </p:nvSpPr>
        <p:spPr/>
        <p:txBody>
          <a:bodyPr/>
          <a:lstStyle>
            <a:lvl1pPr>
              <a:defRPr/>
            </a:lvl1pPr>
          </a:lstStyle>
          <a:p>
            <a:pPr>
              <a:defRPr/>
            </a:pPr>
            <a:fld id="{19794984-F9FB-42E3-8E38-2094F0A9BD8C}" type="datetime1">
              <a:rPr lang="en-AU" altLang="x-none"/>
              <a:pPr>
                <a:defRPr/>
              </a:pPr>
              <a:t>8/6/2022</a:t>
            </a:fld>
            <a:endParaRPr lang="en-AU" altLang="x-none"/>
          </a:p>
        </p:txBody>
      </p:sp>
      <p:sp>
        <p:nvSpPr>
          <p:cNvPr id="5" name="Footer Placeholder 4">
            <a:extLst>
              <a:ext uri="{FF2B5EF4-FFF2-40B4-BE49-F238E27FC236}">
                <a16:creationId xmlns:a16="http://schemas.microsoft.com/office/drawing/2014/main" id="{DA528108-AB43-4F2B-855F-265B5237E460}"/>
              </a:ext>
            </a:extLst>
          </p:cNvPr>
          <p:cNvSpPr>
            <a:spLocks noGrp="1"/>
          </p:cNvSpPr>
          <p:nvPr>
            <p:ph type="ftr" sz="quarter" idx="11"/>
          </p:nvPr>
        </p:nvSpPr>
        <p:spPr/>
        <p:txBody>
          <a:bodyPr/>
          <a:lstStyle>
            <a:lvl1pPr>
              <a:defRPr/>
            </a:lvl1pPr>
          </a:lstStyle>
          <a:p>
            <a:pPr>
              <a:defRPr/>
            </a:pPr>
            <a:endParaRPr lang="en-AU" altLang="en-US"/>
          </a:p>
        </p:txBody>
      </p:sp>
      <p:sp>
        <p:nvSpPr>
          <p:cNvPr id="6" name="Slide Number Placeholder 5">
            <a:extLst>
              <a:ext uri="{FF2B5EF4-FFF2-40B4-BE49-F238E27FC236}">
                <a16:creationId xmlns:a16="http://schemas.microsoft.com/office/drawing/2014/main" id="{C2ED1486-70F0-46C7-8DAF-EE2D8A04E6FF}"/>
              </a:ext>
            </a:extLst>
          </p:cNvPr>
          <p:cNvSpPr>
            <a:spLocks noGrp="1"/>
          </p:cNvSpPr>
          <p:nvPr>
            <p:ph type="sldNum" sz="quarter" idx="12"/>
          </p:nvPr>
        </p:nvSpPr>
        <p:spPr>
          <a:xfrm>
            <a:off x="8401050" y="6356350"/>
            <a:ext cx="2557463"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308ED071-E3D0-4ED8-8092-E53F88AD9820}" type="slidenum">
              <a:rPr lang="en-AU" altLang="en-US"/>
              <a:pPr>
                <a:defRPr/>
              </a:pPr>
              <a:t>‹#›</a:t>
            </a:fld>
            <a:endParaRPr lang="en-AU" altLang="en-US"/>
          </a:p>
        </p:txBody>
      </p:sp>
    </p:spTree>
    <p:extLst>
      <p:ext uri="{BB962C8B-B14F-4D97-AF65-F5344CB8AC3E}">
        <p14:creationId xmlns:p14="http://schemas.microsoft.com/office/powerpoint/2010/main" val="36083895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8EAEC03C-824B-46B5-B53C-688771481CD2}"/>
              </a:ext>
            </a:extLst>
          </p:cNvPr>
          <p:cNvSpPr>
            <a:spLocks noGrp="1"/>
          </p:cNvSpPr>
          <p:nvPr>
            <p:ph type="dt" sz="half" idx="10"/>
          </p:nvPr>
        </p:nvSpPr>
        <p:spPr/>
        <p:txBody>
          <a:bodyPr/>
          <a:lstStyle>
            <a:lvl1pPr>
              <a:defRPr/>
            </a:lvl1pPr>
          </a:lstStyle>
          <a:p>
            <a:pPr>
              <a:defRPr/>
            </a:pPr>
            <a:fld id="{B33E30CE-75CA-470E-8472-933AE6B31833}" type="datetime1">
              <a:rPr lang="en-AU" altLang="x-none"/>
              <a:pPr>
                <a:defRPr/>
              </a:pPr>
              <a:t>8/6/2022</a:t>
            </a:fld>
            <a:endParaRPr lang="en-AU" altLang="x-none"/>
          </a:p>
        </p:txBody>
      </p:sp>
      <p:sp>
        <p:nvSpPr>
          <p:cNvPr id="5" name="Footer Placeholder 4">
            <a:extLst>
              <a:ext uri="{FF2B5EF4-FFF2-40B4-BE49-F238E27FC236}">
                <a16:creationId xmlns:a16="http://schemas.microsoft.com/office/drawing/2014/main" id="{9DDAA07B-FE6A-4A56-A131-83792F86F3AC}"/>
              </a:ext>
            </a:extLst>
          </p:cNvPr>
          <p:cNvSpPr>
            <a:spLocks noGrp="1"/>
          </p:cNvSpPr>
          <p:nvPr>
            <p:ph type="ftr" sz="quarter" idx="11"/>
          </p:nvPr>
        </p:nvSpPr>
        <p:spPr/>
        <p:txBody>
          <a:bodyPr/>
          <a:lstStyle>
            <a:lvl1pPr>
              <a:defRPr/>
            </a:lvl1pPr>
          </a:lstStyle>
          <a:p>
            <a:pPr>
              <a:defRPr/>
            </a:pPr>
            <a:endParaRPr lang="en-AU" altLang="en-US"/>
          </a:p>
        </p:txBody>
      </p:sp>
      <p:sp>
        <p:nvSpPr>
          <p:cNvPr id="6" name="Slide Number Placeholder 5">
            <a:extLst>
              <a:ext uri="{FF2B5EF4-FFF2-40B4-BE49-F238E27FC236}">
                <a16:creationId xmlns:a16="http://schemas.microsoft.com/office/drawing/2014/main" id="{4DE1389C-CA9D-4B26-8420-BEC6AEA70B4F}"/>
              </a:ext>
            </a:extLst>
          </p:cNvPr>
          <p:cNvSpPr>
            <a:spLocks noGrp="1"/>
          </p:cNvSpPr>
          <p:nvPr>
            <p:ph type="sldNum" sz="quarter" idx="12"/>
          </p:nvPr>
        </p:nvSpPr>
        <p:spPr>
          <a:xfrm>
            <a:off x="8401050" y="6356350"/>
            <a:ext cx="2557463"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7AC17259-D4AD-4D22-B56F-66BC75F49CAF}" type="slidenum">
              <a:rPr lang="en-AU" altLang="en-US"/>
              <a:pPr>
                <a:defRPr/>
              </a:pPr>
              <a:t>‹#›</a:t>
            </a:fld>
            <a:endParaRPr lang="en-AU" altLang="en-US"/>
          </a:p>
        </p:txBody>
      </p:sp>
    </p:spTree>
    <p:extLst>
      <p:ext uri="{BB962C8B-B14F-4D97-AF65-F5344CB8AC3E}">
        <p14:creationId xmlns:p14="http://schemas.microsoft.com/office/powerpoint/2010/main" val="32224156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3">
            <a:extLst>
              <a:ext uri="{FF2B5EF4-FFF2-40B4-BE49-F238E27FC236}">
                <a16:creationId xmlns:a16="http://schemas.microsoft.com/office/drawing/2014/main" id="{6D31EE70-8542-4D87-8BED-D5FAFFDEAF5B}"/>
              </a:ext>
            </a:extLst>
          </p:cNvPr>
          <p:cNvSpPr>
            <a:spLocks noGrp="1"/>
          </p:cNvSpPr>
          <p:nvPr>
            <p:ph type="dt" sz="half" idx="10"/>
          </p:nvPr>
        </p:nvSpPr>
        <p:spPr/>
        <p:txBody>
          <a:bodyPr/>
          <a:lstStyle>
            <a:lvl1pPr>
              <a:defRPr/>
            </a:lvl1pPr>
          </a:lstStyle>
          <a:p>
            <a:pPr>
              <a:defRPr/>
            </a:pPr>
            <a:fld id="{0E0AA0FD-FA73-47E3-9DD1-B468598A517D}" type="datetime1">
              <a:rPr lang="en-AU" altLang="x-none"/>
              <a:pPr>
                <a:defRPr/>
              </a:pPr>
              <a:t>8/6/2022</a:t>
            </a:fld>
            <a:endParaRPr lang="en-AU" altLang="x-none"/>
          </a:p>
        </p:txBody>
      </p:sp>
      <p:sp>
        <p:nvSpPr>
          <p:cNvPr id="6" name="Footer Placeholder 4">
            <a:extLst>
              <a:ext uri="{FF2B5EF4-FFF2-40B4-BE49-F238E27FC236}">
                <a16:creationId xmlns:a16="http://schemas.microsoft.com/office/drawing/2014/main" id="{6B302101-B135-45B9-B682-0555597BD854}"/>
              </a:ext>
            </a:extLst>
          </p:cNvPr>
          <p:cNvSpPr>
            <a:spLocks noGrp="1"/>
          </p:cNvSpPr>
          <p:nvPr>
            <p:ph type="ftr" sz="quarter" idx="11"/>
          </p:nvPr>
        </p:nvSpPr>
        <p:spPr/>
        <p:txBody>
          <a:bodyPr/>
          <a:lstStyle>
            <a:lvl1pPr>
              <a:defRPr/>
            </a:lvl1pPr>
          </a:lstStyle>
          <a:p>
            <a:pPr>
              <a:defRPr/>
            </a:pPr>
            <a:endParaRPr lang="en-AU" altLang="en-US"/>
          </a:p>
        </p:txBody>
      </p:sp>
      <p:sp>
        <p:nvSpPr>
          <p:cNvPr id="7" name="Slide Number Placeholder 5">
            <a:extLst>
              <a:ext uri="{FF2B5EF4-FFF2-40B4-BE49-F238E27FC236}">
                <a16:creationId xmlns:a16="http://schemas.microsoft.com/office/drawing/2014/main" id="{F5CBC6EF-6DED-4E75-B837-3309D447C8D7}"/>
              </a:ext>
            </a:extLst>
          </p:cNvPr>
          <p:cNvSpPr>
            <a:spLocks noGrp="1"/>
          </p:cNvSpPr>
          <p:nvPr>
            <p:ph type="sldNum" sz="quarter" idx="12"/>
          </p:nvPr>
        </p:nvSpPr>
        <p:spPr>
          <a:xfrm>
            <a:off x="8401050" y="6356350"/>
            <a:ext cx="2557463"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149821B3-6B56-4E1F-B2AC-C8BEA1798AF5}" type="slidenum">
              <a:rPr lang="en-AU" altLang="en-US"/>
              <a:pPr>
                <a:defRPr/>
              </a:pPr>
              <a:t>‹#›</a:t>
            </a:fld>
            <a:endParaRPr lang="en-AU" altLang="en-US"/>
          </a:p>
        </p:txBody>
      </p:sp>
    </p:spTree>
    <p:extLst>
      <p:ext uri="{BB962C8B-B14F-4D97-AF65-F5344CB8AC3E}">
        <p14:creationId xmlns:p14="http://schemas.microsoft.com/office/powerpoint/2010/main" val="15329907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3">
            <a:extLst>
              <a:ext uri="{FF2B5EF4-FFF2-40B4-BE49-F238E27FC236}">
                <a16:creationId xmlns:a16="http://schemas.microsoft.com/office/drawing/2014/main" id="{967327FE-816F-4F4F-86E2-48350F4E189B}"/>
              </a:ext>
            </a:extLst>
          </p:cNvPr>
          <p:cNvSpPr>
            <a:spLocks noGrp="1"/>
          </p:cNvSpPr>
          <p:nvPr>
            <p:ph type="dt" sz="half" idx="10"/>
          </p:nvPr>
        </p:nvSpPr>
        <p:spPr/>
        <p:txBody>
          <a:bodyPr/>
          <a:lstStyle>
            <a:lvl1pPr>
              <a:defRPr/>
            </a:lvl1pPr>
          </a:lstStyle>
          <a:p>
            <a:pPr>
              <a:defRPr/>
            </a:pPr>
            <a:fld id="{D514DC09-3236-4B66-8585-368B6DE59A1F}" type="datetime1">
              <a:rPr lang="en-AU" altLang="x-none"/>
              <a:pPr>
                <a:defRPr/>
              </a:pPr>
              <a:t>8/6/2022</a:t>
            </a:fld>
            <a:endParaRPr lang="en-AU" altLang="x-none"/>
          </a:p>
        </p:txBody>
      </p:sp>
      <p:sp>
        <p:nvSpPr>
          <p:cNvPr id="8" name="Footer Placeholder 4">
            <a:extLst>
              <a:ext uri="{FF2B5EF4-FFF2-40B4-BE49-F238E27FC236}">
                <a16:creationId xmlns:a16="http://schemas.microsoft.com/office/drawing/2014/main" id="{D708628D-999B-4A09-8438-E4C6F8F4ECE1}"/>
              </a:ext>
            </a:extLst>
          </p:cNvPr>
          <p:cNvSpPr>
            <a:spLocks noGrp="1"/>
          </p:cNvSpPr>
          <p:nvPr>
            <p:ph type="ftr" sz="quarter" idx="11"/>
          </p:nvPr>
        </p:nvSpPr>
        <p:spPr/>
        <p:txBody>
          <a:bodyPr/>
          <a:lstStyle>
            <a:lvl1pPr>
              <a:defRPr/>
            </a:lvl1pPr>
          </a:lstStyle>
          <a:p>
            <a:pPr>
              <a:defRPr/>
            </a:pPr>
            <a:endParaRPr lang="en-AU" altLang="en-US"/>
          </a:p>
        </p:txBody>
      </p:sp>
      <p:sp>
        <p:nvSpPr>
          <p:cNvPr id="9" name="Slide Number Placeholder 5">
            <a:extLst>
              <a:ext uri="{FF2B5EF4-FFF2-40B4-BE49-F238E27FC236}">
                <a16:creationId xmlns:a16="http://schemas.microsoft.com/office/drawing/2014/main" id="{5C334A08-DB30-4615-A691-796ACB8F74F5}"/>
              </a:ext>
            </a:extLst>
          </p:cNvPr>
          <p:cNvSpPr>
            <a:spLocks noGrp="1"/>
          </p:cNvSpPr>
          <p:nvPr>
            <p:ph type="sldNum" sz="quarter" idx="12"/>
          </p:nvPr>
        </p:nvSpPr>
        <p:spPr>
          <a:xfrm>
            <a:off x="8401050" y="6356350"/>
            <a:ext cx="2557463"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4870C995-B43D-426A-9654-CB683F712A48}" type="slidenum">
              <a:rPr lang="en-AU" altLang="en-US"/>
              <a:pPr>
                <a:defRPr/>
              </a:pPr>
              <a:t>‹#›</a:t>
            </a:fld>
            <a:endParaRPr lang="en-AU" altLang="en-US"/>
          </a:p>
        </p:txBody>
      </p:sp>
    </p:spTree>
    <p:extLst>
      <p:ext uri="{BB962C8B-B14F-4D97-AF65-F5344CB8AC3E}">
        <p14:creationId xmlns:p14="http://schemas.microsoft.com/office/powerpoint/2010/main" val="33534709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3">
            <a:extLst>
              <a:ext uri="{FF2B5EF4-FFF2-40B4-BE49-F238E27FC236}">
                <a16:creationId xmlns:a16="http://schemas.microsoft.com/office/drawing/2014/main" id="{8087119A-BE11-4A7D-A01B-3EE2C973A61F}"/>
              </a:ext>
            </a:extLst>
          </p:cNvPr>
          <p:cNvSpPr>
            <a:spLocks noGrp="1"/>
          </p:cNvSpPr>
          <p:nvPr>
            <p:ph type="dt" sz="half" idx="10"/>
          </p:nvPr>
        </p:nvSpPr>
        <p:spPr/>
        <p:txBody>
          <a:bodyPr/>
          <a:lstStyle>
            <a:lvl1pPr>
              <a:defRPr/>
            </a:lvl1pPr>
          </a:lstStyle>
          <a:p>
            <a:pPr>
              <a:defRPr/>
            </a:pPr>
            <a:fld id="{9AD7B345-3C7D-484E-9F5E-06CDCE8D9A41}" type="datetime1">
              <a:rPr lang="en-AU" altLang="x-none"/>
              <a:pPr>
                <a:defRPr/>
              </a:pPr>
              <a:t>8/6/2022</a:t>
            </a:fld>
            <a:endParaRPr lang="en-AU" altLang="x-none"/>
          </a:p>
        </p:txBody>
      </p:sp>
      <p:sp>
        <p:nvSpPr>
          <p:cNvPr id="4" name="Footer Placeholder 4">
            <a:extLst>
              <a:ext uri="{FF2B5EF4-FFF2-40B4-BE49-F238E27FC236}">
                <a16:creationId xmlns:a16="http://schemas.microsoft.com/office/drawing/2014/main" id="{CE989D49-DC78-4BC4-A826-EAE996AAE1F8}"/>
              </a:ext>
            </a:extLst>
          </p:cNvPr>
          <p:cNvSpPr>
            <a:spLocks noGrp="1"/>
          </p:cNvSpPr>
          <p:nvPr>
            <p:ph type="ftr" sz="quarter" idx="11"/>
          </p:nvPr>
        </p:nvSpPr>
        <p:spPr/>
        <p:txBody>
          <a:bodyPr/>
          <a:lstStyle>
            <a:lvl1pPr>
              <a:defRPr/>
            </a:lvl1pPr>
          </a:lstStyle>
          <a:p>
            <a:pPr>
              <a:defRPr/>
            </a:pPr>
            <a:endParaRPr lang="en-AU" altLang="en-US"/>
          </a:p>
        </p:txBody>
      </p:sp>
      <p:sp>
        <p:nvSpPr>
          <p:cNvPr id="5" name="Slide Number Placeholder 5">
            <a:extLst>
              <a:ext uri="{FF2B5EF4-FFF2-40B4-BE49-F238E27FC236}">
                <a16:creationId xmlns:a16="http://schemas.microsoft.com/office/drawing/2014/main" id="{D0859B0A-D843-4548-BD12-E4B43D2FEB44}"/>
              </a:ext>
            </a:extLst>
          </p:cNvPr>
          <p:cNvSpPr>
            <a:spLocks noGrp="1"/>
          </p:cNvSpPr>
          <p:nvPr>
            <p:ph type="sldNum" sz="quarter" idx="12"/>
          </p:nvPr>
        </p:nvSpPr>
        <p:spPr>
          <a:xfrm>
            <a:off x="8401050" y="6356350"/>
            <a:ext cx="2557463"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5BBD0D1F-AACE-467B-BED9-C1069762D0F4}" type="slidenum">
              <a:rPr lang="en-AU" altLang="en-US"/>
              <a:pPr>
                <a:defRPr/>
              </a:pPr>
              <a:t>‹#›</a:t>
            </a:fld>
            <a:endParaRPr lang="en-AU" altLang="en-US"/>
          </a:p>
        </p:txBody>
      </p:sp>
    </p:spTree>
    <p:extLst>
      <p:ext uri="{BB962C8B-B14F-4D97-AF65-F5344CB8AC3E}">
        <p14:creationId xmlns:p14="http://schemas.microsoft.com/office/powerpoint/2010/main" val="7265890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118F1D09-5E4E-4191-8E1F-37F164361B29}"/>
              </a:ext>
            </a:extLst>
          </p:cNvPr>
          <p:cNvSpPr>
            <a:spLocks noGrp="1"/>
          </p:cNvSpPr>
          <p:nvPr>
            <p:ph type="dt" sz="half" idx="10"/>
          </p:nvPr>
        </p:nvSpPr>
        <p:spPr/>
        <p:txBody>
          <a:bodyPr/>
          <a:lstStyle>
            <a:lvl1pPr>
              <a:defRPr/>
            </a:lvl1pPr>
          </a:lstStyle>
          <a:p>
            <a:pPr>
              <a:defRPr/>
            </a:pPr>
            <a:fld id="{6F4D9DB3-D18C-4B36-913C-F4F2C496FFF1}" type="datetime1">
              <a:rPr lang="en-AU" altLang="x-none"/>
              <a:pPr>
                <a:defRPr/>
              </a:pPr>
              <a:t>8/6/2022</a:t>
            </a:fld>
            <a:endParaRPr lang="en-AU" altLang="x-none"/>
          </a:p>
        </p:txBody>
      </p:sp>
      <p:sp>
        <p:nvSpPr>
          <p:cNvPr id="3" name="Footer Placeholder 4">
            <a:extLst>
              <a:ext uri="{FF2B5EF4-FFF2-40B4-BE49-F238E27FC236}">
                <a16:creationId xmlns:a16="http://schemas.microsoft.com/office/drawing/2014/main" id="{B41D6CF2-20FD-43E6-8D22-0B123857670C}"/>
              </a:ext>
            </a:extLst>
          </p:cNvPr>
          <p:cNvSpPr>
            <a:spLocks noGrp="1"/>
          </p:cNvSpPr>
          <p:nvPr>
            <p:ph type="ftr" sz="quarter" idx="11"/>
          </p:nvPr>
        </p:nvSpPr>
        <p:spPr/>
        <p:txBody>
          <a:bodyPr/>
          <a:lstStyle>
            <a:lvl1pPr>
              <a:defRPr/>
            </a:lvl1pPr>
          </a:lstStyle>
          <a:p>
            <a:pPr>
              <a:defRPr/>
            </a:pPr>
            <a:endParaRPr lang="en-AU" altLang="en-US"/>
          </a:p>
        </p:txBody>
      </p:sp>
      <p:sp>
        <p:nvSpPr>
          <p:cNvPr id="4" name="Slide Number Placeholder 5">
            <a:extLst>
              <a:ext uri="{FF2B5EF4-FFF2-40B4-BE49-F238E27FC236}">
                <a16:creationId xmlns:a16="http://schemas.microsoft.com/office/drawing/2014/main" id="{EB9FA80D-FB9D-4135-A334-A072E1628A81}"/>
              </a:ext>
            </a:extLst>
          </p:cNvPr>
          <p:cNvSpPr>
            <a:spLocks noGrp="1"/>
          </p:cNvSpPr>
          <p:nvPr>
            <p:ph type="sldNum" sz="quarter" idx="12"/>
          </p:nvPr>
        </p:nvSpPr>
        <p:spPr>
          <a:xfrm>
            <a:off x="8401050" y="6356350"/>
            <a:ext cx="2557463"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1964CE23-1661-44D4-875C-132E70D8BEC8}" type="slidenum">
              <a:rPr lang="en-AU" altLang="en-US"/>
              <a:pPr>
                <a:defRPr/>
              </a:pPr>
              <a:t>‹#›</a:t>
            </a:fld>
            <a:endParaRPr lang="en-AU" altLang="en-US"/>
          </a:p>
        </p:txBody>
      </p:sp>
    </p:spTree>
    <p:extLst>
      <p:ext uri="{BB962C8B-B14F-4D97-AF65-F5344CB8AC3E}">
        <p14:creationId xmlns:p14="http://schemas.microsoft.com/office/powerpoint/2010/main" val="38711566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A86D6132-1871-4B1D-8B7B-CC4B5B7A423A}"/>
              </a:ext>
            </a:extLst>
          </p:cNvPr>
          <p:cNvSpPr>
            <a:spLocks noGrp="1"/>
          </p:cNvSpPr>
          <p:nvPr>
            <p:ph type="dt" sz="half" idx="10"/>
          </p:nvPr>
        </p:nvSpPr>
        <p:spPr/>
        <p:txBody>
          <a:bodyPr/>
          <a:lstStyle>
            <a:lvl1pPr>
              <a:defRPr/>
            </a:lvl1pPr>
          </a:lstStyle>
          <a:p>
            <a:pPr>
              <a:defRPr/>
            </a:pPr>
            <a:fld id="{5BC013A6-21C9-4D4A-A132-168540532979}" type="datetime1">
              <a:rPr lang="en-AU" altLang="x-none"/>
              <a:pPr>
                <a:defRPr/>
              </a:pPr>
              <a:t>8/6/2022</a:t>
            </a:fld>
            <a:endParaRPr lang="en-AU" altLang="x-none"/>
          </a:p>
        </p:txBody>
      </p:sp>
      <p:sp>
        <p:nvSpPr>
          <p:cNvPr id="6" name="Footer Placeholder 4">
            <a:extLst>
              <a:ext uri="{FF2B5EF4-FFF2-40B4-BE49-F238E27FC236}">
                <a16:creationId xmlns:a16="http://schemas.microsoft.com/office/drawing/2014/main" id="{FD23707A-649F-4601-9778-31CF8CCDB890}"/>
              </a:ext>
            </a:extLst>
          </p:cNvPr>
          <p:cNvSpPr>
            <a:spLocks noGrp="1"/>
          </p:cNvSpPr>
          <p:nvPr>
            <p:ph type="ftr" sz="quarter" idx="11"/>
          </p:nvPr>
        </p:nvSpPr>
        <p:spPr/>
        <p:txBody>
          <a:bodyPr/>
          <a:lstStyle>
            <a:lvl1pPr>
              <a:defRPr/>
            </a:lvl1pPr>
          </a:lstStyle>
          <a:p>
            <a:pPr>
              <a:defRPr/>
            </a:pPr>
            <a:endParaRPr lang="en-AU" altLang="en-US"/>
          </a:p>
        </p:txBody>
      </p:sp>
      <p:sp>
        <p:nvSpPr>
          <p:cNvPr id="7" name="Slide Number Placeholder 5">
            <a:extLst>
              <a:ext uri="{FF2B5EF4-FFF2-40B4-BE49-F238E27FC236}">
                <a16:creationId xmlns:a16="http://schemas.microsoft.com/office/drawing/2014/main" id="{DA118D1A-2728-4538-8889-4FFFF222799A}"/>
              </a:ext>
            </a:extLst>
          </p:cNvPr>
          <p:cNvSpPr>
            <a:spLocks noGrp="1"/>
          </p:cNvSpPr>
          <p:nvPr>
            <p:ph type="sldNum" sz="quarter" idx="12"/>
          </p:nvPr>
        </p:nvSpPr>
        <p:spPr>
          <a:xfrm>
            <a:off x="8401050" y="6356350"/>
            <a:ext cx="2557463"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B6AEB0EA-7B19-4815-B521-F63896556160}" type="slidenum">
              <a:rPr lang="en-AU" altLang="en-US"/>
              <a:pPr>
                <a:defRPr/>
              </a:pPr>
              <a:t>‹#›</a:t>
            </a:fld>
            <a:endParaRPr lang="en-AU" altLang="en-US"/>
          </a:p>
        </p:txBody>
      </p:sp>
    </p:spTree>
    <p:extLst>
      <p:ext uri="{BB962C8B-B14F-4D97-AF65-F5344CB8AC3E}">
        <p14:creationId xmlns:p14="http://schemas.microsoft.com/office/powerpoint/2010/main" val="13613123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F93B6B66-EDB8-45BC-B4C8-763973516B91}"/>
              </a:ext>
            </a:extLst>
          </p:cNvPr>
          <p:cNvSpPr>
            <a:spLocks noGrp="1"/>
          </p:cNvSpPr>
          <p:nvPr>
            <p:ph type="dt" sz="half" idx="10"/>
          </p:nvPr>
        </p:nvSpPr>
        <p:spPr/>
        <p:txBody>
          <a:bodyPr/>
          <a:lstStyle>
            <a:lvl1pPr>
              <a:defRPr/>
            </a:lvl1pPr>
          </a:lstStyle>
          <a:p>
            <a:pPr>
              <a:defRPr/>
            </a:pPr>
            <a:fld id="{ED767C46-6AD8-4D59-A835-3BF61148ACF1}" type="datetime1">
              <a:rPr lang="en-AU" altLang="x-none"/>
              <a:pPr>
                <a:defRPr/>
              </a:pPr>
              <a:t>8/6/2022</a:t>
            </a:fld>
            <a:endParaRPr lang="en-AU" altLang="x-none"/>
          </a:p>
        </p:txBody>
      </p:sp>
      <p:sp>
        <p:nvSpPr>
          <p:cNvPr id="6" name="Footer Placeholder 4">
            <a:extLst>
              <a:ext uri="{FF2B5EF4-FFF2-40B4-BE49-F238E27FC236}">
                <a16:creationId xmlns:a16="http://schemas.microsoft.com/office/drawing/2014/main" id="{035930B9-03D3-4FA1-A3DC-84ADC2525326}"/>
              </a:ext>
            </a:extLst>
          </p:cNvPr>
          <p:cNvSpPr>
            <a:spLocks noGrp="1"/>
          </p:cNvSpPr>
          <p:nvPr>
            <p:ph type="ftr" sz="quarter" idx="11"/>
          </p:nvPr>
        </p:nvSpPr>
        <p:spPr/>
        <p:txBody>
          <a:bodyPr/>
          <a:lstStyle>
            <a:lvl1pPr>
              <a:defRPr/>
            </a:lvl1pPr>
          </a:lstStyle>
          <a:p>
            <a:pPr>
              <a:defRPr/>
            </a:pPr>
            <a:endParaRPr lang="en-AU" altLang="en-US"/>
          </a:p>
        </p:txBody>
      </p:sp>
      <p:sp>
        <p:nvSpPr>
          <p:cNvPr id="7" name="Slide Number Placeholder 5">
            <a:extLst>
              <a:ext uri="{FF2B5EF4-FFF2-40B4-BE49-F238E27FC236}">
                <a16:creationId xmlns:a16="http://schemas.microsoft.com/office/drawing/2014/main" id="{61F0EC29-CA5C-4BDF-A4DB-67E250E04825}"/>
              </a:ext>
            </a:extLst>
          </p:cNvPr>
          <p:cNvSpPr>
            <a:spLocks noGrp="1"/>
          </p:cNvSpPr>
          <p:nvPr>
            <p:ph type="sldNum" sz="quarter" idx="12"/>
          </p:nvPr>
        </p:nvSpPr>
        <p:spPr>
          <a:xfrm>
            <a:off x="8401050" y="6356350"/>
            <a:ext cx="2557463"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C9B36E21-768E-4DB1-949F-AB7AB5EA99A2}" type="slidenum">
              <a:rPr lang="en-AU" altLang="en-US"/>
              <a:pPr>
                <a:defRPr/>
              </a:pPr>
              <a:t>‹#›</a:t>
            </a:fld>
            <a:endParaRPr lang="en-AU" altLang="en-US"/>
          </a:p>
        </p:txBody>
      </p:sp>
    </p:spTree>
    <p:extLst>
      <p:ext uri="{BB962C8B-B14F-4D97-AF65-F5344CB8AC3E}">
        <p14:creationId xmlns:p14="http://schemas.microsoft.com/office/powerpoint/2010/main" val="21047418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EAC851AB-6764-402A-A36E-68611423ECDE}"/>
              </a:ext>
            </a:extLst>
          </p:cNvPr>
          <p:cNvSpPr>
            <a:spLocks noGrp="1"/>
          </p:cNvSpPr>
          <p:nvPr>
            <p:ph type="title"/>
          </p:nvPr>
        </p:nvSpPr>
        <p:spPr bwMode="auto">
          <a:xfrm>
            <a:off x="623888" y="692150"/>
            <a:ext cx="1038225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AU" altLang="en-US"/>
          </a:p>
        </p:txBody>
      </p:sp>
      <p:sp>
        <p:nvSpPr>
          <p:cNvPr id="1027" name="Text Placeholder 2">
            <a:extLst>
              <a:ext uri="{FF2B5EF4-FFF2-40B4-BE49-F238E27FC236}">
                <a16:creationId xmlns:a16="http://schemas.microsoft.com/office/drawing/2014/main" id="{6286C3D3-4FE9-4056-A313-81D10FFD0A95}"/>
              </a:ext>
            </a:extLst>
          </p:cNvPr>
          <p:cNvSpPr>
            <a:spLocks noGrp="1"/>
          </p:cNvSpPr>
          <p:nvPr>
            <p:ph type="body" idx="1"/>
          </p:nvPr>
        </p:nvSpPr>
        <p:spPr bwMode="auto">
          <a:xfrm>
            <a:off x="609600" y="1600200"/>
            <a:ext cx="1038225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AU" altLang="en-US"/>
          </a:p>
        </p:txBody>
      </p:sp>
      <p:sp>
        <p:nvSpPr>
          <p:cNvPr id="4" name="Date Placeholder 3">
            <a:extLst>
              <a:ext uri="{FF2B5EF4-FFF2-40B4-BE49-F238E27FC236}">
                <a16:creationId xmlns:a16="http://schemas.microsoft.com/office/drawing/2014/main" id="{E4DF3828-2CC9-4E3F-98FE-C91965191D61}"/>
              </a:ext>
            </a:extLst>
          </p:cNvPr>
          <p:cNvSpPr>
            <a:spLocks noGrp="1"/>
          </p:cNvSpPr>
          <p:nvPr>
            <p:ph type="dt" sz="half" idx="2"/>
          </p:nvPr>
        </p:nvSpPr>
        <p:spPr>
          <a:xfrm>
            <a:off x="609600" y="6356350"/>
            <a:ext cx="28448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Open Sans" charset="0"/>
                <a:ea typeface="ＭＳ Ｐゴシック" charset="-128"/>
              </a:defRPr>
            </a:lvl1pPr>
          </a:lstStyle>
          <a:p>
            <a:pPr>
              <a:defRPr/>
            </a:pPr>
            <a:fld id="{B0C9A3D7-9800-4190-8A7E-0AAF166474F7}" type="datetime1">
              <a:rPr lang="en-AU" altLang="x-none"/>
              <a:pPr>
                <a:defRPr/>
              </a:pPr>
              <a:t>8/6/2022</a:t>
            </a:fld>
            <a:endParaRPr lang="en-AU" altLang="x-none"/>
          </a:p>
        </p:txBody>
      </p:sp>
      <p:sp>
        <p:nvSpPr>
          <p:cNvPr id="5" name="Footer Placeholder 4">
            <a:extLst>
              <a:ext uri="{FF2B5EF4-FFF2-40B4-BE49-F238E27FC236}">
                <a16:creationId xmlns:a16="http://schemas.microsoft.com/office/drawing/2014/main" id="{98544469-258E-4900-8E0B-C7D1B33C125A}"/>
              </a:ext>
            </a:extLst>
          </p:cNvPr>
          <p:cNvSpPr>
            <a:spLocks noGrp="1"/>
          </p:cNvSpPr>
          <p:nvPr>
            <p:ph type="ftr" sz="quarter" idx="3"/>
          </p:nvPr>
        </p:nvSpPr>
        <p:spPr>
          <a:xfrm>
            <a:off x="4165600" y="6356350"/>
            <a:ext cx="38608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Open Sans" panose="020B0606030504020204" pitchFamily="34" charset="0"/>
              </a:defRPr>
            </a:lvl1pPr>
          </a:lstStyle>
          <a:p>
            <a:pPr>
              <a:defRPr/>
            </a:pPr>
            <a:endParaRPr lang="en-AU" altLang="en-US"/>
          </a:p>
        </p:txBody>
      </p:sp>
    </p:spTree>
  </p:cSld>
  <p:clrMap bg1="lt1" tx1="dk1" bg2="lt2" tx2="dk2" accent1="accent1" accent2="accent2" accent3="accent3" accent4="accent4" accent5="accent5" accent6="accent6" hlink="hlink" folHlink="folHlink"/>
  <p:sldLayoutIdLst>
    <p:sldLayoutId id="2147484624" r:id="rId1"/>
    <p:sldLayoutId id="2147484625" r:id="rId2"/>
    <p:sldLayoutId id="2147484626" r:id="rId3"/>
    <p:sldLayoutId id="2147484627" r:id="rId4"/>
    <p:sldLayoutId id="2147484628" r:id="rId5"/>
    <p:sldLayoutId id="2147484629" r:id="rId6"/>
    <p:sldLayoutId id="2147484630" r:id="rId7"/>
    <p:sldLayoutId id="2147484631" r:id="rId8"/>
    <p:sldLayoutId id="2147484632" r:id="rId9"/>
    <p:sldLayoutId id="2147484633" r:id="rId10"/>
    <p:sldLayoutId id="2147484634" r:id="rId11"/>
    <p:sldLayoutId id="2147484635" r:id="rId12"/>
  </p:sldLayoutIdLst>
  <p:txStyles>
    <p:titleStyle>
      <a:lvl1pPr algn="l" rtl="0" eaLnBrk="0" fontAlgn="base" hangingPunct="0">
        <a:spcBef>
          <a:spcPct val="0"/>
        </a:spcBef>
        <a:spcAft>
          <a:spcPct val="0"/>
        </a:spcAft>
        <a:defRPr sz="3600" b="1" kern="1200">
          <a:solidFill>
            <a:srgbClr val="F2F2F2"/>
          </a:solidFill>
          <a:latin typeface="Open Sans" pitchFamily="34" charset="0"/>
          <a:ea typeface="Open Sans" pitchFamily="34" charset="0"/>
          <a:cs typeface="Open Sans" pitchFamily="34" charset="0"/>
        </a:defRPr>
      </a:lvl1pPr>
      <a:lvl2pPr algn="l" rtl="0" eaLnBrk="0" fontAlgn="base" hangingPunct="0">
        <a:spcBef>
          <a:spcPct val="0"/>
        </a:spcBef>
        <a:spcAft>
          <a:spcPct val="0"/>
        </a:spcAft>
        <a:defRPr sz="3600" b="1">
          <a:solidFill>
            <a:srgbClr val="F2F2F2"/>
          </a:solidFill>
          <a:latin typeface="Open Sans" pitchFamily="34" charset="0"/>
          <a:ea typeface="Open Sans" pitchFamily="34" charset="0"/>
          <a:cs typeface="Open Sans" pitchFamily="34" charset="0"/>
        </a:defRPr>
      </a:lvl2pPr>
      <a:lvl3pPr algn="l" rtl="0" eaLnBrk="0" fontAlgn="base" hangingPunct="0">
        <a:spcBef>
          <a:spcPct val="0"/>
        </a:spcBef>
        <a:spcAft>
          <a:spcPct val="0"/>
        </a:spcAft>
        <a:defRPr sz="3600" b="1">
          <a:solidFill>
            <a:srgbClr val="F2F2F2"/>
          </a:solidFill>
          <a:latin typeface="Open Sans" pitchFamily="34" charset="0"/>
          <a:ea typeface="Open Sans" pitchFamily="34" charset="0"/>
          <a:cs typeface="Open Sans" pitchFamily="34" charset="0"/>
        </a:defRPr>
      </a:lvl3pPr>
      <a:lvl4pPr algn="l" rtl="0" eaLnBrk="0" fontAlgn="base" hangingPunct="0">
        <a:spcBef>
          <a:spcPct val="0"/>
        </a:spcBef>
        <a:spcAft>
          <a:spcPct val="0"/>
        </a:spcAft>
        <a:defRPr sz="3600" b="1">
          <a:solidFill>
            <a:srgbClr val="F2F2F2"/>
          </a:solidFill>
          <a:latin typeface="Open Sans" pitchFamily="34" charset="0"/>
          <a:ea typeface="Open Sans" pitchFamily="34" charset="0"/>
          <a:cs typeface="Open Sans" pitchFamily="34" charset="0"/>
        </a:defRPr>
      </a:lvl4pPr>
      <a:lvl5pPr algn="l" rtl="0" eaLnBrk="0" fontAlgn="base" hangingPunct="0">
        <a:spcBef>
          <a:spcPct val="0"/>
        </a:spcBef>
        <a:spcAft>
          <a:spcPct val="0"/>
        </a:spcAft>
        <a:defRPr sz="3600" b="1">
          <a:solidFill>
            <a:srgbClr val="F2F2F2"/>
          </a:solidFill>
          <a:latin typeface="Open Sans" pitchFamily="34" charset="0"/>
          <a:ea typeface="Open Sans" pitchFamily="34" charset="0"/>
          <a:cs typeface="Open Sans" pitchFamily="34" charset="0"/>
        </a:defRPr>
      </a:lvl5pPr>
      <a:lvl6pPr marL="457200" algn="ctr" rtl="0" fontAlgn="base">
        <a:spcBef>
          <a:spcPct val="0"/>
        </a:spcBef>
        <a:spcAft>
          <a:spcPct val="0"/>
        </a:spcAft>
        <a:defRPr sz="3600" b="1">
          <a:solidFill>
            <a:srgbClr val="F2F2F2"/>
          </a:solidFill>
          <a:latin typeface="Open Sans" pitchFamily="34" charset="0"/>
          <a:cs typeface="Open Sans" pitchFamily="34" charset="0"/>
        </a:defRPr>
      </a:lvl6pPr>
      <a:lvl7pPr marL="914400" algn="ctr" rtl="0" fontAlgn="base">
        <a:spcBef>
          <a:spcPct val="0"/>
        </a:spcBef>
        <a:spcAft>
          <a:spcPct val="0"/>
        </a:spcAft>
        <a:defRPr sz="3600" b="1">
          <a:solidFill>
            <a:srgbClr val="F2F2F2"/>
          </a:solidFill>
          <a:latin typeface="Open Sans" pitchFamily="34" charset="0"/>
          <a:cs typeface="Open Sans" pitchFamily="34" charset="0"/>
        </a:defRPr>
      </a:lvl7pPr>
      <a:lvl8pPr marL="1371600" algn="ctr" rtl="0" fontAlgn="base">
        <a:spcBef>
          <a:spcPct val="0"/>
        </a:spcBef>
        <a:spcAft>
          <a:spcPct val="0"/>
        </a:spcAft>
        <a:defRPr sz="3600" b="1">
          <a:solidFill>
            <a:srgbClr val="F2F2F2"/>
          </a:solidFill>
          <a:latin typeface="Open Sans" pitchFamily="34" charset="0"/>
          <a:cs typeface="Open Sans" pitchFamily="34" charset="0"/>
        </a:defRPr>
      </a:lvl8pPr>
      <a:lvl9pPr marL="1828800" algn="ctr" rtl="0" fontAlgn="base">
        <a:spcBef>
          <a:spcPct val="0"/>
        </a:spcBef>
        <a:spcAft>
          <a:spcPct val="0"/>
        </a:spcAft>
        <a:defRPr sz="3600" b="1">
          <a:solidFill>
            <a:srgbClr val="F2F2F2"/>
          </a:solidFill>
          <a:latin typeface="Open Sans" pitchFamily="34" charset="0"/>
          <a:cs typeface="Open Sans"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bg1"/>
          </a:solidFill>
          <a:latin typeface="Open Sans" pitchFamily="34" charset="0"/>
          <a:ea typeface="Open Sans" pitchFamily="34" charset="0"/>
          <a:cs typeface="Open Sans"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bg1"/>
          </a:solidFill>
          <a:latin typeface="Open Sans" pitchFamily="34" charset="0"/>
          <a:ea typeface="Open Sans" pitchFamily="34" charset="0"/>
          <a:cs typeface="Open Sans"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bg1"/>
          </a:solidFill>
          <a:latin typeface="Open Sans" pitchFamily="34" charset="0"/>
          <a:ea typeface="Open Sans" pitchFamily="34" charset="0"/>
          <a:cs typeface="Open Sans"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bg1"/>
          </a:solidFill>
          <a:latin typeface="Open Sans" pitchFamily="34" charset="0"/>
          <a:ea typeface="Open Sans" pitchFamily="34" charset="0"/>
          <a:cs typeface="Open Sans"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bg1"/>
          </a:solidFill>
          <a:latin typeface="Open Sans" pitchFamily="34" charset="0"/>
          <a:ea typeface="Open Sans" pitchFamily="34" charset="0"/>
          <a:cs typeface="Open Sans"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video" Target="https://player.vimeo.com/video/650522906?h=58fd69363e&amp;app_id=122963" TargetMode="External"/><Relationship Id="rId1" Type="http://schemas.openxmlformats.org/officeDocument/2006/relationships/tags" Target="../tags/tag11.xml"/><Relationship Id="rId6" Type="http://schemas.openxmlformats.org/officeDocument/2006/relationships/image" Target="../media/image9.png"/><Relationship Id="rId5" Type="http://schemas.openxmlformats.org/officeDocument/2006/relationships/image" Target="../media/image12.jpe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xml"/><Relationship Id="rId1" Type="http://schemas.openxmlformats.org/officeDocument/2006/relationships/tags" Target="../tags/tag12.xml"/><Relationship Id="rId5" Type="http://schemas.openxmlformats.org/officeDocument/2006/relationships/image" Target="../media/image13.png"/><Relationship Id="rId4" Type="http://schemas.openxmlformats.org/officeDocument/2006/relationships/hyperlink" Target="https://www.genderbread.org/" TargetMode="Externa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4.xml"/><Relationship Id="rId1" Type="http://schemas.openxmlformats.org/officeDocument/2006/relationships/tags" Target="../tags/tag13.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4.xml"/><Relationship Id="rId1" Type="http://schemas.openxmlformats.org/officeDocument/2006/relationships/tags" Target="../tags/tag14.xml"/><Relationship Id="rId6" Type="http://schemas.openxmlformats.org/officeDocument/2006/relationships/image" Target="../media/image6.png"/><Relationship Id="rId5" Type="http://schemas.openxmlformats.org/officeDocument/2006/relationships/hyperlink" Target="References%20in%20Module/2016%20Chicago%20Consensus%20Statement%20Update.pdf" TargetMode="External"/><Relationship Id="rId4" Type="http://schemas.openxmlformats.org/officeDocument/2006/relationships/hyperlink" Target="References%20in%20Module/2005_Chicago%20Consensus%20Statement%20on%20Mgmt%20Intersex%20Cond_LEE.pdf" TargetMode="Externa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5.xml"/><Relationship Id="rId6" Type="http://schemas.openxmlformats.org/officeDocument/2006/relationships/image" Target="../media/image10.png"/><Relationship Id="rId5" Type="http://schemas.openxmlformats.org/officeDocument/2006/relationships/hyperlink" Target="https://dspace.mit.edu/bitstream/handle/1721.1/116902/Haslanger-Social%20Construction-FINAL%2b%2b.pdf?sequence=1&amp;isAllowed=y" TargetMode="External"/><Relationship Id="rId4" Type="http://schemas.openxmlformats.org/officeDocument/2006/relationships/hyperlink" Target="https://plato.stanford.edu/entries/feminism-gender/#SexDis" TargetMode="Externa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6.xml"/><Relationship Id="rId5" Type="http://schemas.openxmlformats.org/officeDocument/2006/relationships/image" Target="../media/image10.png"/><Relationship Id="rId4" Type="http://schemas.openxmlformats.org/officeDocument/2006/relationships/hyperlink" Target="https://journals.openedition.org/rccsar/558" TargetMode="Externa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tags" Target="../tags/tag17.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video" Target="https://player.vimeo.com/video/715798900?h=a2379b48b8&amp;app_id=122963" TargetMode="External"/><Relationship Id="rId1" Type="http://schemas.openxmlformats.org/officeDocument/2006/relationships/tags" Target="../tags/tag18.xml"/><Relationship Id="rId6" Type="http://schemas.openxmlformats.org/officeDocument/2006/relationships/image" Target="../media/image14.jpeg"/><Relationship Id="rId5" Type="http://schemas.openxmlformats.org/officeDocument/2006/relationships/image" Target="../media/image9.png"/><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19.xml"/><Relationship Id="rId5" Type="http://schemas.openxmlformats.org/officeDocument/2006/relationships/image" Target="../media/image8.png"/><Relationship Id="rId4" Type="http://schemas.openxmlformats.org/officeDocument/2006/relationships/hyperlink" Target="References%20in%20Module/Gillam2020_Chapter_EthicalPrinciplesForTheManagem.pdf" TargetMode="Externa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4.xml"/><Relationship Id="rId1" Type="http://schemas.openxmlformats.org/officeDocument/2006/relationships/tags" Target="../tags/tag20.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5.jpeg"/><Relationship Id="rId2" Type="http://schemas.openxmlformats.org/officeDocument/2006/relationships/slideLayout" Target="../slideLayouts/slideLayout4.xml"/><Relationship Id="rId1" Type="http://schemas.openxmlformats.org/officeDocument/2006/relationships/tags" Target="../tags/tag3.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21.xml"/><Relationship Id="rId5" Type="http://schemas.openxmlformats.org/officeDocument/2006/relationships/image" Target="../media/image8.png"/><Relationship Id="rId4" Type="http://schemas.openxmlformats.org/officeDocument/2006/relationships/hyperlink" Target="https://link.springer.com/journal/431" TargetMode="Externa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xml"/><Relationship Id="rId1" Type="http://schemas.openxmlformats.org/officeDocument/2006/relationships/tags" Target="../tags/tag22.xml"/><Relationship Id="rId5" Type="http://schemas.openxmlformats.org/officeDocument/2006/relationships/image" Target="../media/image8.png"/><Relationship Id="rId4" Type="http://schemas.openxmlformats.org/officeDocument/2006/relationships/hyperlink" Target="file:///\\rchfs1\cbc\Education\E-learning%20modules\Conference%202021%20e_Ethics\Intersex%20Intervention_Courtney%20McMahon\Behrens2020_Article_APrincipledEthicalApproachToIn.pdf" TargetMode="Externa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23.xml"/><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https://player.vimeo.com/video/715799834?h=16f8d88812&amp;app_id=122963" TargetMode="External"/><Relationship Id="rId1" Type="http://schemas.openxmlformats.org/officeDocument/2006/relationships/tags" Target="../tags/tag24.xml"/><Relationship Id="rId6" Type="http://schemas.openxmlformats.org/officeDocument/2006/relationships/image" Target="../media/image15.jpeg"/><Relationship Id="rId5" Type="http://schemas.openxmlformats.org/officeDocument/2006/relationships/image" Target="../media/image9.png"/><Relationship Id="rId4"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25.xml"/><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xml"/><Relationship Id="rId1" Type="http://schemas.openxmlformats.org/officeDocument/2006/relationships/tags" Target="../tags/tag26.xml"/><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xml"/><Relationship Id="rId1" Type="http://schemas.openxmlformats.org/officeDocument/2006/relationships/tags" Target="../tags/tag27.xml"/><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xml"/><Relationship Id="rId1" Type="http://schemas.openxmlformats.org/officeDocument/2006/relationships/tags" Target="../tags/tag28.xml"/><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29.xml"/><Relationship Id="rId4" Type="http://schemas.openxmlformats.org/officeDocument/2006/relationships/image" Target="../media/image6.pn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https://player.vimeo.com/video/715800085?h=cac39d6ed0&amp;app_id=122963" TargetMode="External"/><Relationship Id="rId1" Type="http://schemas.openxmlformats.org/officeDocument/2006/relationships/tags" Target="../tags/tag30.xml"/><Relationship Id="rId6" Type="http://schemas.openxmlformats.org/officeDocument/2006/relationships/image" Target="../media/image16.jpeg"/><Relationship Id="rId5" Type="http://schemas.openxmlformats.org/officeDocument/2006/relationships/image" Target="../media/image9.png"/><Relationship Id="rId4"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tags" Target="../tags/tag4.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ags" Target="../tags/tag31.xml"/><Relationship Id="rId4" Type="http://schemas.openxmlformats.org/officeDocument/2006/relationships/image" Target="../media/image6.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tags" Target="../tags/tag32.xml"/><Relationship Id="rId5" Type="http://schemas.openxmlformats.org/officeDocument/2006/relationships/image" Target="../media/image8.png"/><Relationship Id="rId4" Type="http://schemas.openxmlformats.org/officeDocument/2006/relationships/hyperlink" Target="References%20in%20Module/2005_Chicago%20Consensus%20Statement%20on%20Mgmt%20Intersex%20Cond_LEE.pdf" TargetMode="Externa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tags" Target="../tags/tag33.xml"/><Relationship Id="rId5" Type="http://schemas.openxmlformats.org/officeDocument/2006/relationships/image" Target="../media/image8.png"/><Relationship Id="rId4" Type="http://schemas.openxmlformats.org/officeDocument/2006/relationships/hyperlink" Target="References%20in%20Module/2016%20Chicago%20Consensus%20Statement%20Update.pdf" TargetMode="Externa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tags" Target="../tags/tag34.xml"/><Relationship Id="rId4" Type="http://schemas.openxmlformats.org/officeDocument/2006/relationships/image" Target="../media/image8.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tags" Target="../tags/tag35.xml"/><Relationship Id="rId4" Type="http://schemas.openxmlformats.org/officeDocument/2006/relationships/image" Target="../media/image6.png"/></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https://player.vimeo.com/video/715807561?h=836d75c4ca&amp;app_id=122963" TargetMode="External"/><Relationship Id="rId1" Type="http://schemas.openxmlformats.org/officeDocument/2006/relationships/tags" Target="../tags/tag36.xml"/><Relationship Id="rId6" Type="http://schemas.openxmlformats.org/officeDocument/2006/relationships/image" Target="../media/image17.jpeg"/><Relationship Id="rId5" Type="http://schemas.openxmlformats.org/officeDocument/2006/relationships/image" Target="../media/image9.png"/><Relationship Id="rId4"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tags" Target="../tags/tag37.xml"/><Relationship Id="rId6" Type="http://schemas.openxmlformats.org/officeDocument/2006/relationships/image" Target="../media/image8.png"/><Relationship Id="rId5" Type="http://schemas.openxmlformats.org/officeDocument/2006/relationships/hyperlink" Target="https://www2.health.vic.gov.au/about/publications/factsheets/i-am-equal" TargetMode="External"/><Relationship Id="rId4" Type="http://schemas.openxmlformats.org/officeDocument/2006/relationships/hyperlink" Target="https://darlington.org.au/statement/" TargetMode="Externa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tags" Target="../tags/tag38.xml"/><Relationship Id="rId5" Type="http://schemas.openxmlformats.org/officeDocument/2006/relationships/image" Target="../media/image8.png"/><Relationship Id="rId4" Type="http://schemas.openxmlformats.org/officeDocument/2006/relationships/hyperlink" Target="https://www.cmtedd.act.gov.au/__data/assets/pdf_file/0011/1778402/Intersex-project-options-stakeholder-discussion-paper.pdf" TargetMode="Externa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tags" Target="../tags/tag39.xml"/><Relationship Id="rId6" Type="http://schemas.openxmlformats.org/officeDocument/2006/relationships/image" Target="../media/image8.png"/><Relationship Id="rId5" Type="http://schemas.openxmlformats.org/officeDocument/2006/relationships/image" Target="../media/image18.png"/><Relationship Id="rId4" Type="http://schemas.openxmlformats.org/officeDocument/2006/relationships/hyperlink" Target="https://humanrights.gov.au/intersex-report-2021" TargetMode="Externa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tags" Target="../tags/tag40.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notesSlide" Target="../notesSlides/notesSlide4.xml"/><Relationship Id="rId7" Type="http://schemas.openxmlformats.org/officeDocument/2006/relationships/image" Target="../media/image10.png"/><Relationship Id="rId2" Type="http://schemas.openxmlformats.org/officeDocument/2006/relationships/slideLayout" Target="../slideLayouts/slideLayout1.xml"/><Relationship Id="rId1" Type="http://schemas.openxmlformats.org/officeDocument/2006/relationships/tags" Target="../tags/tag5.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https://player.vimeo.com/video/715808036?h=dfccdf98a3&amp;app_id=122963" TargetMode="External"/><Relationship Id="rId1" Type="http://schemas.openxmlformats.org/officeDocument/2006/relationships/tags" Target="../tags/tag41.xml"/><Relationship Id="rId6" Type="http://schemas.openxmlformats.org/officeDocument/2006/relationships/image" Target="../media/image19.jpeg"/><Relationship Id="rId5" Type="http://schemas.openxmlformats.org/officeDocument/2006/relationships/image" Target="../media/image9.png"/><Relationship Id="rId4"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1.xml"/><Relationship Id="rId1" Type="http://schemas.openxmlformats.org/officeDocument/2006/relationships/tags" Target="../tags/tag42.xml"/><Relationship Id="rId4" Type="http://schemas.openxmlformats.org/officeDocument/2006/relationships/image" Target="../media/image6.pn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7"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43.xml"/><Relationship Id="rId6" Type="http://schemas.openxmlformats.org/officeDocument/2006/relationships/hyperlink" Target="Costa,%20Elaine%20&amp;%20Domenice,%20Sorahia%20&amp;%20Sircili,%20Maria%20Helena%20&amp;%20Inacio,%20Marlene%20&amp;%20Mendonca,%20Berenice.%20(2012).%20DSD%20Due%20to%205&#945;-Reductase%202%20Deficiency%20-%20from%20Diagnosis%20to%20Long%20Term%20Outcome.%20Seminars%20in%20reproductive%20medicine.%2030.%20427-31." TargetMode="External"/><Relationship Id="rId5" Type="http://schemas.openxmlformats.org/officeDocument/2006/relationships/hyperlink" Target="https://pie.med.utoronto.ca/htbw/module.html?module=sex-development" TargetMode="External"/><Relationship Id="rId4" Type="http://schemas.openxmlformats.org/officeDocument/2006/relationships/hyperlink" Target="https://www.stlouischildrens.org/conditions-treatments/differences-sex-development" TargetMode="Externa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2.xml"/><Relationship Id="rId1" Type="http://schemas.openxmlformats.org/officeDocument/2006/relationships/tags" Target="../tags/tag44.xml"/><Relationship Id="rId4" Type="http://schemas.openxmlformats.org/officeDocument/2006/relationships/image" Target="../media/image8.pn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2.xml"/><Relationship Id="rId1" Type="http://schemas.openxmlformats.org/officeDocument/2006/relationships/tags" Target="../tags/tag45.xml"/><Relationship Id="rId4" Type="http://schemas.openxmlformats.org/officeDocument/2006/relationships/image" Target="../media/image8.pn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2.xml"/><Relationship Id="rId1" Type="http://schemas.openxmlformats.org/officeDocument/2006/relationships/tags" Target="../tags/tag46.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tags" Target="../tags/tag6.xml"/><Relationship Id="rId5" Type="http://schemas.openxmlformats.org/officeDocument/2006/relationships/image" Target="../media/image8.png"/><Relationship Id="rId4" Type="http://schemas.openxmlformats.org/officeDocument/2006/relationships/hyperlink" Target="https://doi.org/10.1016/j.socscimed.2016.12.047" TargetMode="Externa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tags" Target="../tags/tag7.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tags" Target="../tags/tag8.xml"/><Relationship Id="rId5" Type="http://schemas.openxmlformats.org/officeDocument/2006/relationships/image" Target="../media/image8.png"/><Relationship Id="rId4" Type="http://schemas.openxmlformats.org/officeDocument/2006/relationships/hyperlink" Target="http://ghr.nlm.nih.gov/condition/5-alpha-reductase-deficiency" TargetMode="Externa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video" Target="https://player.vimeo.com/video/715798524?h=2c065ee644&amp;app_id=122963" TargetMode="External"/><Relationship Id="rId1" Type="http://schemas.openxmlformats.org/officeDocument/2006/relationships/tags" Target="../tags/tag9.xml"/><Relationship Id="rId6" Type="http://schemas.openxmlformats.org/officeDocument/2006/relationships/image" Target="../media/image11.jpeg"/><Relationship Id="rId5" Type="http://schemas.openxmlformats.org/officeDocument/2006/relationships/image" Target="../media/image9.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xml"/><Relationship Id="rId1" Type="http://schemas.openxmlformats.org/officeDocument/2006/relationships/tags" Target="../tags/tag10.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8">
            <a:extLst>
              <a:ext uri="{FF2B5EF4-FFF2-40B4-BE49-F238E27FC236}">
                <a16:creationId xmlns:a16="http://schemas.microsoft.com/office/drawing/2014/main" id="{E1B8C703-2C39-4E32-B8F9-A6B556CCFB98}"/>
              </a:ext>
            </a:extLst>
          </p:cNvPr>
          <p:cNvSpPr>
            <a:spLocks noGrp="1"/>
          </p:cNvSpPr>
          <p:nvPr>
            <p:ph type="ctrTitle"/>
          </p:nvPr>
        </p:nvSpPr>
        <p:spPr>
          <a:xfrm>
            <a:off x="1487488" y="549275"/>
            <a:ext cx="9144000" cy="2387600"/>
          </a:xfrm>
        </p:spPr>
        <p:txBody>
          <a:bodyPr/>
          <a:lstStyle/>
          <a:p>
            <a:r>
              <a:rPr lang="en-US" altLang="en-US" sz="3200" b="0">
                <a:latin typeface="Calibri" panose="020F0502020204030204" pitchFamily="34" charset="0"/>
              </a:rPr>
              <a:t>The Royal Children’s Hospital, Melbourne </a:t>
            </a:r>
            <a:br>
              <a:rPr lang="en-US" altLang="en-US" sz="3200" b="0">
                <a:latin typeface="Calibri" panose="020F0502020204030204" pitchFamily="34" charset="0"/>
              </a:rPr>
            </a:br>
            <a:r>
              <a:rPr lang="en-US" altLang="en-US" sz="3200" b="0">
                <a:latin typeface="Calibri" panose="020F0502020204030204" pitchFamily="34" charset="0"/>
              </a:rPr>
              <a:t>CBC Conference 2021 e- Ethics Series  </a:t>
            </a:r>
            <a:br>
              <a:rPr lang="en-AU" altLang="en-US" sz="3200">
                <a:latin typeface="Calibri" panose="020F0502020204030204" pitchFamily="34" charset="0"/>
              </a:rPr>
            </a:br>
            <a:endParaRPr lang="en-AU" altLang="en-US" sz="3200">
              <a:solidFill>
                <a:srgbClr val="0070C0"/>
              </a:solidFill>
              <a:latin typeface="Calibri" panose="020F0502020204030204" pitchFamily="34" charset="0"/>
            </a:endParaRPr>
          </a:p>
        </p:txBody>
      </p:sp>
      <p:sp>
        <p:nvSpPr>
          <p:cNvPr id="16387" name="Subtitle 9">
            <a:extLst>
              <a:ext uri="{FF2B5EF4-FFF2-40B4-BE49-F238E27FC236}">
                <a16:creationId xmlns:a16="http://schemas.microsoft.com/office/drawing/2014/main" id="{D818E406-53A5-49D2-8E35-8375C8E0B8EA}"/>
              </a:ext>
            </a:extLst>
          </p:cNvPr>
          <p:cNvSpPr>
            <a:spLocks noGrp="1"/>
          </p:cNvSpPr>
          <p:nvPr>
            <p:ph type="subTitle" idx="1"/>
          </p:nvPr>
        </p:nvSpPr>
        <p:spPr>
          <a:xfrm>
            <a:off x="2171700" y="2974975"/>
            <a:ext cx="7848600" cy="1874838"/>
          </a:xfrm>
        </p:spPr>
        <p:txBody>
          <a:bodyPr/>
          <a:lstStyle/>
          <a:p>
            <a:br>
              <a:rPr lang="en-AU" altLang="en-US" b="1" dirty="0">
                <a:solidFill>
                  <a:srgbClr val="0070C0"/>
                </a:solidFill>
                <a:latin typeface="Century Gothic" panose="020B0502020202020204" pitchFamily="34" charset="0"/>
              </a:rPr>
            </a:br>
            <a:r>
              <a:rPr lang="en-AU" altLang="en-US" sz="4000" b="1" dirty="0">
                <a:latin typeface="Calibri" panose="020F0502020204030204" pitchFamily="34" charset="0"/>
              </a:rPr>
              <a:t>The ethics of deferring surgery in children with intersex variations </a:t>
            </a:r>
            <a:endParaRPr lang="en-AU" altLang="en-US" sz="4000" dirty="0">
              <a:latin typeface="Calibri" panose="020F0502020204030204" pitchFamily="34" charset="0"/>
            </a:endParaRPr>
          </a:p>
        </p:txBody>
      </p:sp>
    </p:spTree>
    <p:custDataLst>
      <p:tags r:id="rId1"/>
    </p:custDataLst>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nline Media 2" title="Bioethics Conference 2021 eLearning Video 2 - Background Part 1">
            <a:hlinkClick r:id="" action="ppaction://media"/>
            <a:extLst>
              <a:ext uri="{FF2B5EF4-FFF2-40B4-BE49-F238E27FC236}">
                <a16:creationId xmlns:a16="http://schemas.microsoft.com/office/drawing/2014/main" id="{81999EEF-8894-45B7-B8BD-BDE383DDE66A}"/>
              </a:ext>
            </a:extLst>
          </p:cNvPr>
          <p:cNvPicPr>
            <a:picLocks noRot="1" noChangeAspect="1"/>
          </p:cNvPicPr>
          <p:nvPr>
            <a:videoFile r:link="rId2"/>
          </p:nvPr>
        </p:nvPicPr>
        <p:blipFill>
          <a:blip r:embed="rId5"/>
          <a:stretch>
            <a:fillRect/>
          </a:stretch>
        </p:blipFill>
        <p:spPr>
          <a:xfrm>
            <a:off x="2032000" y="1403350"/>
            <a:ext cx="7664450" cy="4311650"/>
          </a:xfrm>
          <a:prstGeom prst="rect">
            <a:avLst/>
          </a:prstGeom>
        </p:spPr>
      </p:pic>
      <p:sp>
        <p:nvSpPr>
          <p:cNvPr id="26627" name="TextBox 1">
            <a:extLst>
              <a:ext uri="{FF2B5EF4-FFF2-40B4-BE49-F238E27FC236}">
                <a16:creationId xmlns:a16="http://schemas.microsoft.com/office/drawing/2014/main" id="{62E20655-217D-463B-B192-E6A12B208B39}"/>
              </a:ext>
            </a:extLst>
          </p:cNvPr>
          <p:cNvSpPr txBox="1">
            <a:spLocks noChangeArrowheads="1"/>
          </p:cNvSpPr>
          <p:nvPr/>
        </p:nvSpPr>
        <p:spPr bwMode="auto">
          <a:xfrm>
            <a:off x="1919288" y="5781675"/>
            <a:ext cx="8850312" cy="1108075"/>
          </a:xfrm>
          <a:prstGeom prst="rect">
            <a:avLst/>
          </a:prstGeom>
          <a:noFill/>
          <a:ln>
            <a:noFill/>
          </a:ln>
        </p:spPr>
        <p:txBody>
          <a:bodyPr wrap="none">
            <a:spAutoFit/>
          </a:bodyPr>
          <a:lstStyle>
            <a:lvl1pPr>
              <a:spcBef>
                <a:spcPct val="20000"/>
              </a:spcBef>
              <a:buFont typeface="Arial" panose="020B0604020202020204" pitchFamily="34" charset="0"/>
              <a:buChar char="•"/>
              <a:defRPr sz="3200">
                <a:solidFill>
                  <a:schemeClr val="bg1"/>
                </a:solidFill>
                <a:latin typeface="Open Sans" panose="020B0606030504020204" pitchFamily="34" charset="0"/>
                <a:cs typeface="Open Sans" panose="020B0606030504020204" pitchFamily="34" charset="0"/>
              </a:defRPr>
            </a:lvl1pPr>
            <a:lvl2pPr marL="742950" indent="-285750">
              <a:spcBef>
                <a:spcPct val="20000"/>
              </a:spcBef>
              <a:buFont typeface="Arial" panose="020B0604020202020204" pitchFamily="34" charset="0"/>
              <a:buChar char="•"/>
              <a:defRPr sz="2800">
                <a:solidFill>
                  <a:schemeClr val="bg1"/>
                </a:solidFill>
                <a:latin typeface="Open Sans" panose="020B0606030504020204" pitchFamily="34" charset="0"/>
                <a:cs typeface="Open Sans" panose="020B0606030504020204" pitchFamily="34" charset="0"/>
              </a:defRPr>
            </a:lvl2pPr>
            <a:lvl3pPr marL="1143000" indent="-228600">
              <a:spcBef>
                <a:spcPct val="20000"/>
              </a:spcBef>
              <a:buFont typeface="Arial" panose="020B0604020202020204" pitchFamily="34" charset="0"/>
              <a:buChar char="•"/>
              <a:defRPr sz="2400">
                <a:solidFill>
                  <a:schemeClr val="bg1"/>
                </a:solidFill>
                <a:latin typeface="Open Sans" panose="020B0606030504020204" pitchFamily="34" charset="0"/>
                <a:cs typeface="Open Sans" panose="020B0606030504020204" pitchFamily="34" charset="0"/>
              </a:defRPr>
            </a:lvl3pPr>
            <a:lvl4pPr marL="1600200" indent="-228600">
              <a:spcBef>
                <a:spcPct val="20000"/>
              </a:spcBef>
              <a:buFont typeface="Arial" panose="020B0604020202020204" pitchFamily="34" charset="0"/>
              <a:buChar char="•"/>
              <a:defRPr sz="2000">
                <a:solidFill>
                  <a:schemeClr val="bg1"/>
                </a:solidFill>
                <a:latin typeface="Open Sans" panose="020B0606030504020204" pitchFamily="34" charset="0"/>
                <a:cs typeface="Open Sans" panose="020B0606030504020204" pitchFamily="34" charset="0"/>
              </a:defRPr>
            </a:lvl4pPr>
            <a:lvl5pPr marL="2057400" indent="-228600">
              <a:spcBef>
                <a:spcPct val="20000"/>
              </a:spcBef>
              <a:buFont typeface="Arial" panose="020B0604020202020204" pitchFamily="34" charset="0"/>
              <a:buChar char="•"/>
              <a:defRPr sz="2000">
                <a:solidFill>
                  <a:schemeClr val="bg1"/>
                </a:solidFill>
                <a:latin typeface="Open Sans" panose="020B0606030504020204" pitchFamily="34" charset="0"/>
                <a:cs typeface="Open Sans" panose="020B0606030504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Open Sans" panose="020B0606030504020204" pitchFamily="34" charset="0"/>
                <a:cs typeface="Open Sans" panose="020B0606030504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Open Sans" panose="020B0606030504020204" pitchFamily="34" charset="0"/>
                <a:cs typeface="Open Sans" panose="020B0606030504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Open Sans" panose="020B0606030504020204" pitchFamily="34" charset="0"/>
                <a:cs typeface="Open Sans" panose="020B0606030504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Open Sans" panose="020B0606030504020204" pitchFamily="34" charset="0"/>
                <a:cs typeface="Open Sans" panose="020B0606030504020204" pitchFamily="34" charset="0"/>
              </a:defRPr>
            </a:lvl9pPr>
          </a:lstStyle>
          <a:p>
            <a:pPr>
              <a:spcBef>
                <a:spcPct val="0"/>
              </a:spcBef>
              <a:buFontTx/>
              <a:buNone/>
              <a:defRPr/>
            </a:pPr>
            <a:r>
              <a:rPr lang="en-AU" altLang="en-US" sz="2400" b="1" dirty="0">
                <a:latin typeface="+mn-lt"/>
              </a:rPr>
              <a:t>Dr Michele O’Connell, </a:t>
            </a:r>
            <a:r>
              <a:rPr lang="en-AU" altLang="en-US" sz="2400" dirty="0">
                <a:latin typeface="+mn-lt"/>
              </a:rPr>
              <a:t>Paediatric Endocrinologist, </a:t>
            </a:r>
          </a:p>
          <a:p>
            <a:pPr>
              <a:spcBef>
                <a:spcPct val="0"/>
              </a:spcBef>
              <a:buFontTx/>
              <a:buNone/>
              <a:defRPr/>
            </a:pPr>
            <a:r>
              <a:rPr lang="en-AU" altLang="en-US" sz="2400" dirty="0">
                <a:latin typeface="+mn-lt"/>
              </a:rPr>
              <a:t>Dept of  Endocrinology and Diabetes, RCH Gender Service. (3.06mins)</a:t>
            </a:r>
          </a:p>
          <a:p>
            <a:pPr>
              <a:spcBef>
                <a:spcPct val="0"/>
              </a:spcBef>
              <a:buFont typeface="Arial" panose="020B0604020202020204" pitchFamily="34" charset="0"/>
              <a:buNone/>
              <a:defRPr/>
            </a:pPr>
            <a:endParaRPr lang="en-AU" altLang="en-US" sz="1800" dirty="0">
              <a:latin typeface="Arial" panose="020B0604020202020204" pitchFamily="34" charset="0"/>
            </a:endParaRPr>
          </a:p>
        </p:txBody>
      </p:sp>
      <p:pic>
        <p:nvPicPr>
          <p:cNvPr id="34820" name="Graphic 3" descr="Video camera outline">
            <a:extLst>
              <a:ext uri="{FF2B5EF4-FFF2-40B4-BE49-F238E27FC236}">
                <a16:creationId xmlns:a16="http://schemas.microsoft.com/office/drawing/2014/main" id="{EE81F641-CF19-4FE3-A5B3-CC13C4B39F2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9425" y="549275"/>
            <a:ext cx="644525"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id="{D76ECFFE-12CF-47F6-BA9F-48FC010A60A5}"/>
              </a:ext>
            </a:extLst>
          </p:cNvPr>
          <p:cNvSpPr>
            <a:spLocks noGrp="1"/>
          </p:cNvSpPr>
          <p:nvPr>
            <p:ph type="title"/>
          </p:nvPr>
        </p:nvSpPr>
        <p:spPr>
          <a:xfrm>
            <a:off x="550863" y="547688"/>
            <a:ext cx="10382250" cy="720725"/>
          </a:xfrm>
        </p:spPr>
        <p:txBody>
          <a:bodyPr/>
          <a:lstStyle/>
          <a:p>
            <a:pPr algn="ctr"/>
            <a:r>
              <a:rPr lang="en-US" altLang="en-US" sz="4000" b="0">
                <a:latin typeface="Calibri" panose="020F0502020204030204" pitchFamily="34" charset="0"/>
              </a:rPr>
              <a:t>Genderbread Person</a:t>
            </a:r>
            <a:br>
              <a:rPr lang="en-AU" altLang="en-US">
                <a:latin typeface="Century Gothic" panose="020B0502020202020204" pitchFamily="34" charset="0"/>
                <a:ea typeface="Yu Mincho" panose="02020400000000000000" pitchFamily="18" charset="-128"/>
                <a:cs typeface="Times New Roman" panose="02020603050405020304" pitchFamily="18" charset="0"/>
              </a:rPr>
            </a:br>
            <a:endParaRPr lang="en-AU" altLang="en-US"/>
          </a:p>
        </p:txBody>
      </p:sp>
      <p:sp>
        <p:nvSpPr>
          <p:cNvPr id="36867" name="Content Placeholder 3">
            <a:extLst>
              <a:ext uri="{FF2B5EF4-FFF2-40B4-BE49-F238E27FC236}">
                <a16:creationId xmlns:a16="http://schemas.microsoft.com/office/drawing/2014/main" id="{7D87A0F3-5B5F-4AAC-AF68-A8DB0DECB0B8}"/>
              </a:ext>
            </a:extLst>
          </p:cNvPr>
          <p:cNvSpPr>
            <a:spLocks noGrp="1"/>
          </p:cNvSpPr>
          <p:nvPr>
            <p:ph sz="half" idx="2"/>
          </p:nvPr>
        </p:nvSpPr>
        <p:spPr>
          <a:xfrm>
            <a:off x="6110288" y="1268413"/>
            <a:ext cx="5384800" cy="4525962"/>
          </a:xfrm>
        </p:spPr>
        <p:txBody>
          <a:bodyPr/>
          <a:lstStyle/>
          <a:p>
            <a:pPr marL="0" indent="0">
              <a:buFont typeface="Arial" panose="020B0604020202020204" pitchFamily="34" charset="0"/>
              <a:buNone/>
            </a:pPr>
            <a:r>
              <a:rPr lang="en-US" altLang="en-US" sz="2200" b="1">
                <a:latin typeface="Century Gothic" panose="020B0502020202020204" pitchFamily="34" charset="0"/>
              </a:rPr>
              <a:t>Sex/gender distinction:</a:t>
            </a:r>
          </a:p>
          <a:p>
            <a:pPr marL="0" indent="0"/>
            <a:endParaRPr lang="en-US" altLang="en-US" sz="2200">
              <a:latin typeface="Century Gothic" panose="020B0502020202020204" pitchFamily="34" charset="0"/>
            </a:endParaRPr>
          </a:p>
          <a:p>
            <a:pPr marL="0" indent="0"/>
            <a:r>
              <a:rPr lang="en-US" altLang="en-US" sz="2200" b="1">
                <a:latin typeface="Century Gothic" panose="020B0502020202020204" pitchFamily="34" charset="0"/>
              </a:rPr>
              <a:t>Sex-</a:t>
            </a:r>
            <a:r>
              <a:rPr lang="en-US" altLang="en-US" sz="2200">
                <a:latin typeface="Century Gothic" panose="020B0502020202020204" pitchFamily="34" charset="0"/>
              </a:rPr>
              <a:t> Biological difference or spectrum between male and female.</a:t>
            </a:r>
          </a:p>
          <a:p>
            <a:pPr marL="0" indent="0"/>
            <a:endParaRPr lang="en-US" altLang="en-US" sz="800">
              <a:latin typeface="Century Gothic" panose="020B0502020202020204" pitchFamily="34" charset="0"/>
            </a:endParaRPr>
          </a:p>
          <a:p>
            <a:pPr marL="0" indent="0"/>
            <a:r>
              <a:rPr lang="en-US" altLang="en-US" sz="2200" b="1">
                <a:latin typeface="Century Gothic" panose="020B0502020202020204" pitchFamily="34" charset="0"/>
              </a:rPr>
              <a:t>Gender-</a:t>
            </a:r>
            <a:r>
              <a:rPr lang="en-US" altLang="en-US" sz="2200">
                <a:latin typeface="Century Gothic" panose="020B0502020202020204" pitchFamily="34" charset="0"/>
              </a:rPr>
              <a:t> Primarily about how people identify, and think of themselves. This is independent of their physical characteristics.</a:t>
            </a:r>
            <a:endParaRPr lang="en-AU" altLang="en-US" sz="2200">
              <a:latin typeface="Century Gothic" panose="020B0502020202020204" pitchFamily="34" charset="0"/>
            </a:endParaRPr>
          </a:p>
          <a:p>
            <a:pPr marL="0" indent="0"/>
            <a:endParaRPr lang="en-AU" altLang="en-US" sz="800"/>
          </a:p>
          <a:p>
            <a:pPr marL="0" indent="0"/>
            <a:r>
              <a:rPr lang="en-AU" altLang="en-US" sz="2200">
                <a:latin typeface="Century Gothic" panose="020B0502020202020204" pitchFamily="34" charset="0"/>
                <a:ea typeface="Yu Mincho" panose="02020400000000000000" pitchFamily="18" charset="-128"/>
                <a:cs typeface="Times New Roman" panose="02020603050405020304" pitchFamily="18" charset="0"/>
              </a:rPr>
              <a:t>Learn more about the </a:t>
            </a:r>
            <a:r>
              <a:rPr lang="en-AU" altLang="en-US" sz="2200">
                <a:solidFill>
                  <a:srgbClr val="F2F2F2"/>
                </a:solidFill>
                <a:latin typeface="Century Gothic" panose="020B0502020202020204" pitchFamily="34" charset="0"/>
                <a:ea typeface="Yu Mincho" panose="02020400000000000000" pitchFamily="18" charset="-128"/>
                <a:cs typeface="Times New Roman" panose="02020603050405020304" pitchFamily="18" charset="0"/>
              </a:rPr>
              <a:t>‘Genderbread Person’ referred to by Dr O’Connell in the earlier video clip. 	</a:t>
            </a:r>
            <a:r>
              <a:rPr lang="en-AU" altLang="en-US" sz="1800" u="sng">
                <a:latin typeface="Calibri" panose="020F0502020204030204" pitchFamily="34" charset="0"/>
                <a:ea typeface="Yu Mincho" panose="02020400000000000000" pitchFamily="18" charset="-128"/>
                <a:cs typeface="Times New Roman" panose="02020603050405020304" pitchFamily="18" charset="0"/>
                <a:hlinkClick r:id="rId4"/>
              </a:rPr>
              <a:t>https://www.genderbread.org/</a:t>
            </a:r>
            <a:endParaRPr lang="en-AU" altLang="en-US" sz="1800">
              <a:latin typeface="Calibri" panose="020F0502020204030204" pitchFamily="34" charset="0"/>
            </a:endParaRPr>
          </a:p>
        </p:txBody>
      </p:sp>
      <p:pic>
        <p:nvPicPr>
          <p:cNvPr id="36868" name="Picture 2">
            <a:extLst>
              <a:ext uri="{FF2B5EF4-FFF2-40B4-BE49-F238E27FC236}">
                <a16:creationId xmlns:a16="http://schemas.microsoft.com/office/drawing/2014/main" id="{A2BFAA3A-F35E-4001-85F1-E41EF1EEF66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2663" y="1125538"/>
            <a:ext cx="4321175" cy="554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a:extLst>
              <a:ext uri="{FF2B5EF4-FFF2-40B4-BE49-F238E27FC236}">
                <a16:creationId xmlns:a16="http://schemas.microsoft.com/office/drawing/2014/main" id="{C5FB6F40-67A8-4B74-A77C-32E244529C9A}"/>
              </a:ext>
            </a:extLst>
          </p:cNvPr>
          <p:cNvSpPr>
            <a:spLocks noGrp="1"/>
          </p:cNvSpPr>
          <p:nvPr>
            <p:ph type="title"/>
          </p:nvPr>
        </p:nvSpPr>
        <p:spPr>
          <a:xfrm>
            <a:off x="1808163" y="842963"/>
            <a:ext cx="7786687" cy="720725"/>
          </a:xfrm>
        </p:spPr>
        <p:txBody>
          <a:bodyPr/>
          <a:lstStyle/>
          <a:p>
            <a:pPr algn="ctr"/>
            <a:r>
              <a:rPr lang="en-US" altLang="en-US" sz="4000" b="0">
                <a:latin typeface="Calibri" panose="020F0502020204030204" pitchFamily="34" charset="0"/>
              </a:rPr>
              <a:t>Debate over language used </a:t>
            </a:r>
            <a:br>
              <a:rPr lang="en-US" altLang="en-US"/>
            </a:br>
            <a:endParaRPr lang="en-AU" altLang="en-US"/>
          </a:p>
        </p:txBody>
      </p:sp>
      <p:sp>
        <p:nvSpPr>
          <p:cNvPr id="21507" name="Content Placeholder 2">
            <a:extLst>
              <a:ext uri="{FF2B5EF4-FFF2-40B4-BE49-F238E27FC236}">
                <a16:creationId xmlns:a16="http://schemas.microsoft.com/office/drawing/2014/main" id="{6FDA90B7-C165-40C3-AF62-A45ACADF5827}"/>
              </a:ext>
            </a:extLst>
          </p:cNvPr>
          <p:cNvSpPr>
            <a:spLocks noGrp="1"/>
          </p:cNvSpPr>
          <p:nvPr>
            <p:ph sz="half" idx="1"/>
          </p:nvPr>
        </p:nvSpPr>
        <p:spPr>
          <a:xfrm>
            <a:off x="911225" y="1700213"/>
            <a:ext cx="9864725" cy="4678362"/>
          </a:xfrm>
        </p:spPr>
        <p:txBody>
          <a:bodyPr/>
          <a:lstStyle/>
          <a:p>
            <a:pPr marL="0" indent="0">
              <a:buFont typeface="Arial" panose="020B0604020202020204" pitchFamily="34" charset="0"/>
              <a:buNone/>
              <a:defRPr/>
            </a:pPr>
            <a:r>
              <a:rPr lang="en-US" altLang="en-US" sz="2200" dirty="0">
                <a:latin typeface="Calibri" panose="020F0502020204030204" pitchFamily="34" charset="0"/>
              </a:rPr>
              <a:t>As Dr O’Connell mentioned in the clip, there is ongoing debate in the discourse about how to describe children born with ambiguous or atypical genitalia;</a:t>
            </a:r>
          </a:p>
          <a:p>
            <a:pPr marL="0" indent="0">
              <a:defRPr/>
            </a:pPr>
            <a:endParaRPr lang="en-US" altLang="en-US" sz="2200" dirty="0">
              <a:latin typeface="Calibri" panose="020F0502020204030204" pitchFamily="34" charset="0"/>
            </a:endParaRPr>
          </a:p>
          <a:p>
            <a:pPr lvl="1">
              <a:buFontTx/>
              <a:buChar char="-"/>
              <a:defRPr/>
            </a:pPr>
            <a:r>
              <a:rPr lang="en-US" altLang="en-US" sz="2200" dirty="0">
                <a:latin typeface="Calibri" panose="020F0502020204030204" pitchFamily="34" charset="0"/>
              </a:rPr>
              <a:t>The term ‘differences of sex development’ (or DSD) is widely used in the clinical domain as an umbrella term to describe children born with the appearance of external genitalia that is at variance with typical development for either sex.</a:t>
            </a:r>
          </a:p>
          <a:p>
            <a:pPr lvl="1">
              <a:buFont typeface="Arial" panose="020B0604020202020204" pitchFamily="34" charset="0"/>
              <a:buNone/>
              <a:defRPr/>
            </a:pPr>
            <a:endParaRPr lang="en-US" altLang="en-US" sz="2200" dirty="0">
              <a:latin typeface="Calibri" panose="020F0502020204030204" pitchFamily="34" charset="0"/>
            </a:endParaRPr>
          </a:p>
          <a:p>
            <a:pPr lvl="1">
              <a:buFontTx/>
              <a:buChar char="-"/>
              <a:defRPr/>
            </a:pPr>
            <a:r>
              <a:rPr lang="en-US" altLang="en-US" sz="2200" dirty="0">
                <a:latin typeface="Calibri" panose="020F0502020204030204" pitchFamily="34" charset="0"/>
              </a:rPr>
              <a:t>However, this language is increasingly viewed by affected patients and families as out of date, inaccurate and confusing.</a:t>
            </a:r>
          </a:p>
          <a:p>
            <a:pPr marL="457200" lvl="1" indent="0">
              <a:buFont typeface="Arial" panose="020B0604020202020204" pitchFamily="34" charset="0"/>
              <a:buNone/>
              <a:defRPr/>
            </a:pPr>
            <a:endParaRPr lang="en-US" altLang="en-US" sz="2000" dirty="0">
              <a:latin typeface="Calibri" panose="020F0502020204030204" pitchFamily="34" charset="0"/>
            </a:endParaRPr>
          </a:p>
          <a:p>
            <a:pPr marL="457200" lvl="1" indent="0">
              <a:buFont typeface="Arial" panose="020B0604020202020204" pitchFamily="34" charset="0"/>
              <a:buNone/>
              <a:defRPr/>
            </a:pPr>
            <a:r>
              <a:rPr lang="en-US" altLang="en-US" sz="2000" dirty="0">
                <a:latin typeface="Calibri" panose="020F0502020204030204" pitchFamily="34" charset="0"/>
              </a:rPr>
              <a:t>If you’d like to read further about the treatment of children with DSDs:</a:t>
            </a:r>
          </a:p>
          <a:p>
            <a:pPr marL="457200" lvl="1" indent="0">
              <a:buFont typeface="Arial" panose="020B0604020202020204" pitchFamily="34" charset="0"/>
              <a:buNone/>
              <a:defRPr/>
            </a:pPr>
            <a:r>
              <a:rPr lang="en-AU" altLang="en-US" sz="2000" b="1" dirty="0">
                <a:latin typeface="+mn-lt"/>
                <a:ea typeface="Yu Mincho" panose="02020400000000000000" pitchFamily="18" charset="-128"/>
                <a:cs typeface="Times New Roman" panose="02020603050405020304" pitchFamily="18" charset="0"/>
              </a:rPr>
              <a:t>Hutson, J et al. (2020) </a:t>
            </a:r>
            <a:r>
              <a:rPr lang="en-AU" altLang="en-US" sz="2000" b="1" dirty="0" err="1">
                <a:latin typeface="+mn-lt"/>
                <a:ea typeface="Yu Mincho" panose="02020400000000000000" pitchFamily="18" charset="-128"/>
                <a:cs typeface="Times New Roman" panose="02020603050405020304" pitchFamily="18" charset="0"/>
              </a:rPr>
              <a:t>Disorders|Differences</a:t>
            </a:r>
            <a:r>
              <a:rPr lang="en-AU" altLang="en-US" sz="2000" b="1" dirty="0">
                <a:latin typeface="+mn-lt"/>
                <a:ea typeface="Yu Mincho" panose="02020400000000000000" pitchFamily="18" charset="-128"/>
                <a:cs typeface="Times New Roman" panose="02020603050405020304" pitchFamily="18" charset="0"/>
              </a:rPr>
              <a:t> of Sex Development An Integrated Approach to Management: An Integrated Approach to Management.</a:t>
            </a:r>
            <a:endParaRPr lang="en-AU" altLang="en-US" sz="2000" b="1" dirty="0">
              <a:latin typeface="+mn-lt"/>
              <a:cs typeface="Times New Roman" panose="02020603050405020304" pitchFamily="18" charset="0"/>
            </a:endParaRPr>
          </a:p>
          <a:p>
            <a:pPr lvl="1">
              <a:buFont typeface="Arial" panose="020B0604020202020204" pitchFamily="34" charset="0"/>
              <a:buNone/>
              <a:defRPr/>
            </a:pPr>
            <a:r>
              <a:rPr lang="en-US" altLang="en-US" sz="2000" dirty="0">
                <a:latin typeface="Calibri" panose="020F0502020204030204" pitchFamily="34" charset="0"/>
              </a:rPr>
              <a:t>			</a:t>
            </a:r>
          </a:p>
          <a:p>
            <a:pPr lvl="1">
              <a:buFont typeface="Arial" panose="020B0604020202020204" pitchFamily="34" charset="0"/>
              <a:buNone/>
              <a:defRPr/>
            </a:pPr>
            <a:endParaRPr lang="en-US" altLang="en-US" sz="2000" dirty="0">
              <a:latin typeface="Century Gothic" panose="020B0502020202020204" pitchFamily="34" charset="0"/>
            </a:endParaRPr>
          </a:p>
          <a:p>
            <a:pPr marL="457200" lvl="1" indent="0">
              <a:buFont typeface="Arial" panose="020B0604020202020204" pitchFamily="34" charset="0"/>
              <a:buNone/>
              <a:defRPr/>
            </a:pPr>
            <a:endParaRPr lang="en-US" altLang="en-US" dirty="0">
              <a:latin typeface="Calibri" panose="020F0502020204030204" pitchFamily="34" charset="0"/>
            </a:endParaRPr>
          </a:p>
        </p:txBody>
      </p:sp>
      <p:sp>
        <p:nvSpPr>
          <p:cNvPr id="38916" name="TextBox 4">
            <a:extLst>
              <a:ext uri="{FF2B5EF4-FFF2-40B4-BE49-F238E27FC236}">
                <a16:creationId xmlns:a16="http://schemas.microsoft.com/office/drawing/2014/main" id="{F9915821-5047-433F-BD48-4FA27BC20F82}"/>
              </a:ext>
            </a:extLst>
          </p:cNvPr>
          <p:cNvSpPr txBox="1">
            <a:spLocks noChangeArrowheads="1"/>
          </p:cNvSpPr>
          <p:nvPr/>
        </p:nvSpPr>
        <p:spPr bwMode="auto">
          <a:xfrm>
            <a:off x="2038350" y="6497638"/>
            <a:ext cx="18415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bg1"/>
                </a:solidFill>
                <a:latin typeface="Open Sans" panose="020B0606030504020204" pitchFamily="34" charset="0"/>
                <a:cs typeface="Open Sans" panose="020B0606030504020204" pitchFamily="34" charset="0"/>
              </a:defRPr>
            </a:lvl1pPr>
            <a:lvl2pPr marL="742950" indent="-285750">
              <a:spcBef>
                <a:spcPct val="20000"/>
              </a:spcBef>
              <a:buFont typeface="Arial" panose="020B0604020202020204" pitchFamily="34" charset="0"/>
              <a:buChar char="•"/>
              <a:defRPr sz="2800">
                <a:solidFill>
                  <a:schemeClr val="bg1"/>
                </a:solidFill>
                <a:latin typeface="Open Sans" panose="020B0606030504020204" pitchFamily="34" charset="0"/>
                <a:cs typeface="Open Sans" panose="020B0606030504020204" pitchFamily="34" charset="0"/>
              </a:defRPr>
            </a:lvl2pPr>
            <a:lvl3pPr marL="1143000" indent="-228600">
              <a:spcBef>
                <a:spcPct val="20000"/>
              </a:spcBef>
              <a:buFont typeface="Arial" panose="020B0604020202020204" pitchFamily="34" charset="0"/>
              <a:buChar char="•"/>
              <a:defRPr sz="2400">
                <a:solidFill>
                  <a:schemeClr val="bg1"/>
                </a:solidFill>
                <a:latin typeface="Open Sans" panose="020B0606030504020204" pitchFamily="34" charset="0"/>
                <a:cs typeface="Open Sans" panose="020B0606030504020204" pitchFamily="34" charset="0"/>
              </a:defRPr>
            </a:lvl3pPr>
            <a:lvl4pPr marL="1600200" indent="-228600">
              <a:spcBef>
                <a:spcPct val="20000"/>
              </a:spcBef>
              <a:buFont typeface="Arial" panose="020B0604020202020204" pitchFamily="34" charset="0"/>
              <a:buChar char="•"/>
              <a:defRPr sz="2000">
                <a:solidFill>
                  <a:schemeClr val="bg1"/>
                </a:solidFill>
                <a:latin typeface="Open Sans" panose="020B0606030504020204" pitchFamily="34" charset="0"/>
                <a:cs typeface="Open Sans" panose="020B0606030504020204" pitchFamily="34" charset="0"/>
              </a:defRPr>
            </a:lvl4pPr>
            <a:lvl5pPr marL="2057400" indent="-228600">
              <a:spcBef>
                <a:spcPct val="20000"/>
              </a:spcBef>
              <a:buFont typeface="Arial" panose="020B0604020202020204" pitchFamily="34" charset="0"/>
              <a:buChar char="•"/>
              <a:defRPr sz="2000">
                <a:solidFill>
                  <a:schemeClr val="bg1"/>
                </a:solidFill>
                <a:latin typeface="Open Sans" panose="020B0606030504020204" pitchFamily="34" charset="0"/>
                <a:cs typeface="Open Sans" panose="020B0606030504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Open Sans" panose="020B0606030504020204" pitchFamily="34" charset="0"/>
                <a:cs typeface="Open Sans" panose="020B0606030504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Open Sans" panose="020B0606030504020204" pitchFamily="34" charset="0"/>
                <a:cs typeface="Open Sans" panose="020B0606030504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Open Sans" panose="020B0606030504020204" pitchFamily="34" charset="0"/>
                <a:cs typeface="Open Sans" panose="020B0606030504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Open Sans" panose="020B0606030504020204" pitchFamily="34" charset="0"/>
                <a:cs typeface="Open Sans" panose="020B0606030504020204" pitchFamily="34" charset="0"/>
              </a:defRPr>
            </a:lvl9pPr>
          </a:lstStyle>
          <a:p>
            <a:pPr>
              <a:spcBef>
                <a:spcPct val="0"/>
              </a:spcBef>
              <a:buFontTx/>
              <a:buNone/>
            </a:pPr>
            <a:endParaRPr lang="en-US" altLang="en-US" sz="1200">
              <a:latin typeface="Arial" panose="020B0604020202020204" pitchFamily="34" charset="0"/>
            </a:endParaRPr>
          </a:p>
          <a:p>
            <a:pPr>
              <a:spcBef>
                <a:spcPct val="0"/>
              </a:spcBef>
              <a:buFontTx/>
              <a:buNone/>
            </a:pPr>
            <a:endParaRPr lang="en-AU" altLang="en-US" sz="1200">
              <a:latin typeface="Arial" panose="020B0604020202020204" pitchFamily="34" charset="0"/>
            </a:endParaRPr>
          </a:p>
          <a:p>
            <a:pPr>
              <a:spcBef>
                <a:spcPct val="0"/>
              </a:spcBef>
              <a:buFontTx/>
              <a:buNone/>
            </a:pPr>
            <a:endParaRPr lang="en-AU" altLang="en-US" sz="1800">
              <a:solidFill>
                <a:schemeClr val="tx1"/>
              </a:solidFill>
              <a:latin typeface="Arial" panose="020B0604020202020204" pitchFamily="34" charset="0"/>
            </a:endParaRPr>
          </a:p>
        </p:txBody>
      </p:sp>
      <p:pic>
        <p:nvPicPr>
          <p:cNvPr id="38917" name="Graphic 7" descr="Blog outline">
            <a:extLst>
              <a:ext uri="{FF2B5EF4-FFF2-40B4-BE49-F238E27FC236}">
                <a16:creationId xmlns:a16="http://schemas.microsoft.com/office/drawing/2014/main" id="{E0CB76B9-E8D2-4213-AE30-2914A62C14F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3888" y="549275"/>
            <a:ext cx="758825"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a:extLst>
              <a:ext uri="{FF2B5EF4-FFF2-40B4-BE49-F238E27FC236}">
                <a16:creationId xmlns:a16="http://schemas.microsoft.com/office/drawing/2014/main" id="{3D1B86D7-08E6-4A04-9F0E-A5E5686D5527}"/>
              </a:ext>
            </a:extLst>
          </p:cNvPr>
          <p:cNvSpPr>
            <a:spLocks noGrp="1"/>
          </p:cNvSpPr>
          <p:nvPr>
            <p:ph type="title"/>
          </p:nvPr>
        </p:nvSpPr>
        <p:spPr/>
        <p:txBody>
          <a:bodyPr/>
          <a:lstStyle/>
          <a:p>
            <a:pPr algn="ctr"/>
            <a:r>
              <a:rPr lang="en-US" altLang="en-US" sz="4000" b="0">
                <a:solidFill>
                  <a:schemeClr val="bg1"/>
                </a:solidFill>
                <a:latin typeface="Calibri" panose="020F0502020204030204" pitchFamily="34" charset="0"/>
              </a:rPr>
              <a:t>Changes in terminology</a:t>
            </a:r>
            <a:br>
              <a:rPr lang="en-AU" altLang="en-US">
                <a:solidFill>
                  <a:schemeClr val="bg1"/>
                </a:solidFill>
              </a:rPr>
            </a:br>
            <a:endParaRPr lang="en-AU" altLang="en-US"/>
          </a:p>
        </p:txBody>
      </p:sp>
      <p:sp>
        <p:nvSpPr>
          <p:cNvPr id="40963" name="Content Placeholder 2">
            <a:extLst>
              <a:ext uri="{FF2B5EF4-FFF2-40B4-BE49-F238E27FC236}">
                <a16:creationId xmlns:a16="http://schemas.microsoft.com/office/drawing/2014/main" id="{058F63CA-554C-4270-AF71-E3D52BF41A47}"/>
              </a:ext>
            </a:extLst>
          </p:cNvPr>
          <p:cNvSpPr>
            <a:spLocks noGrp="1"/>
          </p:cNvSpPr>
          <p:nvPr>
            <p:ph sz="half" idx="1"/>
          </p:nvPr>
        </p:nvSpPr>
        <p:spPr>
          <a:xfrm>
            <a:off x="196850" y="1257300"/>
            <a:ext cx="5688013" cy="4281488"/>
          </a:xfrm>
        </p:spPr>
        <p:txBody>
          <a:bodyPr/>
          <a:lstStyle/>
          <a:p>
            <a:pPr marL="457200" lvl="1" indent="0">
              <a:buFont typeface="Arial" panose="020B0604020202020204" pitchFamily="34" charset="0"/>
              <a:buNone/>
            </a:pPr>
            <a:r>
              <a:rPr lang="en-US" altLang="en-US" sz="2200" b="1">
                <a:latin typeface="Calibri" panose="020F0502020204030204" pitchFamily="34" charset="0"/>
              </a:rPr>
              <a:t>In 2005…</a:t>
            </a:r>
          </a:p>
          <a:p>
            <a:pPr marL="457200" lvl="1" indent="0"/>
            <a:r>
              <a:rPr lang="en-US" altLang="en-US" sz="2200">
                <a:latin typeface="Calibri" panose="020F0502020204030204" pitchFamily="34" charset="0"/>
              </a:rPr>
              <a:t>An international conference on intersex conditions was held in Chicago, USA.</a:t>
            </a:r>
          </a:p>
          <a:p>
            <a:pPr marL="457200" lvl="1" indent="0"/>
            <a:endParaRPr lang="en-US" altLang="en-US" sz="800">
              <a:latin typeface="Calibri" panose="020F0502020204030204" pitchFamily="34" charset="0"/>
            </a:endParaRPr>
          </a:p>
          <a:p>
            <a:pPr marL="457200" lvl="1" indent="0"/>
            <a:r>
              <a:rPr lang="en-US" altLang="en-US" sz="2200">
                <a:latin typeface="Calibri" panose="020F0502020204030204" pitchFamily="34" charset="0"/>
              </a:rPr>
              <a:t>The consensus position that emerged from the conference proposed a change to using the term ‘intersex’. </a:t>
            </a:r>
          </a:p>
          <a:p>
            <a:pPr marL="457200" lvl="1" indent="0"/>
            <a:endParaRPr lang="en-US" altLang="en-US" sz="800">
              <a:latin typeface="Calibri" panose="020F0502020204030204" pitchFamily="34" charset="0"/>
            </a:endParaRPr>
          </a:p>
          <a:p>
            <a:pPr marL="457200" lvl="1" indent="0"/>
            <a:r>
              <a:rPr lang="en-US" altLang="en-US" sz="2200" b="1">
                <a:latin typeface="Calibri" panose="020F0502020204030204" pitchFamily="34" charset="0"/>
              </a:rPr>
              <a:t>‘Disorders of sex development’</a:t>
            </a:r>
            <a:r>
              <a:rPr lang="en-US" altLang="en-US" sz="2200">
                <a:latin typeface="Calibri" panose="020F0502020204030204" pitchFamily="34" charset="0"/>
              </a:rPr>
              <a:t> was adopted at this conference as an umbrella term for all intersex conditions.</a:t>
            </a:r>
          </a:p>
          <a:p>
            <a:pPr marL="457200" lvl="1" indent="0"/>
            <a:endParaRPr lang="en-US" altLang="en-US" sz="800">
              <a:latin typeface="Calibri" panose="020F0502020204030204" pitchFamily="34" charset="0"/>
            </a:endParaRPr>
          </a:p>
          <a:p>
            <a:pPr marL="457200" lvl="1" indent="0"/>
            <a:r>
              <a:rPr lang="en-US" altLang="en-US" sz="2200">
                <a:latin typeface="Calibri" panose="020F0502020204030204" pitchFamily="34" charset="0"/>
              </a:rPr>
              <a:t>This was formalised in the </a:t>
            </a:r>
            <a:r>
              <a:rPr lang="en-US" altLang="en-US" sz="2200">
                <a:latin typeface="Calibri" panose="020F0502020204030204" pitchFamily="34" charset="0"/>
                <a:hlinkClick r:id="rId4" action="ppaction://hlinkfile"/>
              </a:rPr>
              <a:t>2006 Chicago </a:t>
            </a:r>
            <a:r>
              <a:rPr lang="en-AU" altLang="en-US" sz="2200">
                <a:latin typeface="Calibri" panose="020F0502020204030204" pitchFamily="34" charset="0"/>
                <a:cs typeface="Calibri" panose="020F0502020204030204" pitchFamily="34" charset="0"/>
                <a:hlinkClick r:id="rId4" action="ppaction://hlinkfile"/>
              </a:rPr>
              <a:t>Consensus Statement on Management of Intersex Disorders.</a:t>
            </a:r>
            <a:endParaRPr lang="en-AU" altLang="en-US" sz="2200">
              <a:latin typeface="Calibri" panose="020F0502020204030204" pitchFamily="34" charset="0"/>
              <a:cs typeface="Calibri" panose="020F0502020204030204" pitchFamily="34" charset="0"/>
            </a:endParaRPr>
          </a:p>
          <a:p>
            <a:endParaRPr lang="en-AU" altLang="en-US" sz="1400"/>
          </a:p>
        </p:txBody>
      </p:sp>
      <p:sp>
        <p:nvSpPr>
          <p:cNvPr id="40964" name="Content Placeholder 3">
            <a:extLst>
              <a:ext uri="{FF2B5EF4-FFF2-40B4-BE49-F238E27FC236}">
                <a16:creationId xmlns:a16="http://schemas.microsoft.com/office/drawing/2014/main" id="{37489B48-E6D1-4F73-ADF5-DF127EB67902}"/>
              </a:ext>
            </a:extLst>
          </p:cNvPr>
          <p:cNvSpPr>
            <a:spLocks noGrp="1"/>
          </p:cNvSpPr>
          <p:nvPr>
            <p:ph sz="half" idx="2"/>
          </p:nvPr>
        </p:nvSpPr>
        <p:spPr>
          <a:xfrm>
            <a:off x="5856288" y="1382713"/>
            <a:ext cx="5346700" cy="4721225"/>
          </a:xfrm>
        </p:spPr>
        <p:txBody>
          <a:bodyPr/>
          <a:lstStyle/>
          <a:p>
            <a:pPr marL="457200" lvl="1" indent="0">
              <a:buFont typeface="Arial" panose="020B0604020202020204" pitchFamily="34" charset="0"/>
              <a:buNone/>
            </a:pPr>
            <a:r>
              <a:rPr lang="en-US" altLang="en-US" sz="2200" b="1">
                <a:latin typeface="Calibri" panose="020F0502020204030204" pitchFamily="34" charset="0"/>
              </a:rPr>
              <a:t>In 2016…</a:t>
            </a:r>
          </a:p>
          <a:p>
            <a:pPr marL="457200" lvl="1" indent="0"/>
            <a:r>
              <a:rPr lang="en-US" altLang="en-US" sz="2200">
                <a:latin typeface="Calibri" panose="020F0502020204030204" pitchFamily="34" charset="0"/>
              </a:rPr>
              <a:t>A 10-year review of the Chicago consensus statement recommended further refinement to the terminology.</a:t>
            </a:r>
          </a:p>
          <a:p>
            <a:pPr marL="457200" lvl="1" indent="0"/>
            <a:r>
              <a:rPr lang="en-US" altLang="en-US" sz="2200">
                <a:latin typeface="Calibri" panose="020F0502020204030204" pitchFamily="34" charset="0"/>
              </a:rPr>
              <a:t>This was due to concerns that framing these conditions as abnormal or disordered sexual anatomy was pejorative.</a:t>
            </a:r>
          </a:p>
          <a:p>
            <a:pPr marL="457200" lvl="1" indent="0">
              <a:buFontTx/>
              <a:buChar char="-"/>
            </a:pPr>
            <a:endParaRPr lang="en-US" altLang="en-US" sz="800">
              <a:latin typeface="Calibri" panose="020F0502020204030204" pitchFamily="34" charset="0"/>
            </a:endParaRPr>
          </a:p>
          <a:p>
            <a:pPr marL="457200" lvl="1" indent="0"/>
            <a:r>
              <a:rPr lang="en-US" altLang="en-US" sz="2200" b="1">
                <a:latin typeface="Calibri" panose="020F0502020204030204" pitchFamily="34" charset="0"/>
              </a:rPr>
              <a:t>‘Differences of sex development’</a:t>
            </a:r>
            <a:r>
              <a:rPr lang="en-US" altLang="en-US" sz="2200">
                <a:latin typeface="Calibri" panose="020F0502020204030204" pitchFamily="34" charset="0"/>
              </a:rPr>
              <a:t> has become the preferred term.</a:t>
            </a:r>
          </a:p>
          <a:p>
            <a:pPr marL="457200" lvl="1" indent="0"/>
            <a:r>
              <a:rPr lang="en-US" altLang="en-US" sz="2200">
                <a:latin typeface="Calibri" panose="020F0502020204030204" pitchFamily="34" charset="0"/>
              </a:rPr>
              <a:t>This was proposed in the </a:t>
            </a:r>
            <a:r>
              <a:rPr lang="en-US" altLang="en-US" sz="2200">
                <a:latin typeface="Calibri" panose="020F0502020204030204" pitchFamily="34" charset="0"/>
                <a:hlinkClick r:id="rId5" action="ppaction://hlinkfile"/>
              </a:rPr>
              <a:t>2016 Chicago Consensus Statement Update.</a:t>
            </a:r>
            <a:endParaRPr lang="en-AU" altLang="en-US" sz="2200">
              <a:latin typeface="Calibri" panose="020F0502020204030204" pitchFamily="34" charset="0"/>
            </a:endParaRPr>
          </a:p>
          <a:p>
            <a:endParaRPr lang="en-AU" altLang="en-US"/>
          </a:p>
        </p:txBody>
      </p:sp>
      <p:sp>
        <p:nvSpPr>
          <p:cNvPr id="30725" name="TextBox 4">
            <a:extLst>
              <a:ext uri="{FF2B5EF4-FFF2-40B4-BE49-F238E27FC236}">
                <a16:creationId xmlns:a16="http://schemas.microsoft.com/office/drawing/2014/main" id="{DCE79FD9-ABF4-4A5C-91BA-8E1F175D27F6}"/>
              </a:ext>
            </a:extLst>
          </p:cNvPr>
          <p:cNvSpPr txBox="1">
            <a:spLocks noChangeArrowheads="1"/>
          </p:cNvSpPr>
          <p:nvPr/>
        </p:nvSpPr>
        <p:spPr bwMode="auto">
          <a:xfrm>
            <a:off x="1919288" y="6211888"/>
            <a:ext cx="7524750" cy="708025"/>
          </a:xfrm>
          <a:prstGeom prst="rect">
            <a:avLst/>
          </a:prstGeom>
          <a:noFill/>
          <a:ln>
            <a:noFill/>
          </a:ln>
        </p:spPr>
        <p:txBody>
          <a:bodyPr wrap="none">
            <a:spAutoFit/>
          </a:bodyPr>
          <a:lstStyle>
            <a:lvl1pPr>
              <a:spcBef>
                <a:spcPct val="20000"/>
              </a:spcBef>
              <a:buFont typeface="Arial" panose="020B0604020202020204" pitchFamily="34" charset="0"/>
              <a:buChar char="•"/>
              <a:defRPr sz="3200">
                <a:solidFill>
                  <a:schemeClr val="bg1"/>
                </a:solidFill>
                <a:latin typeface="Open Sans" panose="020B0606030504020204" pitchFamily="34" charset="0"/>
                <a:cs typeface="Open Sans" panose="020B0606030504020204" pitchFamily="34" charset="0"/>
              </a:defRPr>
            </a:lvl1pPr>
            <a:lvl2pPr marL="742950" indent="-285750">
              <a:spcBef>
                <a:spcPct val="20000"/>
              </a:spcBef>
              <a:buFont typeface="Arial" panose="020B0604020202020204" pitchFamily="34" charset="0"/>
              <a:buChar char="•"/>
              <a:defRPr sz="2800">
                <a:solidFill>
                  <a:schemeClr val="bg1"/>
                </a:solidFill>
                <a:latin typeface="Open Sans" panose="020B0606030504020204" pitchFamily="34" charset="0"/>
                <a:cs typeface="Open Sans" panose="020B0606030504020204" pitchFamily="34" charset="0"/>
              </a:defRPr>
            </a:lvl2pPr>
            <a:lvl3pPr marL="1143000" indent="-228600">
              <a:spcBef>
                <a:spcPct val="20000"/>
              </a:spcBef>
              <a:buFont typeface="Arial" panose="020B0604020202020204" pitchFamily="34" charset="0"/>
              <a:buChar char="•"/>
              <a:defRPr sz="2400">
                <a:solidFill>
                  <a:schemeClr val="bg1"/>
                </a:solidFill>
                <a:latin typeface="Open Sans" panose="020B0606030504020204" pitchFamily="34" charset="0"/>
                <a:cs typeface="Open Sans" panose="020B0606030504020204" pitchFamily="34" charset="0"/>
              </a:defRPr>
            </a:lvl3pPr>
            <a:lvl4pPr marL="1600200" indent="-228600">
              <a:spcBef>
                <a:spcPct val="20000"/>
              </a:spcBef>
              <a:buFont typeface="Arial" panose="020B0604020202020204" pitchFamily="34" charset="0"/>
              <a:buChar char="•"/>
              <a:defRPr sz="2000">
                <a:solidFill>
                  <a:schemeClr val="bg1"/>
                </a:solidFill>
                <a:latin typeface="Open Sans" panose="020B0606030504020204" pitchFamily="34" charset="0"/>
                <a:cs typeface="Open Sans" panose="020B0606030504020204" pitchFamily="34" charset="0"/>
              </a:defRPr>
            </a:lvl4pPr>
            <a:lvl5pPr marL="2057400" indent="-228600">
              <a:spcBef>
                <a:spcPct val="20000"/>
              </a:spcBef>
              <a:buFont typeface="Arial" panose="020B0604020202020204" pitchFamily="34" charset="0"/>
              <a:buChar char="•"/>
              <a:defRPr sz="2000">
                <a:solidFill>
                  <a:schemeClr val="bg1"/>
                </a:solidFill>
                <a:latin typeface="Open Sans" panose="020B0606030504020204" pitchFamily="34" charset="0"/>
                <a:cs typeface="Open Sans" panose="020B0606030504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Open Sans" panose="020B0606030504020204" pitchFamily="34" charset="0"/>
                <a:cs typeface="Open Sans" panose="020B0606030504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Open Sans" panose="020B0606030504020204" pitchFamily="34" charset="0"/>
                <a:cs typeface="Open Sans" panose="020B0606030504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Open Sans" panose="020B0606030504020204" pitchFamily="34" charset="0"/>
                <a:cs typeface="Open Sans" panose="020B0606030504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Open Sans" panose="020B0606030504020204" pitchFamily="34" charset="0"/>
                <a:cs typeface="Open Sans" panose="020B0606030504020204" pitchFamily="34" charset="0"/>
              </a:defRPr>
            </a:lvl9pPr>
          </a:lstStyle>
          <a:p>
            <a:pPr>
              <a:spcBef>
                <a:spcPct val="0"/>
              </a:spcBef>
              <a:buFontTx/>
              <a:buNone/>
              <a:defRPr/>
            </a:pPr>
            <a:r>
              <a:rPr lang="en-US" altLang="en-US" sz="2200" dirty="0">
                <a:latin typeface="+mn-lt"/>
              </a:rPr>
              <a:t>In this module we use the language used in the conference talk. </a:t>
            </a:r>
          </a:p>
          <a:p>
            <a:pPr>
              <a:spcBef>
                <a:spcPct val="0"/>
              </a:spcBef>
              <a:buFontTx/>
              <a:buNone/>
              <a:defRPr/>
            </a:pPr>
            <a:endParaRPr lang="en-AU" altLang="en-US" sz="1800" dirty="0">
              <a:solidFill>
                <a:schemeClr val="tx1"/>
              </a:solidFill>
              <a:latin typeface="Arial" panose="020B0604020202020204" pitchFamily="34" charset="0"/>
            </a:endParaRPr>
          </a:p>
        </p:txBody>
      </p:sp>
      <p:pic>
        <p:nvPicPr>
          <p:cNvPr id="40966" name="Graphic 5" descr="Blog outline">
            <a:extLst>
              <a:ext uri="{FF2B5EF4-FFF2-40B4-BE49-F238E27FC236}">
                <a16:creationId xmlns:a16="http://schemas.microsoft.com/office/drawing/2014/main" id="{3FF31F22-D89B-4236-8DE3-F7C7CC1D9C5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7038" y="404813"/>
            <a:ext cx="758825"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32266EA1-6462-46C1-BCC8-9E9F8B5974CD}"/>
              </a:ext>
            </a:extLst>
          </p:cNvPr>
          <p:cNvSpPr txBox="1">
            <a:spLocks/>
          </p:cNvSpPr>
          <p:nvPr/>
        </p:nvSpPr>
        <p:spPr bwMode="auto">
          <a:xfrm>
            <a:off x="1919288" y="692150"/>
            <a:ext cx="7786687" cy="720725"/>
          </a:xfrm>
          <a:prstGeom prst="rect">
            <a:avLst/>
          </a:prstGeom>
          <a:noFill/>
          <a:ln>
            <a:noFill/>
          </a:ln>
        </p:spPr>
        <p:txBody>
          <a:bodyPr anchor="ctr"/>
          <a:lstStyle>
            <a:lvl1pPr>
              <a:spcBef>
                <a:spcPct val="20000"/>
              </a:spcBef>
              <a:buFont typeface="Arial" panose="020B0604020202020204" pitchFamily="34" charset="0"/>
              <a:buChar char="•"/>
              <a:defRPr sz="3200">
                <a:solidFill>
                  <a:schemeClr val="bg1"/>
                </a:solidFill>
                <a:latin typeface="Open Sans" panose="020B0606030504020204" pitchFamily="34" charset="0"/>
                <a:cs typeface="Open Sans" panose="020B0606030504020204" pitchFamily="34" charset="0"/>
              </a:defRPr>
            </a:lvl1pPr>
            <a:lvl2pPr marL="742950" indent="-285750">
              <a:spcBef>
                <a:spcPct val="20000"/>
              </a:spcBef>
              <a:buFont typeface="Arial" panose="020B0604020202020204" pitchFamily="34" charset="0"/>
              <a:buChar char="•"/>
              <a:defRPr sz="2800">
                <a:solidFill>
                  <a:schemeClr val="bg1"/>
                </a:solidFill>
                <a:latin typeface="Open Sans" panose="020B0606030504020204" pitchFamily="34" charset="0"/>
                <a:cs typeface="Open Sans" panose="020B0606030504020204" pitchFamily="34" charset="0"/>
              </a:defRPr>
            </a:lvl2pPr>
            <a:lvl3pPr marL="1143000" indent="-228600">
              <a:spcBef>
                <a:spcPct val="20000"/>
              </a:spcBef>
              <a:buFont typeface="Arial" panose="020B0604020202020204" pitchFamily="34" charset="0"/>
              <a:buChar char="•"/>
              <a:defRPr sz="2400">
                <a:solidFill>
                  <a:schemeClr val="bg1"/>
                </a:solidFill>
                <a:latin typeface="Open Sans" panose="020B0606030504020204" pitchFamily="34" charset="0"/>
                <a:cs typeface="Open Sans" panose="020B0606030504020204" pitchFamily="34" charset="0"/>
              </a:defRPr>
            </a:lvl3pPr>
            <a:lvl4pPr marL="1600200" indent="-228600">
              <a:spcBef>
                <a:spcPct val="20000"/>
              </a:spcBef>
              <a:buFont typeface="Arial" panose="020B0604020202020204" pitchFamily="34" charset="0"/>
              <a:buChar char="•"/>
              <a:defRPr sz="2000">
                <a:solidFill>
                  <a:schemeClr val="bg1"/>
                </a:solidFill>
                <a:latin typeface="Open Sans" panose="020B0606030504020204" pitchFamily="34" charset="0"/>
                <a:cs typeface="Open Sans" panose="020B0606030504020204" pitchFamily="34" charset="0"/>
              </a:defRPr>
            </a:lvl4pPr>
            <a:lvl5pPr marL="2057400" indent="-228600">
              <a:spcBef>
                <a:spcPct val="20000"/>
              </a:spcBef>
              <a:buFont typeface="Arial" panose="020B0604020202020204" pitchFamily="34" charset="0"/>
              <a:buChar char="•"/>
              <a:defRPr sz="2000">
                <a:solidFill>
                  <a:schemeClr val="bg1"/>
                </a:solidFill>
                <a:latin typeface="Open Sans" panose="020B0606030504020204" pitchFamily="34" charset="0"/>
                <a:cs typeface="Open Sans" panose="020B0606030504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Open Sans" panose="020B0606030504020204" pitchFamily="34" charset="0"/>
                <a:cs typeface="Open Sans" panose="020B0606030504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Open Sans" panose="020B0606030504020204" pitchFamily="34" charset="0"/>
                <a:cs typeface="Open Sans" panose="020B0606030504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Open Sans" panose="020B0606030504020204" pitchFamily="34" charset="0"/>
                <a:cs typeface="Open Sans" panose="020B0606030504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Open Sans" panose="020B0606030504020204" pitchFamily="34" charset="0"/>
                <a:cs typeface="Open Sans" panose="020B0606030504020204" pitchFamily="34" charset="0"/>
              </a:defRPr>
            </a:lvl9pPr>
          </a:lstStyle>
          <a:p>
            <a:pPr algn="ctr">
              <a:spcBef>
                <a:spcPct val="0"/>
              </a:spcBef>
              <a:buFontTx/>
              <a:buNone/>
              <a:defRPr/>
            </a:pPr>
            <a:r>
              <a:rPr lang="en-US" altLang="en-US" sz="4000" dirty="0">
                <a:solidFill>
                  <a:srgbClr val="F2F2F2"/>
                </a:solidFill>
                <a:latin typeface="+mj-lt"/>
              </a:rPr>
              <a:t>Further </a:t>
            </a:r>
            <a:r>
              <a:rPr lang="en-AU" altLang="en-US" sz="4000" dirty="0">
                <a:solidFill>
                  <a:srgbClr val="F2F2F2"/>
                </a:solidFill>
                <a:latin typeface="+mj-lt"/>
              </a:rPr>
              <a:t>Resources</a:t>
            </a:r>
          </a:p>
        </p:txBody>
      </p:sp>
      <p:sp>
        <p:nvSpPr>
          <p:cNvPr id="32771" name="Content Placeholder 5">
            <a:extLst>
              <a:ext uri="{FF2B5EF4-FFF2-40B4-BE49-F238E27FC236}">
                <a16:creationId xmlns:a16="http://schemas.microsoft.com/office/drawing/2014/main" id="{E9DA339B-10AC-4532-9F00-BD7D3D232660}"/>
              </a:ext>
            </a:extLst>
          </p:cNvPr>
          <p:cNvSpPr txBox="1">
            <a:spLocks noChangeArrowheads="1"/>
          </p:cNvSpPr>
          <p:nvPr/>
        </p:nvSpPr>
        <p:spPr bwMode="auto">
          <a:xfrm>
            <a:off x="687388" y="1628775"/>
            <a:ext cx="10817225" cy="4911725"/>
          </a:xfrm>
          <a:prstGeom prst="rect">
            <a:avLst/>
          </a:prstGeom>
          <a:noFill/>
          <a:ln>
            <a:noFill/>
          </a:ln>
        </p:spPr>
        <p:txBody>
          <a:bodyPr/>
          <a:lstStyle>
            <a:lvl1pPr>
              <a:spcBef>
                <a:spcPct val="20000"/>
              </a:spcBef>
              <a:buFont typeface="Arial" panose="020B0604020202020204" pitchFamily="34" charset="0"/>
              <a:buChar char="•"/>
              <a:defRPr sz="3200">
                <a:solidFill>
                  <a:schemeClr val="bg1"/>
                </a:solidFill>
                <a:latin typeface="Open Sans" panose="020B0606030504020204" pitchFamily="34" charset="0"/>
                <a:cs typeface="Open Sans" panose="020B0606030504020204" pitchFamily="34" charset="0"/>
              </a:defRPr>
            </a:lvl1pPr>
            <a:lvl2pPr marL="742950" indent="-285750">
              <a:spcBef>
                <a:spcPct val="20000"/>
              </a:spcBef>
              <a:buFont typeface="Arial" panose="020B0604020202020204" pitchFamily="34" charset="0"/>
              <a:buChar char="•"/>
              <a:defRPr sz="2800">
                <a:solidFill>
                  <a:schemeClr val="bg1"/>
                </a:solidFill>
                <a:latin typeface="Open Sans" panose="020B0606030504020204" pitchFamily="34" charset="0"/>
                <a:cs typeface="Open Sans" panose="020B0606030504020204" pitchFamily="34" charset="0"/>
              </a:defRPr>
            </a:lvl2pPr>
            <a:lvl3pPr marL="1143000" indent="-228600">
              <a:spcBef>
                <a:spcPct val="20000"/>
              </a:spcBef>
              <a:buFont typeface="Arial" panose="020B0604020202020204" pitchFamily="34" charset="0"/>
              <a:buChar char="•"/>
              <a:defRPr sz="2400">
                <a:solidFill>
                  <a:schemeClr val="bg1"/>
                </a:solidFill>
                <a:latin typeface="Open Sans" panose="020B0606030504020204" pitchFamily="34" charset="0"/>
                <a:cs typeface="Open Sans" panose="020B0606030504020204" pitchFamily="34" charset="0"/>
              </a:defRPr>
            </a:lvl3pPr>
            <a:lvl4pPr marL="1600200" indent="-228600">
              <a:spcBef>
                <a:spcPct val="20000"/>
              </a:spcBef>
              <a:buFont typeface="Arial" panose="020B0604020202020204" pitchFamily="34" charset="0"/>
              <a:buChar char="•"/>
              <a:defRPr sz="2000">
                <a:solidFill>
                  <a:schemeClr val="bg1"/>
                </a:solidFill>
                <a:latin typeface="Open Sans" panose="020B0606030504020204" pitchFamily="34" charset="0"/>
                <a:cs typeface="Open Sans" panose="020B0606030504020204" pitchFamily="34" charset="0"/>
              </a:defRPr>
            </a:lvl4pPr>
            <a:lvl5pPr marL="2057400" indent="-228600">
              <a:spcBef>
                <a:spcPct val="20000"/>
              </a:spcBef>
              <a:buFont typeface="Arial" panose="020B0604020202020204" pitchFamily="34" charset="0"/>
              <a:buChar char="•"/>
              <a:defRPr sz="2000">
                <a:solidFill>
                  <a:schemeClr val="bg1"/>
                </a:solidFill>
                <a:latin typeface="Open Sans" panose="020B0606030504020204" pitchFamily="34" charset="0"/>
                <a:cs typeface="Open Sans" panose="020B0606030504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Open Sans" panose="020B0606030504020204" pitchFamily="34" charset="0"/>
                <a:cs typeface="Open Sans" panose="020B0606030504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Open Sans" panose="020B0606030504020204" pitchFamily="34" charset="0"/>
                <a:cs typeface="Open Sans" panose="020B0606030504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Open Sans" panose="020B0606030504020204" pitchFamily="34" charset="0"/>
                <a:cs typeface="Open Sans" panose="020B0606030504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Open Sans" panose="020B0606030504020204" pitchFamily="34" charset="0"/>
                <a:cs typeface="Open Sans" panose="020B0606030504020204" pitchFamily="34" charset="0"/>
              </a:defRPr>
            </a:lvl9pPr>
          </a:lstStyle>
          <a:p>
            <a:pPr>
              <a:lnSpc>
                <a:spcPct val="107000"/>
              </a:lnSpc>
              <a:spcAft>
                <a:spcPts val="800"/>
              </a:spcAft>
              <a:buFont typeface="Arial" panose="020B0604020202020204" pitchFamily="34" charset="0"/>
              <a:buNone/>
              <a:defRPr/>
            </a:pPr>
            <a:r>
              <a:rPr lang="en-AU" altLang="en-US" sz="2400" b="1" dirty="0">
                <a:latin typeface="+mn-lt"/>
                <a:ea typeface="Yu Mincho" panose="02020400000000000000" pitchFamily="18" charset="-128"/>
                <a:cs typeface="Times New Roman" panose="02020603050405020304" pitchFamily="18" charset="0"/>
                <a:hlinkClick r:id="rId4"/>
              </a:rPr>
              <a:t>Feminist Perspectives on Sex and Gender, Stanford Encyclopedia of Philosophy</a:t>
            </a:r>
            <a:endParaRPr lang="en-AU" altLang="en-US" sz="2400" b="1" dirty="0">
              <a:latin typeface="+mn-lt"/>
              <a:ea typeface="Yu Mincho" panose="02020400000000000000" pitchFamily="18" charset="-128"/>
              <a:cs typeface="Times New Roman" panose="02020603050405020304" pitchFamily="18" charset="0"/>
            </a:endParaRPr>
          </a:p>
          <a:p>
            <a:pPr>
              <a:lnSpc>
                <a:spcPct val="107000"/>
              </a:lnSpc>
              <a:spcAft>
                <a:spcPts val="800"/>
              </a:spcAft>
              <a:buFont typeface="Arial" panose="020B0604020202020204" pitchFamily="34" charset="0"/>
              <a:buNone/>
              <a:defRPr/>
            </a:pPr>
            <a:r>
              <a:rPr lang="en-AU" altLang="en-US" sz="2200" dirty="0">
                <a:latin typeface="+mn-lt"/>
                <a:ea typeface="Yu Mincho" panose="02020400000000000000" pitchFamily="18" charset="-128"/>
                <a:cs typeface="Times New Roman" panose="02020603050405020304" pitchFamily="18" charset="0"/>
              </a:rPr>
              <a:t>	</a:t>
            </a:r>
            <a:r>
              <a:rPr lang="en-AU" altLang="en-US" sz="2000" dirty="0">
                <a:latin typeface="+mn-lt"/>
                <a:ea typeface="Yu Mincho" panose="02020400000000000000" pitchFamily="18" charset="-128"/>
                <a:cs typeface="Times New Roman" panose="02020603050405020304" pitchFamily="18" charset="0"/>
              </a:rPr>
              <a:t>This article offers a comprehensive background of feminist philosophical 	              	thought regarding concepts of sex and gender, including the distinction                              	between sex and gender, the social construction of gender, and sex classification.</a:t>
            </a:r>
          </a:p>
          <a:p>
            <a:pPr>
              <a:lnSpc>
                <a:spcPct val="107000"/>
              </a:lnSpc>
              <a:spcAft>
                <a:spcPts val="800"/>
              </a:spcAft>
              <a:buFont typeface="Arial" panose="020B0604020202020204" pitchFamily="34" charset="0"/>
              <a:buNone/>
              <a:defRPr/>
            </a:pPr>
            <a:endParaRPr lang="en-AU" altLang="en-US" sz="800" dirty="0">
              <a:latin typeface="+mn-lt"/>
              <a:ea typeface="Yu Mincho" panose="02020400000000000000" pitchFamily="18" charset="-128"/>
              <a:cs typeface="Times New Roman" panose="02020603050405020304" pitchFamily="18" charset="0"/>
            </a:endParaRPr>
          </a:p>
          <a:p>
            <a:pPr>
              <a:lnSpc>
                <a:spcPct val="107000"/>
              </a:lnSpc>
              <a:spcAft>
                <a:spcPts val="800"/>
              </a:spcAft>
              <a:buFont typeface="Arial" panose="020B0604020202020204" pitchFamily="34" charset="0"/>
              <a:buNone/>
              <a:defRPr/>
            </a:pPr>
            <a:r>
              <a:rPr lang="en-AU" altLang="en-US" sz="2800" b="1" dirty="0" err="1">
                <a:latin typeface="+mn-lt"/>
                <a:ea typeface="Yu Mincho" panose="02020400000000000000" pitchFamily="18" charset="-128"/>
                <a:cs typeface="Times New Roman" panose="02020603050405020304" pitchFamily="18" charset="0"/>
                <a:hlinkClick r:id="rId5"/>
              </a:rPr>
              <a:t>Haslanger</a:t>
            </a:r>
            <a:r>
              <a:rPr lang="en-AU" altLang="en-US" sz="2400" b="1" dirty="0">
                <a:latin typeface="+mn-lt"/>
                <a:ea typeface="Yu Mincho" panose="02020400000000000000" pitchFamily="18" charset="-128"/>
                <a:cs typeface="Times New Roman" panose="02020603050405020304" pitchFamily="18" charset="0"/>
                <a:hlinkClick r:id="rId5"/>
              </a:rPr>
              <a:t> , S.</a:t>
            </a:r>
            <a:r>
              <a:rPr lang="en-US" altLang="en-US" sz="2400" b="1" dirty="0">
                <a:latin typeface="+mn-lt"/>
                <a:ea typeface="Yu Mincho" panose="02020400000000000000" pitchFamily="18" charset="-128"/>
                <a:cs typeface="Times New Roman" panose="02020603050405020304" pitchFamily="18" charset="0"/>
                <a:hlinkClick r:id="rId5"/>
              </a:rPr>
              <a:t>(2017) The Sex/Gender Distinction and the Social Construction of Reality</a:t>
            </a:r>
            <a:endParaRPr lang="en-AU" altLang="en-US" sz="2200" b="1" dirty="0">
              <a:latin typeface="+mn-lt"/>
              <a:ea typeface="Yu Mincho" panose="02020400000000000000" pitchFamily="18" charset="-128"/>
              <a:cs typeface="Times New Roman" panose="02020603050405020304" pitchFamily="18" charset="0"/>
            </a:endParaRPr>
          </a:p>
          <a:p>
            <a:pPr>
              <a:lnSpc>
                <a:spcPct val="107000"/>
              </a:lnSpc>
              <a:spcAft>
                <a:spcPts val="800"/>
              </a:spcAft>
              <a:buFont typeface="Arial" panose="020B0604020202020204" pitchFamily="34" charset="0"/>
              <a:buNone/>
              <a:defRPr/>
            </a:pPr>
            <a:r>
              <a:rPr lang="en-AU" altLang="en-US" sz="2200" dirty="0">
                <a:latin typeface="+mn-lt"/>
                <a:ea typeface="Yu Mincho" panose="02020400000000000000" pitchFamily="18" charset="-128"/>
                <a:cs typeface="Times New Roman" panose="02020603050405020304" pitchFamily="18" charset="0"/>
              </a:rPr>
              <a:t>	</a:t>
            </a:r>
            <a:r>
              <a:rPr lang="en-AU" altLang="en-US" sz="2000" dirty="0">
                <a:latin typeface="+mn-lt"/>
                <a:ea typeface="Yu Mincho" panose="02020400000000000000" pitchFamily="18" charset="-128"/>
                <a:cs typeface="Times New Roman" panose="02020603050405020304" pitchFamily="18" charset="0"/>
              </a:rPr>
              <a:t>A comprehensive philosophical account of the ways gender and social identity are 	socially constructed. It argues that our biological characteristics, while essential to 	dominant understandings of gender, do not always cleanly map onto these definitions. 	</a:t>
            </a:r>
            <a:r>
              <a:rPr lang="en-AU" altLang="en-US" sz="2000" dirty="0" err="1">
                <a:latin typeface="+mn-lt"/>
                <a:ea typeface="Yu Mincho" panose="02020400000000000000" pitchFamily="18" charset="-128"/>
                <a:cs typeface="Times New Roman" panose="02020603050405020304" pitchFamily="18" charset="0"/>
              </a:rPr>
              <a:t>Haslanger</a:t>
            </a:r>
            <a:r>
              <a:rPr lang="en-AU" altLang="en-US" sz="2000" dirty="0">
                <a:latin typeface="+mn-lt"/>
                <a:ea typeface="Yu Mincho" panose="02020400000000000000" pitchFamily="18" charset="-128"/>
                <a:cs typeface="Times New Roman" panose="02020603050405020304" pitchFamily="18" charset="0"/>
              </a:rPr>
              <a:t> also offers an account of how intersex individuals do not fit into predominant 	frameworks of gender. </a:t>
            </a:r>
          </a:p>
        </p:txBody>
      </p:sp>
      <p:pic>
        <p:nvPicPr>
          <p:cNvPr id="43012" name="Graphic 3" descr="Document outline">
            <a:extLst>
              <a:ext uri="{FF2B5EF4-FFF2-40B4-BE49-F238E27FC236}">
                <a16:creationId xmlns:a16="http://schemas.microsoft.com/office/drawing/2014/main" id="{990E167F-83C4-4610-BAD1-96BCA3DF5FA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9425" y="476250"/>
            <a:ext cx="703263" cy="70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6F815-1D24-4BB3-B1B2-2D48424E219C}"/>
              </a:ext>
            </a:extLst>
          </p:cNvPr>
          <p:cNvSpPr>
            <a:spLocks noGrp="1"/>
          </p:cNvSpPr>
          <p:nvPr>
            <p:ph type="title"/>
          </p:nvPr>
        </p:nvSpPr>
        <p:spPr>
          <a:xfrm>
            <a:off x="2098675" y="1052513"/>
            <a:ext cx="7786688" cy="720725"/>
          </a:xfrm>
        </p:spPr>
        <p:txBody>
          <a:bodyPr>
            <a:normAutofit fontScale="90000"/>
          </a:bodyPr>
          <a:lstStyle/>
          <a:p>
            <a:pPr algn="ctr">
              <a:defRPr/>
            </a:pPr>
            <a:r>
              <a:rPr lang="en-US" altLang="en-US" b="0">
                <a:latin typeface="Calibri" panose="020F0502020204030204" pitchFamily="34" charset="0"/>
              </a:rPr>
              <a:t>Further </a:t>
            </a:r>
            <a:r>
              <a:rPr lang="en-AU" altLang="en-US" b="0">
                <a:latin typeface="Calibri" panose="020F0502020204030204" pitchFamily="34" charset="0"/>
              </a:rPr>
              <a:t>Resources (cont’)</a:t>
            </a:r>
            <a:br>
              <a:rPr lang="en-AU" altLang="en-US" sz="3600" b="0">
                <a:latin typeface="Century Gothic" panose="020B0502020202020204" pitchFamily="34" charset="0"/>
              </a:rPr>
            </a:br>
            <a:endParaRPr lang="en-AU" altLang="en-US" sz="3600" b="0"/>
          </a:p>
        </p:txBody>
      </p:sp>
      <p:sp>
        <p:nvSpPr>
          <p:cNvPr id="45059" name="Content Placeholder 2">
            <a:extLst>
              <a:ext uri="{FF2B5EF4-FFF2-40B4-BE49-F238E27FC236}">
                <a16:creationId xmlns:a16="http://schemas.microsoft.com/office/drawing/2014/main" id="{1F357A01-06BF-4F30-8D6D-95CD1DE161D1}"/>
              </a:ext>
            </a:extLst>
          </p:cNvPr>
          <p:cNvSpPr>
            <a:spLocks noGrp="1"/>
          </p:cNvSpPr>
          <p:nvPr>
            <p:ph idx="1"/>
          </p:nvPr>
        </p:nvSpPr>
        <p:spPr/>
        <p:txBody>
          <a:bodyPr/>
          <a:lstStyle/>
          <a:p>
            <a:pPr>
              <a:lnSpc>
                <a:spcPct val="107000"/>
              </a:lnSpc>
              <a:spcAft>
                <a:spcPts val="800"/>
              </a:spcAft>
              <a:buFont typeface="Wingdings" panose="05000000000000000000" pitchFamily="2" charset="2"/>
              <a:buChar char="§"/>
            </a:pPr>
            <a:endParaRPr lang="en-AU" altLang="en-US" sz="1800">
              <a:latin typeface="Century Gothic" panose="020B0502020202020204" pitchFamily="34" charset="0"/>
              <a:ea typeface="Yu Mincho" panose="02020400000000000000" pitchFamily="18" charset="-128"/>
              <a:cs typeface="Times New Roman" panose="02020603050405020304" pitchFamily="18" charset="0"/>
            </a:endParaRPr>
          </a:p>
          <a:p>
            <a:pPr>
              <a:lnSpc>
                <a:spcPct val="107000"/>
              </a:lnSpc>
              <a:spcAft>
                <a:spcPts val="800"/>
              </a:spcAft>
              <a:buFont typeface="Arial" panose="020B0604020202020204" pitchFamily="34" charset="0"/>
              <a:buNone/>
            </a:pPr>
            <a:r>
              <a:rPr lang="en-AU" altLang="en-US" sz="2400" b="1">
                <a:latin typeface="Calibri" panose="020F0502020204030204" pitchFamily="34" charset="0"/>
                <a:ea typeface="Yu Mincho" panose="02020400000000000000" pitchFamily="18" charset="-128"/>
                <a:cs typeface="Times New Roman" panose="02020603050405020304" pitchFamily="18" charset="0"/>
                <a:hlinkClick r:id="rId4"/>
              </a:rPr>
              <a:t>Santos, A. L. (2014). Beyond binarism? Intersex as an epistemological and </a:t>
            </a:r>
          </a:p>
          <a:p>
            <a:pPr>
              <a:lnSpc>
                <a:spcPct val="107000"/>
              </a:lnSpc>
              <a:spcAft>
                <a:spcPts val="800"/>
              </a:spcAft>
              <a:buFont typeface="Arial" panose="020B0604020202020204" pitchFamily="34" charset="0"/>
              <a:buNone/>
            </a:pPr>
            <a:r>
              <a:rPr lang="en-AU" altLang="en-US" sz="2400" b="1">
                <a:latin typeface="Calibri" panose="020F0502020204030204" pitchFamily="34" charset="0"/>
                <a:ea typeface="Yu Mincho" panose="02020400000000000000" pitchFamily="18" charset="-128"/>
                <a:cs typeface="Times New Roman" panose="02020603050405020304" pitchFamily="18" charset="0"/>
                <a:hlinkClick r:id="rId4"/>
              </a:rPr>
              <a:t>political challenge,”</a:t>
            </a:r>
            <a:r>
              <a:rPr lang="en-AU" altLang="en-US" sz="2400" b="1">
                <a:latin typeface="Calibri" panose="020F0502020204030204" pitchFamily="34" charset="0"/>
              </a:rPr>
              <a:t>  </a:t>
            </a:r>
            <a:r>
              <a:rPr lang="en-AU" altLang="en-US" sz="2400" i="1">
                <a:latin typeface="Calibri" panose="020F0502020204030204" pitchFamily="34" charset="0"/>
              </a:rPr>
              <a:t>RCCS Annual Review. A selection from the Portuguese journal Revista Crítica de Ciências Sociais</a:t>
            </a:r>
            <a:r>
              <a:rPr lang="en-AU" altLang="en-US" sz="2400">
                <a:latin typeface="Calibri" panose="020F0502020204030204" pitchFamily="34" charset="0"/>
              </a:rPr>
              <a:t>, (6).</a:t>
            </a:r>
            <a:r>
              <a:rPr lang="en-AU" altLang="en-US" sz="2400" b="1">
                <a:latin typeface="Calibri" panose="020F0502020204030204" pitchFamily="34" charset="0"/>
                <a:ea typeface="Yu Mincho" panose="02020400000000000000" pitchFamily="18" charset="-128"/>
              </a:rPr>
              <a:t> </a:t>
            </a:r>
          </a:p>
          <a:p>
            <a:pPr>
              <a:lnSpc>
                <a:spcPct val="107000"/>
              </a:lnSpc>
              <a:spcAft>
                <a:spcPts val="800"/>
              </a:spcAft>
              <a:buFont typeface="Arial" panose="020B0604020202020204" pitchFamily="34" charset="0"/>
              <a:buNone/>
            </a:pPr>
            <a:r>
              <a:rPr lang="en-AU" altLang="en-US" sz="2400">
                <a:latin typeface="Calibri" panose="020F0502020204030204" pitchFamily="34" charset="0"/>
                <a:ea typeface="Yu Mincho" panose="02020400000000000000" pitchFamily="18" charset="-128"/>
              </a:rPr>
              <a:t>	This paper explores the concept of gender binarism inherent in Western societies and how it has informed the clinical treatment of intersex individuals. It aims to deconstruct the assumption of the gender binary and move towards new ways of conceptualising sex and gender, and accordingly intersex conditions.</a:t>
            </a:r>
          </a:p>
          <a:p>
            <a:endParaRPr lang="en-AU" altLang="en-US"/>
          </a:p>
        </p:txBody>
      </p:sp>
      <p:pic>
        <p:nvPicPr>
          <p:cNvPr id="45060" name="Graphic 3" descr="Document outline">
            <a:extLst>
              <a:ext uri="{FF2B5EF4-FFF2-40B4-BE49-F238E27FC236}">
                <a16:creationId xmlns:a16="http://schemas.microsoft.com/office/drawing/2014/main" id="{6CD200AD-AABD-432E-BFF6-12BAA1A2B5E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0863" y="379413"/>
            <a:ext cx="703262" cy="70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ubtitle 2">
            <a:extLst>
              <a:ext uri="{FF2B5EF4-FFF2-40B4-BE49-F238E27FC236}">
                <a16:creationId xmlns:a16="http://schemas.microsoft.com/office/drawing/2014/main" id="{DACAC9AC-C065-4ACC-9BB9-6CDA6A8AEF4C}"/>
              </a:ext>
            </a:extLst>
          </p:cNvPr>
          <p:cNvSpPr>
            <a:spLocks noGrp="1"/>
          </p:cNvSpPr>
          <p:nvPr>
            <p:ph type="subTitle" idx="1"/>
          </p:nvPr>
        </p:nvSpPr>
        <p:spPr>
          <a:xfrm>
            <a:off x="1703388" y="2708275"/>
            <a:ext cx="8280400" cy="1225550"/>
          </a:xfrm>
        </p:spPr>
        <p:txBody>
          <a:bodyPr/>
          <a:lstStyle/>
          <a:p>
            <a:r>
              <a:rPr lang="en-US" altLang="en-US" sz="2400">
                <a:latin typeface="Calibri" panose="020F0502020204030204" pitchFamily="34" charset="0"/>
              </a:rPr>
              <a:t>Now let’s return to our case, and hear from Professor Sonia Grover about how the clinical team will work with the family and their preference for an early surgical intervention for their newborn child who has been diagnosed with 5-Alpha Reductase Deficiency...</a:t>
            </a:r>
            <a:endParaRPr lang="en-AU" altLang="en-US" sz="2400">
              <a:latin typeface="Calibri" panose="020F0502020204030204" pitchFamily="34" charset="0"/>
            </a:endParaRPr>
          </a:p>
        </p:txBody>
      </p:sp>
      <p:pic>
        <p:nvPicPr>
          <p:cNvPr id="47107" name="Graphic 3" descr="Blog outline">
            <a:extLst>
              <a:ext uri="{FF2B5EF4-FFF2-40B4-BE49-F238E27FC236}">
                <a16:creationId xmlns:a16="http://schemas.microsoft.com/office/drawing/2014/main" id="{89A9A835-3B66-4BB9-8F6C-850A7F95B24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7988" y="549275"/>
            <a:ext cx="758825"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4" name="TextBox 1">
            <a:extLst>
              <a:ext uri="{FF2B5EF4-FFF2-40B4-BE49-F238E27FC236}">
                <a16:creationId xmlns:a16="http://schemas.microsoft.com/office/drawing/2014/main" id="{77EC292C-2C20-4A9C-BE56-D6DA092CB43B}"/>
              </a:ext>
            </a:extLst>
          </p:cNvPr>
          <p:cNvSpPr txBox="1">
            <a:spLocks noChangeArrowheads="1"/>
          </p:cNvSpPr>
          <p:nvPr/>
        </p:nvSpPr>
        <p:spPr bwMode="auto">
          <a:xfrm>
            <a:off x="1343025" y="1125538"/>
            <a:ext cx="9486900" cy="708025"/>
          </a:xfrm>
          <a:prstGeom prst="rect">
            <a:avLst/>
          </a:prstGeom>
          <a:noFill/>
          <a:ln>
            <a:noFill/>
          </a:ln>
        </p:spPr>
        <p:txBody>
          <a:bodyPr wrap="non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defRPr/>
            </a:pPr>
            <a:r>
              <a:rPr lang="en-US" altLang="en-US" sz="4000" dirty="0">
                <a:solidFill>
                  <a:schemeClr val="bg1"/>
                </a:solidFill>
                <a:latin typeface="+mj-lt"/>
              </a:rPr>
              <a:t>5-Alpha Reductase Deficiency: Case Review </a:t>
            </a:r>
            <a:endParaRPr lang="en-AU" altLang="en-US" sz="4000" dirty="0">
              <a:solidFill>
                <a:schemeClr val="bg1"/>
              </a:solidFill>
              <a:latin typeface="+mj-lt"/>
            </a:endParaRPr>
          </a:p>
        </p:txBody>
      </p:sp>
    </p:spTree>
    <p:custDataLst>
      <p:tags r:id="rId1"/>
    </p:custData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a:extLst>
              <a:ext uri="{FF2B5EF4-FFF2-40B4-BE49-F238E27FC236}">
                <a16:creationId xmlns:a16="http://schemas.microsoft.com/office/drawing/2014/main" id="{6888BA3D-6788-4FEC-B94C-9DF8C5363DC7}"/>
              </a:ext>
            </a:extLst>
          </p:cNvPr>
          <p:cNvSpPr>
            <a:spLocks noGrp="1"/>
          </p:cNvSpPr>
          <p:nvPr>
            <p:ph type="title"/>
          </p:nvPr>
        </p:nvSpPr>
        <p:spPr>
          <a:xfrm>
            <a:off x="1631950" y="6021388"/>
            <a:ext cx="8351838" cy="703262"/>
          </a:xfrm>
        </p:spPr>
        <p:txBody>
          <a:bodyPr/>
          <a:lstStyle/>
          <a:p>
            <a:r>
              <a:rPr lang="en-US" altLang="en-US" sz="2000">
                <a:latin typeface="Calibri" panose="020F0502020204030204" pitchFamily="34" charset="0"/>
                <a:cs typeface="Arial" panose="020B0604020202020204" pitchFamily="34" charset="0"/>
              </a:rPr>
              <a:t>Professor Sonia Grover</a:t>
            </a:r>
            <a:r>
              <a:rPr lang="en-US" altLang="en-US" sz="2000" b="0">
                <a:latin typeface="Calibri" panose="020F0502020204030204" pitchFamily="34" charset="0"/>
                <a:cs typeface="Arial" panose="020B0604020202020204" pitchFamily="34" charset="0"/>
              </a:rPr>
              <a:t>, </a:t>
            </a:r>
            <a:r>
              <a:rPr lang="en-AU" altLang="en-US" sz="2000" b="0">
                <a:latin typeface="Calibri" panose="020F0502020204030204" pitchFamily="34" charset="0"/>
                <a:cs typeface="Arial" panose="020B0604020202020204" pitchFamily="34" charset="0"/>
              </a:rPr>
              <a:t>Director of Gynaecology, Royal Children’s Hospital, Melbourne </a:t>
            </a:r>
            <a:r>
              <a:rPr lang="en-AU" altLang="en-US" sz="1800" b="0">
                <a:latin typeface="Calibri" panose="020F0502020204030204" pitchFamily="34" charset="0"/>
                <a:cs typeface="Arial" panose="020B0604020202020204" pitchFamily="34" charset="0"/>
              </a:rPr>
              <a:t>(1.00min)</a:t>
            </a:r>
            <a:endParaRPr lang="en-AU" altLang="en-US" sz="1800"/>
          </a:p>
        </p:txBody>
      </p:sp>
      <p:sp>
        <p:nvSpPr>
          <p:cNvPr id="49155" name="Text Placeholder 4">
            <a:extLst>
              <a:ext uri="{FF2B5EF4-FFF2-40B4-BE49-F238E27FC236}">
                <a16:creationId xmlns:a16="http://schemas.microsoft.com/office/drawing/2014/main" id="{D938A601-4656-4800-A8B1-8EDD3D2D2866}"/>
              </a:ext>
            </a:extLst>
          </p:cNvPr>
          <p:cNvSpPr>
            <a:spLocks noGrp="1"/>
          </p:cNvSpPr>
          <p:nvPr>
            <p:ph type="body" sz="quarter" idx="3"/>
          </p:nvPr>
        </p:nvSpPr>
        <p:spPr>
          <a:xfrm>
            <a:off x="6192838" y="1535113"/>
            <a:ext cx="5389562" cy="639762"/>
          </a:xfrm>
        </p:spPr>
        <p:txBody>
          <a:bodyPr/>
          <a:lstStyle/>
          <a:p>
            <a:endParaRPr lang="en-AU" altLang="en-US"/>
          </a:p>
        </p:txBody>
      </p:sp>
      <p:pic>
        <p:nvPicPr>
          <p:cNvPr id="49156" name="Graphic 3" descr="Video camera outline">
            <a:extLst>
              <a:ext uri="{FF2B5EF4-FFF2-40B4-BE49-F238E27FC236}">
                <a16:creationId xmlns:a16="http://schemas.microsoft.com/office/drawing/2014/main" id="{6AE84F64-25F5-4C5D-A3B9-6982D2C4DF6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7988" y="271463"/>
            <a:ext cx="644525"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Online Media 2" title="1b">
            <a:hlinkClick r:id="" action="ppaction://media"/>
            <a:extLst>
              <a:ext uri="{FF2B5EF4-FFF2-40B4-BE49-F238E27FC236}">
                <a16:creationId xmlns:a16="http://schemas.microsoft.com/office/drawing/2014/main" id="{DCB806F5-6B1C-4743-90C6-D14EC53490FB}"/>
              </a:ext>
            </a:extLst>
          </p:cNvPr>
          <p:cNvPicPr>
            <a:picLocks noRot="1" noChangeAspect="1"/>
          </p:cNvPicPr>
          <p:nvPr>
            <a:videoFile r:link="rId2"/>
          </p:nvPr>
        </p:nvPicPr>
        <p:blipFill>
          <a:blip r:embed="rId6"/>
          <a:stretch>
            <a:fillRect/>
          </a:stretch>
        </p:blipFill>
        <p:spPr>
          <a:xfrm>
            <a:off x="1416050" y="692150"/>
            <a:ext cx="8856663" cy="4991100"/>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Content Placeholder 2">
            <a:extLst>
              <a:ext uri="{FF2B5EF4-FFF2-40B4-BE49-F238E27FC236}">
                <a16:creationId xmlns:a16="http://schemas.microsoft.com/office/drawing/2014/main" id="{01D07792-3716-4A44-ACC6-C27A0636BC56}"/>
              </a:ext>
            </a:extLst>
          </p:cNvPr>
          <p:cNvSpPr>
            <a:spLocks noGrp="1"/>
          </p:cNvSpPr>
          <p:nvPr>
            <p:ph idx="1"/>
          </p:nvPr>
        </p:nvSpPr>
        <p:spPr>
          <a:xfrm>
            <a:off x="1019175" y="1628775"/>
            <a:ext cx="10153650" cy="4679950"/>
          </a:xfrm>
        </p:spPr>
        <p:txBody>
          <a:bodyPr/>
          <a:lstStyle/>
          <a:p>
            <a:pPr marL="0" indent="0">
              <a:buFont typeface="Arial" panose="020B0604020202020204" pitchFamily="34" charset="0"/>
              <a:buNone/>
              <a:defRPr/>
            </a:pPr>
            <a:r>
              <a:rPr lang="en-AU" altLang="en-US" sz="2200" dirty="0">
                <a:latin typeface="+mn-lt"/>
              </a:rPr>
              <a:t>In the video clip, Professor Sonia Grover mentions seven ethical considerations that help </a:t>
            </a:r>
            <a:r>
              <a:rPr lang="en-AU" sz="2200" dirty="0">
                <a:latin typeface="+mn-lt"/>
                <a:ea typeface="Yu Mincho" panose="02020400000000000000" pitchFamily="18" charset="-128"/>
                <a:cs typeface="Times New Roman" panose="02020603050405020304" pitchFamily="18" charset="0"/>
              </a:rPr>
              <a:t>guide treatment decision-making for children with differences of sex development. </a:t>
            </a:r>
            <a:r>
              <a:rPr lang="en-AU" sz="2200" spc="10" dirty="0">
                <a:latin typeface="+mn-lt"/>
                <a:ea typeface="Times New Roman" panose="02020603050405020304" pitchFamily="18" charset="0"/>
                <a:cs typeface="Calibri" panose="020F0502020204030204" pitchFamily="34" charset="0"/>
              </a:rPr>
              <a:t>The considerations are:</a:t>
            </a:r>
            <a:br>
              <a:rPr lang="en-AU" sz="2200" spc="10" dirty="0">
                <a:latin typeface="+mn-lt"/>
                <a:ea typeface="Times New Roman" panose="02020603050405020304" pitchFamily="18" charset="0"/>
                <a:cs typeface="Calibri" panose="020F0502020204030204" pitchFamily="34" charset="0"/>
              </a:rPr>
            </a:br>
            <a:endParaRPr lang="en-AU" sz="800" spc="10" dirty="0">
              <a:latin typeface="+mn-lt"/>
              <a:ea typeface="Times New Roman" panose="02020603050405020304" pitchFamily="18" charset="0"/>
              <a:cs typeface="Calibri" panose="020F0502020204030204" pitchFamily="34" charset="0"/>
            </a:endParaRPr>
          </a:p>
          <a:p>
            <a:pPr>
              <a:buFont typeface="Arial" panose="020B0604020202020204" pitchFamily="34" charset="0"/>
              <a:buAutoNum type="arabicPeriod"/>
              <a:defRPr/>
            </a:pPr>
            <a:r>
              <a:rPr lang="en-AU" sz="2000" dirty="0">
                <a:latin typeface="+mn-lt"/>
                <a:ea typeface="Yu Mincho" panose="02020400000000000000" pitchFamily="18" charset="-128"/>
                <a:cs typeface="Times New Roman" panose="02020603050405020304" pitchFamily="18" charset="0"/>
              </a:rPr>
              <a:t>Minimising </a:t>
            </a:r>
            <a:r>
              <a:rPr lang="en-AU" sz="2000" i="1" dirty="0">
                <a:latin typeface="+mn-lt"/>
                <a:ea typeface="Yu Mincho" panose="02020400000000000000" pitchFamily="18" charset="-128"/>
                <a:cs typeface="Times New Roman" panose="02020603050405020304" pitchFamily="18" charset="0"/>
              </a:rPr>
              <a:t>physical risk </a:t>
            </a:r>
            <a:r>
              <a:rPr lang="en-AU" sz="2000" dirty="0">
                <a:latin typeface="+mn-lt"/>
                <a:ea typeface="Yu Mincho" panose="02020400000000000000" pitchFamily="18" charset="-128"/>
                <a:cs typeface="Times New Roman" panose="02020603050405020304" pitchFamily="18" charset="0"/>
              </a:rPr>
              <a:t>to the child;</a:t>
            </a:r>
          </a:p>
          <a:p>
            <a:pPr>
              <a:buFont typeface="Arial" panose="020B0604020202020204" pitchFamily="34" charset="0"/>
              <a:buAutoNum type="arabicPeriod"/>
              <a:defRPr/>
            </a:pPr>
            <a:r>
              <a:rPr lang="en-AU" sz="2000" dirty="0">
                <a:latin typeface="+mn-lt"/>
                <a:ea typeface="Yu Mincho" panose="02020400000000000000" pitchFamily="18" charset="-128"/>
                <a:cs typeface="Times New Roman" panose="02020603050405020304" pitchFamily="18" charset="0"/>
              </a:rPr>
              <a:t>Maximising </a:t>
            </a:r>
            <a:r>
              <a:rPr lang="en-AU" sz="2000" i="1" dirty="0">
                <a:latin typeface="+mn-lt"/>
                <a:ea typeface="Yu Mincho" panose="02020400000000000000" pitchFamily="18" charset="-128"/>
                <a:cs typeface="Times New Roman" panose="02020603050405020304" pitchFamily="18" charset="0"/>
              </a:rPr>
              <a:t>psychosocial wellbeing</a:t>
            </a:r>
            <a:r>
              <a:rPr lang="en-AU" sz="2000" dirty="0">
                <a:latin typeface="+mn-lt"/>
                <a:ea typeface="Yu Mincho" panose="02020400000000000000" pitchFamily="18" charset="-128"/>
                <a:cs typeface="Times New Roman" panose="02020603050405020304" pitchFamily="18" charset="0"/>
              </a:rPr>
              <a:t>;</a:t>
            </a:r>
          </a:p>
          <a:p>
            <a:pPr>
              <a:buFont typeface="Arial" panose="020B0604020202020204" pitchFamily="34" charset="0"/>
              <a:buAutoNum type="arabicPeriod"/>
              <a:defRPr/>
            </a:pPr>
            <a:r>
              <a:rPr lang="en-AU" sz="2000" dirty="0">
                <a:latin typeface="+mn-lt"/>
                <a:ea typeface="Yu Mincho" panose="02020400000000000000" pitchFamily="18" charset="-128"/>
                <a:cs typeface="Times New Roman" panose="02020603050405020304" pitchFamily="18" charset="0"/>
              </a:rPr>
              <a:t>Preserving the potential for </a:t>
            </a:r>
            <a:r>
              <a:rPr lang="en-AU" sz="2000" i="1" dirty="0">
                <a:latin typeface="+mn-lt"/>
                <a:ea typeface="Yu Mincho" panose="02020400000000000000" pitchFamily="18" charset="-128"/>
                <a:cs typeface="Times New Roman" panose="02020603050405020304" pitchFamily="18" charset="0"/>
              </a:rPr>
              <a:t>fertility</a:t>
            </a:r>
            <a:r>
              <a:rPr lang="en-AU" sz="2000" dirty="0">
                <a:latin typeface="+mn-lt"/>
                <a:ea typeface="Yu Mincho" panose="02020400000000000000" pitchFamily="18" charset="-128"/>
                <a:cs typeface="Times New Roman" panose="02020603050405020304" pitchFamily="18" charset="0"/>
              </a:rPr>
              <a:t>;</a:t>
            </a:r>
          </a:p>
          <a:p>
            <a:pPr>
              <a:buFont typeface="Arial" panose="020B0604020202020204" pitchFamily="34" charset="0"/>
              <a:buAutoNum type="arabicPeriod"/>
              <a:defRPr/>
            </a:pPr>
            <a:r>
              <a:rPr lang="en-AU" sz="2000" dirty="0">
                <a:latin typeface="+mn-lt"/>
                <a:ea typeface="Yu Mincho" panose="02020400000000000000" pitchFamily="18" charset="-128"/>
                <a:cs typeface="Times New Roman" panose="02020603050405020304" pitchFamily="18" charset="0"/>
              </a:rPr>
              <a:t>Preserving or promoting the capacity to have </a:t>
            </a:r>
            <a:r>
              <a:rPr lang="en-AU" sz="2000" i="1" dirty="0">
                <a:latin typeface="+mn-lt"/>
                <a:ea typeface="Yu Mincho" panose="02020400000000000000" pitchFamily="18" charset="-128"/>
                <a:cs typeface="Times New Roman" panose="02020603050405020304" pitchFamily="18" charset="0"/>
              </a:rPr>
              <a:t>satisfying sexual experiences</a:t>
            </a:r>
            <a:r>
              <a:rPr lang="en-AU" sz="2000" dirty="0">
                <a:latin typeface="+mn-lt"/>
                <a:ea typeface="Yu Mincho" panose="02020400000000000000" pitchFamily="18" charset="-128"/>
                <a:cs typeface="Times New Roman" panose="02020603050405020304" pitchFamily="18" charset="0"/>
              </a:rPr>
              <a:t>;</a:t>
            </a:r>
          </a:p>
          <a:p>
            <a:pPr>
              <a:buFont typeface="Arial" panose="020B0604020202020204" pitchFamily="34" charset="0"/>
              <a:buAutoNum type="arabicPeriod"/>
              <a:defRPr/>
            </a:pPr>
            <a:r>
              <a:rPr lang="en-AU" sz="2000" dirty="0">
                <a:latin typeface="+mn-lt"/>
                <a:ea typeface="Yu Mincho" panose="02020400000000000000" pitchFamily="18" charset="-128"/>
                <a:cs typeface="Times New Roman" panose="02020603050405020304" pitchFamily="18" charset="0"/>
              </a:rPr>
              <a:t>Leaving </a:t>
            </a:r>
            <a:r>
              <a:rPr lang="en-AU" sz="2000" i="1" dirty="0">
                <a:latin typeface="+mn-lt"/>
                <a:ea typeface="Yu Mincho" panose="02020400000000000000" pitchFamily="18" charset="-128"/>
                <a:cs typeface="Times New Roman" panose="02020603050405020304" pitchFamily="18" charset="0"/>
              </a:rPr>
              <a:t>options open for the future</a:t>
            </a:r>
            <a:r>
              <a:rPr lang="en-AU" sz="2000" dirty="0">
                <a:latin typeface="+mn-lt"/>
                <a:ea typeface="Yu Mincho" panose="02020400000000000000" pitchFamily="18" charset="-128"/>
                <a:cs typeface="Times New Roman" panose="02020603050405020304" pitchFamily="18" charset="0"/>
              </a:rPr>
              <a:t>;</a:t>
            </a:r>
          </a:p>
          <a:p>
            <a:pPr>
              <a:buFont typeface="Arial" panose="020B0604020202020204" pitchFamily="34" charset="0"/>
              <a:buAutoNum type="arabicPeriod"/>
              <a:defRPr/>
            </a:pPr>
            <a:r>
              <a:rPr lang="en-AU" sz="2000" dirty="0">
                <a:latin typeface="+mn-lt"/>
                <a:ea typeface="Yu Mincho" panose="02020400000000000000" pitchFamily="18" charset="-128"/>
                <a:cs typeface="Times New Roman" panose="02020603050405020304" pitchFamily="18" charset="0"/>
              </a:rPr>
              <a:t>Respecting the </a:t>
            </a:r>
            <a:r>
              <a:rPr lang="en-AU" sz="2000" i="1" dirty="0">
                <a:latin typeface="+mn-lt"/>
                <a:ea typeface="Yu Mincho" panose="02020400000000000000" pitchFamily="18" charset="-128"/>
                <a:cs typeface="Times New Roman" panose="02020603050405020304" pitchFamily="18" charset="0"/>
              </a:rPr>
              <a:t>parents’ wishes and beliefs</a:t>
            </a:r>
            <a:r>
              <a:rPr lang="en-AU" sz="2000" dirty="0">
                <a:latin typeface="+mn-lt"/>
                <a:ea typeface="Yu Mincho" panose="02020400000000000000" pitchFamily="18" charset="-128"/>
                <a:cs typeface="Times New Roman" panose="02020603050405020304" pitchFamily="18" charset="0"/>
              </a:rPr>
              <a:t>;</a:t>
            </a:r>
          </a:p>
          <a:p>
            <a:pPr>
              <a:buFont typeface="Arial" panose="020B0604020202020204" pitchFamily="34" charset="0"/>
              <a:buAutoNum type="arabicPeriod"/>
              <a:defRPr/>
            </a:pPr>
            <a:r>
              <a:rPr lang="en-AU" sz="2000" dirty="0">
                <a:latin typeface="+mn-lt"/>
                <a:ea typeface="Yu Mincho" panose="02020400000000000000" pitchFamily="18" charset="-128"/>
                <a:cs typeface="Times New Roman" panose="02020603050405020304" pitchFamily="18" charset="0"/>
              </a:rPr>
              <a:t>Taking into account the </a:t>
            </a:r>
            <a:r>
              <a:rPr lang="en-AU" sz="2000" i="1" dirty="0">
                <a:latin typeface="+mn-lt"/>
                <a:ea typeface="Yu Mincho" panose="02020400000000000000" pitchFamily="18" charset="-128"/>
                <a:cs typeface="Times New Roman" panose="02020603050405020304" pitchFamily="18" charset="0"/>
              </a:rPr>
              <a:t>views of the child</a:t>
            </a:r>
            <a:r>
              <a:rPr lang="en-AU" sz="2000" dirty="0">
                <a:latin typeface="+mn-lt"/>
                <a:ea typeface="Yu Mincho" panose="02020400000000000000" pitchFamily="18" charset="-128"/>
                <a:cs typeface="Times New Roman" panose="02020603050405020304" pitchFamily="18" charset="0"/>
              </a:rPr>
              <a:t>.</a:t>
            </a:r>
            <a:r>
              <a:rPr lang="en-US" altLang="en-US" sz="2000" baseline="30000" dirty="0">
                <a:latin typeface="+mn-lt"/>
              </a:rPr>
              <a:t> </a:t>
            </a:r>
            <a:endParaRPr lang="en-AU" sz="2000" dirty="0">
              <a:latin typeface="+mn-lt"/>
              <a:ea typeface="Yu Mincho" panose="02020400000000000000" pitchFamily="18" charset="-128"/>
              <a:cs typeface="Times New Roman" panose="02020603050405020304" pitchFamily="18" charset="0"/>
            </a:endParaRPr>
          </a:p>
          <a:p>
            <a:pPr marL="0" indent="0">
              <a:lnSpc>
                <a:spcPct val="107000"/>
              </a:lnSpc>
              <a:spcBef>
                <a:spcPts val="0"/>
              </a:spcBef>
              <a:spcAft>
                <a:spcPts val="800"/>
              </a:spcAft>
              <a:buFont typeface="Arial" panose="020B0604020202020204" pitchFamily="34" charset="0"/>
              <a:buNone/>
              <a:defRPr/>
            </a:pPr>
            <a:endParaRPr lang="en-AU" sz="1200" dirty="0">
              <a:latin typeface="Century Gothic" panose="020B0502020202020204" pitchFamily="34" charset="0"/>
              <a:ea typeface="Yu Mincho" panose="02020400000000000000" pitchFamily="18" charset="-128"/>
              <a:cs typeface="Times New Roman" panose="02020603050405020304" pitchFamily="18" charset="0"/>
            </a:endParaRPr>
          </a:p>
          <a:p>
            <a:pPr marL="0" indent="0">
              <a:lnSpc>
                <a:spcPct val="107000"/>
              </a:lnSpc>
              <a:spcBef>
                <a:spcPts val="0"/>
              </a:spcBef>
              <a:spcAft>
                <a:spcPts val="800"/>
              </a:spcAft>
              <a:buFont typeface="Arial" panose="020B0604020202020204" pitchFamily="34" charset="0"/>
              <a:buNone/>
              <a:defRPr/>
            </a:pPr>
            <a:r>
              <a:rPr lang="en-US" sz="1200" dirty="0">
                <a:latin typeface="Century Gothic" panose="020B0502020202020204" pitchFamily="34" charset="0"/>
              </a:rPr>
              <a:t>						               </a:t>
            </a:r>
            <a:r>
              <a:rPr lang="en-US" sz="1800" dirty="0">
                <a:latin typeface="+mn-lt"/>
                <a:hlinkClick r:id="rId4" action="ppaction://hlinkfile"/>
              </a:rPr>
              <a:t>Gillam LH, Hewitt JK, Warne GL., 2010</a:t>
            </a:r>
            <a:endParaRPr lang="en-AU" sz="1800" spc="10" dirty="0">
              <a:latin typeface="+mn-lt"/>
              <a:ea typeface="Yu Mincho" panose="02020400000000000000" pitchFamily="18" charset="-128"/>
              <a:cs typeface="Times New Roman" panose="02020603050405020304" pitchFamily="18" charset="0"/>
            </a:endParaRPr>
          </a:p>
          <a:p>
            <a:pPr marL="0" indent="0">
              <a:lnSpc>
                <a:spcPct val="107000"/>
              </a:lnSpc>
              <a:spcBef>
                <a:spcPts val="0"/>
              </a:spcBef>
              <a:spcAft>
                <a:spcPts val="800"/>
              </a:spcAft>
              <a:buFont typeface="Arial" panose="020B0604020202020204" pitchFamily="34" charset="0"/>
              <a:buNone/>
              <a:defRPr/>
            </a:pPr>
            <a:r>
              <a:rPr lang="en-AU" sz="2200" dirty="0">
                <a:latin typeface="+mn-lt"/>
                <a:ea typeface="Yu Mincho" panose="02020400000000000000" pitchFamily="18" charset="-128"/>
                <a:cs typeface="Times New Roman" panose="02020603050405020304" pitchFamily="18" charset="0"/>
              </a:rPr>
              <a:t>The aim of treatment decisions for DSD patients is to find the option that does the best job of balancing all these considerations. </a:t>
            </a:r>
          </a:p>
        </p:txBody>
      </p:sp>
      <p:sp>
        <p:nvSpPr>
          <p:cNvPr id="38915" name="Title 1">
            <a:extLst>
              <a:ext uri="{FF2B5EF4-FFF2-40B4-BE49-F238E27FC236}">
                <a16:creationId xmlns:a16="http://schemas.microsoft.com/office/drawing/2014/main" id="{A6589BED-DA9E-4ACB-BC86-4A70291D6608}"/>
              </a:ext>
            </a:extLst>
          </p:cNvPr>
          <p:cNvSpPr txBox="1">
            <a:spLocks/>
          </p:cNvSpPr>
          <p:nvPr/>
        </p:nvSpPr>
        <p:spPr bwMode="auto">
          <a:xfrm>
            <a:off x="1558925" y="568325"/>
            <a:ext cx="7786688" cy="720725"/>
          </a:xfrm>
          <a:prstGeom prst="rect">
            <a:avLst/>
          </a:prstGeom>
          <a:noFill/>
          <a:ln>
            <a:noFill/>
          </a:ln>
        </p:spPr>
        <p:txBody>
          <a:bodyPr anchor="ctr"/>
          <a:lstStyle>
            <a:lvl1pPr>
              <a:spcBef>
                <a:spcPct val="20000"/>
              </a:spcBef>
              <a:buFont typeface="Arial" panose="020B0604020202020204" pitchFamily="34" charset="0"/>
              <a:buChar char="•"/>
              <a:defRPr sz="3200">
                <a:solidFill>
                  <a:schemeClr val="bg1"/>
                </a:solidFill>
                <a:latin typeface="Open Sans" panose="020B0606030504020204" pitchFamily="34" charset="0"/>
                <a:cs typeface="Open Sans" panose="020B0606030504020204" pitchFamily="34" charset="0"/>
              </a:defRPr>
            </a:lvl1pPr>
            <a:lvl2pPr marL="742950" indent="-285750">
              <a:spcBef>
                <a:spcPct val="20000"/>
              </a:spcBef>
              <a:buFont typeface="Arial" panose="020B0604020202020204" pitchFamily="34" charset="0"/>
              <a:buChar char="•"/>
              <a:defRPr sz="2800">
                <a:solidFill>
                  <a:schemeClr val="bg1"/>
                </a:solidFill>
                <a:latin typeface="Open Sans" panose="020B0606030504020204" pitchFamily="34" charset="0"/>
                <a:cs typeface="Open Sans" panose="020B0606030504020204" pitchFamily="34" charset="0"/>
              </a:defRPr>
            </a:lvl2pPr>
            <a:lvl3pPr marL="1143000" indent="-228600">
              <a:spcBef>
                <a:spcPct val="20000"/>
              </a:spcBef>
              <a:buFont typeface="Arial" panose="020B0604020202020204" pitchFamily="34" charset="0"/>
              <a:buChar char="•"/>
              <a:defRPr sz="2400">
                <a:solidFill>
                  <a:schemeClr val="bg1"/>
                </a:solidFill>
                <a:latin typeface="Open Sans" panose="020B0606030504020204" pitchFamily="34" charset="0"/>
                <a:cs typeface="Open Sans" panose="020B0606030504020204" pitchFamily="34" charset="0"/>
              </a:defRPr>
            </a:lvl3pPr>
            <a:lvl4pPr marL="1600200" indent="-228600">
              <a:spcBef>
                <a:spcPct val="20000"/>
              </a:spcBef>
              <a:buFont typeface="Arial" panose="020B0604020202020204" pitchFamily="34" charset="0"/>
              <a:buChar char="•"/>
              <a:defRPr sz="2000">
                <a:solidFill>
                  <a:schemeClr val="bg1"/>
                </a:solidFill>
                <a:latin typeface="Open Sans" panose="020B0606030504020204" pitchFamily="34" charset="0"/>
                <a:cs typeface="Open Sans" panose="020B0606030504020204" pitchFamily="34" charset="0"/>
              </a:defRPr>
            </a:lvl4pPr>
            <a:lvl5pPr marL="2057400" indent="-228600">
              <a:spcBef>
                <a:spcPct val="20000"/>
              </a:spcBef>
              <a:buFont typeface="Arial" panose="020B0604020202020204" pitchFamily="34" charset="0"/>
              <a:buChar char="•"/>
              <a:defRPr sz="2000">
                <a:solidFill>
                  <a:schemeClr val="bg1"/>
                </a:solidFill>
                <a:latin typeface="Open Sans" panose="020B0606030504020204" pitchFamily="34" charset="0"/>
                <a:cs typeface="Open Sans" panose="020B0606030504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Open Sans" panose="020B0606030504020204" pitchFamily="34" charset="0"/>
                <a:cs typeface="Open Sans" panose="020B0606030504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Open Sans" panose="020B0606030504020204" pitchFamily="34" charset="0"/>
                <a:cs typeface="Open Sans" panose="020B0606030504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Open Sans" panose="020B0606030504020204" pitchFamily="34" charset="0"/>
                <a:cs typeface="Open Sans" panose="020B0606030504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Open Sans" panose="020B0606030504020204" pitchFamily="34" charset="0"/>
                <a:cs typeface="Open Sans" panose="020B0606030504020204" pitchFamily="34" charset="0"/>
              </a:defRPr>
            </a:lvl9pPr>
          </a:lstStyle>
          <a:p>
            <a:pPr algn="ctr">
              <a:spcBef>
                <a:spcPct val="0"/>
              </a:spcBef>
              <a:buFontTx/>
              <a:buNone/>
              <a:defRPr/>
            </a:pPr>
            <a:r>
              <a:rPr lang="en-US" altLang="en-US" sz="4000" dirty="0">
                <a:solidFill>
                  <a:srgbClr val="F2F2F2"/>
                </a:solidFill>
                <a:latin typeface="+mj-lt"/>
              </a:rPr>
              <a:t>7 Ethical Considerations in </a:t>
            </a:r>
          </a:p>
          <a:p>
            <a:pPr algn="ctr">
              <a:spcBef>
                <a:spcPct val="0"/>
              </a:spcBef>
              <a:buFontTx/>
              <a:buNone/>
              <a:defRPr/>
            </a:pPr>
            <a:r>
              <a:rPr lang="en-US" altLang="en-US" sz="4000" dirty="0">
                <a:solidFill>
                  <a:srgbClr val="F2F2F2"/>
                </a:solidFill>
                <a:latin typeface="+mj-lt"/>
              </a:rPr>
              <a:t>Early Surgical Interventions</a:t>
            </a:r>
            <a:endParaRPr lang="en-AU" altLang="en-US" sz="4000" dirty="0">
              <a:solidFill>
                <a:srgbClr val="F2F2F2"/>
              </a:solidFill>
              <a:latin typeface="+mj-lt"/>
            </a:endParaRPr>
          </a:p>
        </p:txBody>
      </p:sp>
      <p:pic>
        <p:nvPicPr>
          <p:cNvPr id="51204" name="Graphic 3" descr="Books outline">
            <a:extLst>
              <a:ext uri="{FF2B5EF4-FFF2-40B4-BE49-F238E27FC236}">
                <a16:creationId xmlns:a16="http://schemas.microsoft.com/office/drawing/2014/main" id="{73762DBC-0445-4DFD-BFE6-7FCADD6CCDA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0863" y="260350"/>
            <a:ext cx="72072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Content Placeholder 2">
            <a:extLst>
              <a:ext uri="{FF2B5EF4-FFF2-40B4-BE49-F238E27FC236}">
                <a16:creationId xmlns:a16="http://schemas.microsoft.com/office/drawing/2014/main" id="{353896A4-1540-49E4-A76F-63DEF3F590E0}"/>
              </a:ext>
            </a:extLst>
          </p:cNvPr>
          <p:cNvSpPr>
            <a:spLocks noGrp="1"/>
          </p:cNvSpPr>
          <p:nvPr>
            <p:ph sz="half" idx="1"/>
          </p:nvPr>
        </p:nvSpPr>
        <p:spPr>
          <a:xfrm>
            <a:off x="703263" y="1657350"/>
            <a:ext cx="11128375" cy="4621213"/>
          </a:xfrm>
        </p:spPr>
        <p:txBody>
          <a:bodyPr/>
          <a:lstStyle/>
          <a:p>
            <a:pPr marL="0" indent="0">
              <a:buFont typeface="Arial" panose="020B0604020202020204" pitchFamily="34" charset="0"/>
              <a:buNone/>
            </a:pPr>
            <a:r>
              <a:rPr lang="en-US" altLang="en-US" sz="2200">
                <a:latin typeface="Calibri" panose="020F0502020204030204" pitchFamily="34" charset="0"/>
              </a:rPr>
              <a:t>The seven ethical considerations used by Professor Grover and her team are grounded                in general ethical principles commonly used in paediatrics:</a:t>
            </a:r>
          </a:p>
          <a:p>
            <a:pPr marL="0" indent="0">
              <a:buFont typeface="Arial" panose="020B0604020202020204" pitchFamily="34" charset="0"/>
              <a:buNone/>
            </a:pPr>
            <a:endParaRPr lang="en-US" altLang="en-US" sz="800">
              <a:latin typeface="Calibri" panose="020F0502020204030204" pitchFamily="34" charset="0"/>
            </a:endParaRPr>
          </a:p>
          <a:p>
            <a:pPr marL="0" indent="0"/>
            <a:r>
              <a:rPr lang="en-US" altLang="en-US" sz="2200" b="1">
                <a:latin typeface="Calibri" panose="020F0502020204030204" pitchFamily="34" charset="0"/>
              </a:rPr>
              <a:t>Medical duties of beneficence and non-maleficence </a:t>
            </a:r>
          </a:p>
          <a:p>
            <a:pPr marL="0" indent="0">
              <a:buFont typeface="Arial" panose="020B0604020202020204" pitchFamily="34" charset="0"/>
              <a:buNone/>
            </a:pPr>
            <a:r>
              <a:rPr lang="en-US" altLang="en-US" sz="2000">
                <a:latin typeface="Calibri" panose="020F0502020204030204" pitchFamily="34" charset="0"/>
              </a:rPr>
              <a:t>	Considering and balancing the physical and psychosocial benefits and harms of the            	proposed treatment pathway for both the child and parents.</a:t>
            </a:r>
          </a:p>
          <a:p>
            <a:pPr marL="0" indent="0">
              <a:buFont typeface="Arial" panose="020B0604020202020204" pitchFamily="34" charset="0"/>
              <a:buNone/>
            </a:pPr>
            <a:r>
              <a:rPr lang="en-US" altLang="en-US" sz="2200">
                <a:latin typeface="Calibri" panose="020F0502020204030204" pitchFamily="34" charset="0"/>
              </a:rPr>
              <a:t>						</a:t>
            </a:r>
            <a:r>
              <a:rPr lang="en-US" altLang="en-US" sz="1600">
                <a:latin typeface="Calibri" panose="020F0502020204030204" pitchFamily="34" charset="0"/>
              </a:rPr>
              <a:t>                 (Beauchamp &amp; Childress,7</a:t>
            </a:r>
            <a:r>
              <a:rPr lang="en-US" altLang="en-US" sz="1600" baseline="30000">
                <a:latin typeface="Calibri" panose="020F0502020204030204" pitchFamily="34" charset="0"/>
              </a:rPr>
              <a:t>th</a:t>
            </a:r>
            <a:r>
              <a:rPr lang="en-US" altLang="en-US" sz="1600">
                <a:latin typeface="Calibri" panose="020F0502020204030204" pitchFamily="34" charset="0"/>
              </a:rPr>
              <a:t> ed. 2009)</a:t>
            </a:r>
          </a:p>
          <a:p>
            <a:pPr marL="0" indent="0">
              <a:buFont typeface="Arial" panose="020B0604020202020204" pitchFamily="34" charset="0"/>
              <a:buNone/>
            </a:pPr>
            <a:endParaRPr lang="en-US" altLang="en-US" sz="800">
              <a:latin typeface="Calibri" panose="020F0502020204030204" pitchFamily="34" charset="0"/>
            </a:endParaRPr>
          </a:p>
          <a:p>
            <a:pPr marL="0" indent="0"/>
            <a:r>
              <a:rPr lang="en-US" altLang="en-US" sz="2200" b="1">
                <a:latin typeface="Calibri" panose="020F0502020204030204" pitchFamily="34" charset="0"/>
              </a:rPr>
              <a:t>Respect for parental autonomy in making decisions for their child</a:t>
            </a:r>
            <a:endParaRPr lang="en-US" altLang="en-US" sz="2200">
              <a:latin typeface="Calibri" panose="020F0502020204030204" pitchFamily="34" charset="0"/>
            </a:endParaRPr>
          </a:p>
          <a:p>
            <a:pPr marL="0" indent="0">
              <a:buFont typeface="Arial" panose="020B0604020202020204" pitchFamily="34" charset="0"/>
              <a:buNone/>
            </a:pPr>
            <a:r>
              <a:rPr lang="en-US" altLang="en-US" sz="2000">
                <a:latin typeface="Calibri" panose="020F0502020204030204" pitchFamily="34" charset="0"/>
              </a:rPr>
              <a:t>	Recognition of parents as the child’s proxy decision-maker, respecting their wishes                     	and moral authority to decide for their child.</a:t>
            </a:r>
            <a:r>
              <a:rPr lang="en-US" altLang="en-US" sz="2200">
                <a:latin typeface="Calibri" panose="020F0502020204030204" pitchFamily="34" charset="0"/>
              </a:rPr>
              <a:t>			</a:t>
            </a:r>
            <a:r>
              <a:rPr lang="en-US" altLang="en-US" sz="1600">
                <a:latin typeface="Calibri" panose="020F0502020204030204" pitchFamily="34" charset="0"/>
              </a:rPr>
              <a:t>(Ross LF. 2019)</a:t>
            </a:r>
          </a:p>
          <a:p>
            <a:pPr marL="0" indent="0"/>
            <a:endParaRPr lang="en-US" altLang="en-US" sz="800" b="1">
              <a:latin typeface="Calibri" panose="020F0502020204030204" pitchFamily="34" charset="0"/>
            </a:endParaRPr>
          </a:p>
          <a:p>
            <a:pPr marL="0" indent="0"/>
            <a:r>
              <a:rPr lang="en-US" altLang="en-US" sz="2200" b="1">
                <a:latin typeface="Calibri" panose="020F0502020204030204" pitchFamily="34" charset="0"/>
              </a:rPr>
              <a:t>The child’s right to an open future</a:t>
            </a:r>
          </a:p>
          <a:p>
            <a:pPr marL="0" indent="0">
              <a:buFont typeface="Arial" panose="020B0604020202020204" pitchFamily="34" charset="0"/>
              <a:buNone/>
            </a:pPr>
            <a:r>
              <a:rPr lang="en-US" altLang="en-US" sz="2000">
                <a:latin typeface="Calibri" panose="020F0502020204030204" pitchFamily="34" charset="0"/>
              </a:rPr>
              <a:t>	This can restrict what parents and others are allowed to do to children and what                    	parents and others ought to provide children.</a:t>
            </a:r>
            <a:r>
              <a:rPr lang="en-US" altLang="en-US" sz="2200">
                <a:latin typeface="Calibri" panose="020F0502020204030204" pitchFamily="34" charset="0"/>
              </a:rPr>
              <a:t>		</a:t>
            </a:r>
            <a:r>
              <a:rPr lang="en-US" altLang="en-US" sz="1400">
                <a:latin typeface="Century Gothic" panose="020B0502020202020204" pitchFamily="34" charset="0"/>
              </a:rPr>
              <a:t>              </a:t>
            </a:r>
            <a:r>
              <a:rPr lang="en-US" altLang="en-US" sz="1600">
                <a:latin typeface="Calibri" panose="020F0502020204030204" pitchFamily="34" charset="0"/>
              </a:rPr>
              <a:t>(Feinberg, J. 1980)</a:t>
            </a:r>
          </a:p>
        </p:txBody>
      </p:sp>
      <p:sp>
        <p:nvSpPr>
          <p:cNvPr id="39939" name="TextBox 1">
            <a:extLst>
              <a:ext uri="{FF2B5EF4-FFF2-40B4-BE49-F238E27FC236}">
                <a16:creationId xmlns:a16="http://schemas.microsoft.com/office/drawing/2014/main" id="{BBA25883-FD78-43CB-BDA0-332226E5590A}"/>
              </a:ext>
            </a:extLst>
          </p:cNvPr>
          <p:cNvSpPr txBox="1">
            <a:spLocks noChangeArrowheads="1"/>
          </p:cNvSpPr>
          <p:nvPr/>
        </p:nvSpPr>
        <p:spPr bwMode="auto">
          <a:xfrm>
            <a:off x="381000" y="239713"/>
            <a:ext cx="9937750" cy="1322387"/>
          </a:xfrm>
          <a:prstGeom prst="rect">
            <a:avLst/>
          </a:prstGeom>
          <a:noFill/>
          <a:ln>
            <a:noFill/>
          </a:ln>
        </p:spPr>
        <p:txBody>
          <a:bodyPr>
            <a:spAutoFit/>
          </a:bodyPr>
          <a:lstStyle>
            <a:lvl1pPr>
              <a:spcBef>
                <a:spcPct val="20000"/>
              </a:spcBef>
              <a:buFont typeface="Arial" panose="020B0604020202020204" pitchFamily="34" charset="0"/>
              <a:buChar char="•"/>
              <a:defRPr sz="3200">
                <a:solidFill>
                  <a:schemeClr val="bg1"/>
                </a:solidFill>
                <a:latin typeface="Open Sans" panose="020B0606030504020204" pitchFamily="34" charset="0"/>
                <a:cs typeface="Open Sans" panose="020B0606030504020204" pitchFamily="34" charset="0"/>
              </a:defRPr>
            </a:lvl1pPr>
            <a:lvl2pPr marL="742950" indent="-285750">
              <a:spcBef>
                <a:spcPct val="20000"/>
              </a:spcBef>
              <a:buFont typeface="Arial" panose="020B0604020202020204" pitchFamily="34" charset="0"/>
              <a:buChar char="•"/>
              <a:defRPr sz="2800">
                <a:solidFill>
                  <a:schemeClr val="bg1"/>
                </a:solidFill>
                <a:latin typeface="Open Sans" panose="020B0606030504020204" pitchFamily="34" charset="0"/>
                <a:cs typeface="Open Sans" panose="020B0606030504020204" pitchFamily="34" charset="0"/>
              </a:defRPr>
            </a:lvl2pPr>
            <a:lvl3pPr marL="1143000" indent="-228600">
              <a:spcBef>
                <a:spcPct val="20000"/>
              </a:spcBef>
              <a:buFont typeface="Arial" panose="020B0604020202020204" pitchFamily="34" charset="0"/>
              <a:buChar char="•"/>
              <a:defRPr sz="2400">
                <a:solidFill>
                  <a:schemeClr val="bg1"/>
                </a:solidFill>
                <a:latin typeface="Open Sans" panose="020B0606030504020204" pitchFamily="34" charset="0"/>
                <a:cs typeface="Open Sans" panose="020B0606030504020204" pitchFamily="34" charset="0"/>
              </a:defRPr>
            </a:lvl3pPr>
            <a:lvl4pPr marL="1600200" indent="-228600">
              <a:spcBef>
                <a:spcPct val="20000"/>
              </a:spcBef>
              <a:buFont typeface="Arial" panose="020B0604020202020204" pitchFamily="34" charset="0"/>
              <a:buChar char="•"/>
              <a:defRPr sz="2000">
                <a:solidFill>
                  <a:schemeClr val="bg1"/>
                </a:solidFill>
                <a:latin typeface="Open Sans" panose="020B0606030504020204" pitchFamily="34" charset="0"/>
                <a:cs typeface="Open Sans" panose="020B0606030504020204" pitchFamily="34" charset="0"/>
              </a:defRPr>
            </a:lvl4pPr>
            <a:lvl5pPr marL="2057400" indent="-228600">
              <a:spcBef>
                <a:spcPct val="20000"/>
              </a:spcBef>
              <a:buFont typeface="Arial" panose="020B0604020202020204" pitchFamily="34" charset="0"/>
              <a:buChar char="•"/>
              <a:defRPr sz="2000">
                <a:solidFill>
                  <a:schemeClr val="bg1"/>
                </a:solidFill>
                <a:latin typeface="Open Sans" panose="020B0606030504020204" pitchFamily="34" charset="0"/>
                <a:cs typeface="Open Sans" panose="020B0606030504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Open Sans" panose="020B0606030504020204" pitchFamily="34" charset="0"/>
                <a:cs typeface="Open Sans" panose="020B0606030504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Open Sans" panose="020B0606030504020204" pitchFamily="34" charset="0"/>
                <a:cs typeface="Open Sans" panose="020B0606030504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Open Sans" panose="020B0606030504020204" pitchFamily="34" charset="0"/>
                <a:cs typeface="Open Sans" panose="020B0606030504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Open Sans" panose="020B0606030504020204" pitchFamily="34" charset="0"/>
                <a:cs typeface="Open Sans" panose="020B0606030504020204" pitchFamily="34" charset="0"/>
              </a:defRPr>
            </a:lvl9pPr>
          </a:lstStyle>
          <a:p>
            <a:pPr algn="ctr">
              <a:spcBef>
                <a:spcPct val="0"/>
              </a:spcBef>
              <a:buFontTx/>
              <a:buNone/>
              <a:defRPr/>
            </a:pPr>
            <a:r>
              <a:rPr lang="en-US" altLang="en-US" sz="4000" dirty="0">
                <a:latin typeface="+mj-lt"/>
              </a:rPr>
              <a:t>Ethical principles underpinning </a:t>
            </a:r>
          </a:p>
          <a:p>
            <a:pPr algn="ctr">
              <a:spcBef>
                <a:spcPct val="0"/>
              </a:spcBef>
              <a:buFontTx/>
              <a:buNone/>
              <a:defRPr/>
            </a:pPr>
            <a:r>
              <a:rPr lang="en-US" altLang="en-US" sz="4000" dirty="0">
                <a:latin typeface="+mj-lt"/>
              </a:rPr>
              <a:t>clinical decision-making</a:t>
            </a:r>
            <a:endParaRPr lang="en-AU" altLang="en-US" sz="4000" dirty="0">
              <a:latin typeface="+mj-lt"/>
            </a:endParaRPr>
          </a:p>
        </p:txBody>
      </p:sp>
      <p:pic>
        <p:nvPicPr>
          <p:cNvPr id="53252" name="Graphic 3" descr="Blog outline">
            <a:extLst>
              <a:ext uri="{FF2B5EF4-FFF2-40B4-BE49-F238E27FC236}">
                <a16:creationId xmlns:a16="http://schemas.microsoft.com/office/drawing/2014/main" id="{A63BD47F-8197-4EB9-BA9D-45614682EF5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4963" y="333375"/>
            <a:ext cx="758825"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3">
            <a:extLst>
              <a:ext uri="{FF2B5EF4-FFF2-40B4-BE49-F238E27FC236}">
                <a16:creationId xmlns:a16="http://schemas.microsoft.com/office/drawing/2014/main" id="{3A37C3C9-5EA2-41F8-97EE-37FA9ADF1D23}"/>
              </a:ext>
            </a:extLst>
          </p:cNvPr>
          <p:cNvSpPr>
            <a:spLocks noGrp="1"/>
          </p:cNvSpPr>
          <p:nvPr>
            <p:ph type="title"/>
          </p:nvPr>
        </p:nvSpPr>
        <p:spPr>
          <a:xfrm>
            <a:off x="1973263" y="796925"/>
            <a:ext cx="7786687" cy="720725"/>
          </a:xfrm>
        </p:spPr>
        <p:txBody>
          <a:bodyPr/>
          <a:lstStyle/>
          <a:p>
            <a:r>
              <a:rPr lang="en-US" altLang="en-US" sz="2800" b="0">
                <a:latin typeface="Calibri" panose="020F0502020204030204" pitchFamily="34" charset="0"/>
              </a:rPr>
              <a:t>This module is based on a talk presented at the National Paediatric Bioethics Conference, 2021</a:t>
            </a:r>
            <a:br>
              <a:rPr lang="en-US" altLang="en-US" sz="2800">
                <a:latin typeface="Calibri" panose="020F0502020204030204" pitchFamily="34" charset="0"/>
              </a:rPr>
            </a:br>
            <a:endParaRPr lang="en-AU" altLang="en-US" sz="2800">
              <a:latin typeface="Calibri" panose="020F0502020204030204" pitchFamily="34" charset="0"/>
            </a:endParaRPr>
          </a:p>
        </p:txBody>
      </p:sp>
      <p:sp>
        <p:nvSpPr>
          <p:cNvPr id="18435" name="Content Placeholder 4">
            <a:extLst>
              <a:ext uri="{FF2B5EF4-FFF2-40B4-BE49-F238E27FC236}">
                <a16:creationId xmlns:a16="http://schemas.microsoft.com/office/drawing/2014/main" id="{3B87245B-E7A0-4C28-B97C-11C37C24D6D1}"/>
              </a:ext>
            </a:extLst>
          </p:cNvPr>
          <p:cNvSpPr>
            <a:spLocks noGrp="1"/>
          </p:cNvSpPr>
          <p:nvPr>
            <p:ph sz="half" idx="1"/>
          </p:nvPr>
        </p:nvSpPr>
        <p:spPr>
          <a:xfrm>
            <a:off x="839788" y="1517650"/>
            <a:ext cx="10872787" cy="1782763"/>
          </a:xfrm>
        </p:spPr>
        <p:txBody>
          <a:bodyPr/>
          <a:lstStyle/>
          <a:p>
            <a:pPr algn="ctr">
              <a:buFont typeface="Arial" panose="020B0604020202020204" pitchFamily="34" charset="0"/>
              <a:buNone/>
            </a:pPr>
            <a:r>
              <a:rPr lang="en-AU" altLang="en-US" sz="3200" b="1">
                <a:latin typeface="Calibri" panose="020F0502020204030204" pitchFamily="34" charset="0"/>
              </a:rPr>
              <a:t>How long should we wait to hear the child’s view? The ethics of deferring surgery and other interventions in children with </a:t>
            </a:r>
          </a:p>
          <a:p>
            <a:pPr algn="ctr">
              <a:buFont typeface="Arial" panose="020B0604020202020204" pitchFamily="34" charset="0"/>
              <a:buNone/>
            </a:pPr>
            <a:r>
              <a:rPr lang="en-AU" altLang="en-US" sz="3200" b="1">
                <a:latin typeface="Calibri" panose="020F0502020204030204" pitchFamily="34" charset="0"/>
              </a:rPr>
              <a:t>intersex variations</a:t>
            </a:r>
          </a:p>
          <a:p>
            <a:pPr>
              <a:buFont typeface="Arial" panose="020B0604020202020204" pitchFamily="34" charset="0"/>
              <a:buNone/>
            </a:pPr>
            <a:endParaRPr lang="en-AU" altLang="en-US" sz="2400" b="1"/>
          </a:p>
          <a:p>
            <a:pPr>
              <a:buFont typeface="Arial" panose="020B0604020202020204" pitchFamily="34" charset="0"/>
              <a:buNone/>
            </a:pPr>
            <a:endParaRPr lang="en-AU" altLang="en-US" sz="2000" b="1"/>
          </a:p>
          <a:p>
            <a:pPr>
              <a:buFont typeface="Arial" panose="020B0604020202020204" pitchFamily="34" charset="0"/>
              <a:buNone/>
            </a:pPr>
            <a:endParaRPr lang="en-AU" altLang="en-US" sz="2000" i="1"/>
          </a:p>
        </p:txBody>
      </p:sp>
      <p:sp>
        <p:nvSpPr>
          <p:cNvPr id="18436" name="Content Placeholder 5">
            <a:extLst>
              <a:ext uri="{FF2B5EF4-FFF2-40B4-BE49-F238E27FC236}">
                <a16:creationId xmlns:a16="http://schemas.microsoft.com/office/drawing/2014/main" id="{717ED891-9A16-464C-B426-475DEBEBCDFA}"/>
              </a:ext>
            </a:extLst>
          </p:cNvPr>
          <p:cNvSpPr>
            <a:spLocks noGrp="1"/>
          </p:cNvSpPr>
          <p:nvPr>
            <p:ph sz="half" idx="2"/>
          </p:nvPr>
        </p:nvSpPr>
        <p:spPr>
          <a:xfrm>
            <a:off x="7678738" y="3800475"/>
            <a:ext cx="4162425" cy="2790825"/>
          </a:xfrm>
        </p:spPr>
        <p:txBody>
          <a:bodyPr/>
          <a:lstStyle/>
          <a:p>
            <a:r>
              <a:rPr lang="en-AU" altLang="en-US" sz="2000" b="1">
                <a:latin typeface="Calibri" panose="020F0502020204030204" pitchFamily="34" charset="0"/>
              </a:rPr>
              <a:t>Dr Michele O’Connell;</a:t>
            </a:r>
            <a:r>
              <a:rPr lang="en-AU" altLang="en-US" sz="2000">
                <a:latin typeface="Calibri" panose="020F0502020204030204" pitchFamily="34" charset="0"/>
              </a:rPr>
              <a:t> </a:t>
            </a:r>
          </a:p>
          <a:p>
            <a:pPr>
              <a:buFont typeface="Arial" panose="020B0604020202020204" pitchFamily="34" charset="0"/>
              <a:buNone/>
            </a:pPr>
            <a:r>
              <a:rPr lang="en-AU" altLang="en-US" sz="1800">
                <a:latin typeface="Calibri" panose="020F0502020204030204" pitchFamily="34" charset="0"/>
              </a:rPr>
              <a:t>Paediatric Endocrinologist, Dept of  </a:t>
            </a:r>
          </a:p>
          <a:p>
            <a:pPr>
              <a:buFont typeface="Arial" panose="020B0604020202020204" pitchFamily="34" charset="0"/>
              <a:buNone/>
            </a:pPr>
            <a:r>
              <a:rPr lang="en-AU" altLang="en-US" sz="1800">
                <a:latin typeface="Calibri" panose="020F0502020204030204" pitchFamily="34" charset="0"/>
              </a:rPr>
              <a:t>Endocrinology and Diabetes, RCH Gender </a:t>
            </a:r>
          </a:p>
          <a:p>
            <a:pPr>
              <a:buFont typeface="Arial" panose="020B0604020202020204" pitchFamily="34" charset="0"/>
              <a:buNone/>
            </a:pPr>
            <a:r>
              <a:rPr lang="en-AU" altLang="en-US" sz="1800">
                <a:latin typeface="Calibri" panose="020F0502020204030204" pitchFamily="34" charset="0"/>
              </a:rPr>
              <a:t>Service</a:t>
            </a:r>
          </a:p>
          <a:p>
            <a:pPr>
              <a:buFont typeface="Arial" panose="020B0604020202020204" pitchFamily="34" charset="0"/>
              <a:buNone/>
            </a:pPr>
            <a:r>
              <a:rPr lang="en-AU" altLang="en-US" sz="2000">
                <a:latin typeface="Calibri" panose="020F0502020204030204" pitchFamily="34" charset="0"/>
              </a:rPr>
              <a:t> </a:t>
            </a:r>
          </a:p>
          <a:p>
            <a:r>
              <a:rPr lang="en-AU" altLang="en-US" sz="2000" b="1">
                <a:latin typeface="Calibri" panose="020F0502020204030204" pitchFamily="34" charset="0"/>
              </a:rPr>
              <a:t>Ms Chloe Hanna;</a:t>
            </a:r>
          </a:p>
          <a:p>
            <a:pPr>
              <a:buFont typeface="Arial" panose="020B0604020202020204" pitchFamily="34" charset="0"/>
              <a:buNone/>
            </a:pPr>
            <a:r>
              <a:rPr lang="en-AU" altLang="en-US" sz="1800">
                <a:latin typeface="Calibri" panose="020F0502020204030204" pitchFamily="34" charset="0"/>
              </a:rPr>
              <a:t>DSD Clinical Coordinator, </a:t>
            </a:r>
          </a:p>
          <a:p>
            <a:pPr>
              <a:buFont typeface="Arial" panose="020B0604020202020204" pitchFamily="34" charset="0"/>
              <a:buNone/>
            </a:pPr>
            <a:r>
              <a:rPr lang="en-AU" altLang="en-US" sz="1800">
                <a:latin typeface="Calibri" panose="020F0502020204030204" pitchFamily="34" charset="0"/>
              </a:rPr>
              <a:t>Royal Children’s Hospital</a:t>
            </a:r>
          </a:p>
          <a:p>
            <a:endParaRPr lang="en-AU" altLang="en-US" sz="1200"/>
          </a:p>
          <a:p>
            <a:endParaRPr lang="en-AU" altLang="en-US" sz="1200"/>
          </a:p>
          <a:p>
            <a:endParaRPr lang="en-AU" altLang="en-US" sz="1800"/>
          </a:p>
        </p:txBody>
      </p:sp>
      <p:pic>
        <p:nvPicPr>
          <p:cNvPr id="18437" name="Picture 8" descr="Chloe HANNA | DSD Clinical Coordinator | The Royal Children's Hospital,  Melbourne | RCH | Department of Gynaecology">
            <a:extLst>
              <a:ext uri="{FF2B5EF4-FFF2-40B4-BE49-F238E27FC236}">
                <a16:creationId xmlns:a16="http://schemas.microsoft.com/office/drawing/2014/main" id="{1403EA2D-0355-4C66-B927-D709EBED7AB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5550" y="5343525"/>
            <a:ext cx="1092200"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10" descr="Michele O'CONNELL | Staff Specialist | The Royal Children's Hospital,  Melbourne | RCH | Department of Endocrinology and Diabetes">
            <a:extLst>
              <a:ext uri="{FF2B5EF4-FFF2-40B4-BE49-F238E27FC236}">
                <a16:creationId xmlns:a16="http://schemas.microsoft.com/office/drawing/2014/main" id="{D77A6A79-AE42-44F6-A7D1-3101D326592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57938" y="3775075"/>
            <a:ext cx="1093787" cy="109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5" name="TextBox 2">
            <a:extLst>
              <a:ext uri="{FF2B5EF4-FFF2-40B4-BE49-F238E27FC236}">
                <a16:creationId xmlns:a16="http://schemas.microsoft.com/office/drawing/2014/main" id="{0FFCC4DC-700C-4BBB-ACA5-6208BD28B1A7}"/>
              </a:ext>
            </a:extLst>
          </p:cNvPr>
          <p:cNvSpPr txBox="1">
            <a:spLocks noChangeArrowheads="1"/>
          </p:cNvSpPr>
          <p:nvPr/>
        </p:nvSpPr>
        <p:spPr bwMode="auto">
          <a:xfrm>
            <a:off x="2274888" y="3860800"/>
            <a:ext cx="3743325" cy="3324225"/>
          </a:xfrm>
          <a:prstGeom prst="rect">
            <a:avLst/>
          </a:prstGeom>
          <a:noFill/>
          <a:ln>
            <a:noFill/>
          </a:ln>
        </p:spPr>
        <p:txBody>
          <a:bodyPr>
            <a:spAutoFit/>
          </a:bodyPr>
          <a:lstStyle>
            <a:lvl1pPr>
              <a:spcBef>
                <a:spcPct val="20000"/>
              </a:spcBef>
              <a:buFont typeface="Arial" panose="020B0604020202020204" pitchFamily="34" charset="0"/>
              <a:buChar char="•"/>
              <a:defRPr sz="3200">
                <a:solidFill>
                  <a:schemeClr val="bg1"/>
                </a:solidFill>
                <a:latin typeface="Open Sans" panose="020B0606030504020204" pitchFamily="34" charset="0"/>
                <a:cs typeface="Open Sans" panose="020B0606030504020204" pitchFamily="34" charset="0"/>
              </a:defRPr>
            </a:lvl1pPr>
            <a:lvl2pPr marL="742950" indent="-285750">
              <a:spcBef>
                <a:spcPct val="20000"/>
              </a:spcBef>
              <a:buFont typeface="Arial" panose="020B0604020202020204" pitchFamily="34" charset="0"/>
              <a:buChar char="•"/>
              <a:defRPr sz="2800">
                <a:solidFill>
                  <a:schemeClr val="bg1"/>
                </a:solidFill>
                <a:latin typeface="Open Sans" panose="020B0606030504020204" pitchFamily="34" charset="0"/>
                <a:cs typeface="Open Sans" panose="020B0606030504020204" pitchFamily="34" charset="0"/>
              </a:defRPr>
            </a:lvl2pPr>
            <a:lvl3pPr marL="1143000" indent="-228600">
              <a:spcBef>
                <a:spcPct val="20000"/>
              </a:spcBef>
              <a:buFont typeface="Arial" panose="020B0604020202020204" pitchFamily="34" charset="0"/>
              <a:buChar char="•"/>
              <a:defRPr sz="2400">
                <a:solidFill>
                  <a:schemeClr val="bg1"/>
                </a:solidFill>
                <a:latin typeface="Open Sans" panose="020B0606030504020204" pitchFamily="34" charset="0"/>
                <a:cs typeface="Open Sans" panose="020B0606030504020204" pitchFamily="34" charset="0"/>
              </a:defRPr>
            </a:lvl3pPr>
            <a:lvl4pPr marL="1600200" indent="-228600">
              <a:spcBef>
                <a:spcPct val="20000"/>
              </a:spcBef>
              <a:buFont typeface="Arial" panose="020B0604020202020204" pitchFamily="34" charset="0"/>
              <a:buChar char="•"/>
              <a:defRPr sz="2000">
                <a:solidFill>
                  <a:schemeClr val="bg1"/>
                </a:solidFill>
                <a:latin typeface="Open Sans" panose="020B0606030504020204" pitchFamily="34" charset="0"/>
                <a:cs typeface="Open Sans" panose="020B0606030504020204" pitchFamily="34" charset="0"/>
              </a:defRPr>
            </a:lvl4pPr>
            <a:lvl5pPr marL="2057400" indent="-228600">
              <a:spcBef>
                <a:spcPct val="20000"/>
              </a:spcBef>
              <a:buFont typeface="Arial" panose="020B0604020202020204" pitchFamily="34" charset="0"/>
              <a:buChar char="•"/>
              <a:defRPr sz="2000">
                <a:solidFill>
                  <a:schemeClr val="bg1"/>
                </a:solidFill>
                <a:latin typeface="Open Sans" panose="020B0606030504020204" pitchFamily="34" charset="0"/>
                <a:cs typeface="Open Sans" panose="020B0606030504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Open Sans" panose="020B0606030504020204" pitchFamily="34" charset="0"/>
                <a:cs typeface="Open Sans" panose="020B0606030504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Open Sans" panose="020B0606030504020204" pitchFamily="34" charset="0"/>
                <a:cs typeface="Open Sans" panose="020B0606030504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Open Sans" panose="020B0606030504020204" pitchFamily="34" charset="0"/>
                <a:cs typeface="Open Sans" panose="020B0606030504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Open Sans" panose="020B0606030504020204" pitchFamily="34" charset="0"/>
                <a:cs typeface="Open Sans" panose="020B0606030504020204" pitchFamily="34" charset="0"/>
              </a:defRPr>
            </a:lvl9pPr>
          </a:lstStyle>
          <a:p>
            <a:pPr marL="171450" indent="-171450">
              <a:spcBef>
                <a:spcPct val="0"/>
              </a:spcBef>
              <a:defRPr/>
            </a:pPr>
            <a:r>
              <a:rPr lang="en-US" altLang="en-US" sz="2000" b="1" dirty="0">
                <a:latin typeface="+mn-lt"/>
              </a:rPr>
              <a:t>Prof Sonia Grover;</a:t>
            </a:r>
          </a:p>
          <a:p>
            <a:pPr>
              <a:spcBef>
                <a:spcPct val="0"/>
              </a:spcBef>
              <a:buFontTx/>
              <a:buNone/>
              <a:defRPr/>
            </a:pPr>
            <a:r>
              <a:rPr lang="en-AU" altLang="en-US" sz="1800" dirty="0">
                <a:latin typeface="+mn-lt"/>
              </a:rPr>
              <a:t>Director of Gynaecology,</a:t>
            </a:r>
          </a:p>
          <a:p>
            <a:pPr>
              <a:spcBef>
                <a:spcPct val="0"/>
              </a:spcBef>
              <a:buFontTx/>
              <a:buNone/>
              <a:defRPr/>
            </a:pPr>
            <a:r>
              <a:rPr lang="en-AU" altLang="en-US" sz="1800" dirty="0">
                <a:latin typeface="+mn-lt"/>
              </a:rPr>
              <a:t>Royal Children’s Hospital, </a:t>
            </a:r>
          </a:p>
          <a:p>
            <a:pPr>
              <a:spcBef>
                <a:spcPct val="0"/>
              </a:spcBef>
              <a:buFontTx/>
              <a:buNone/>
              <a:defRPr/>
            </a:pPr>
            <a:r>
              <a:rPr lang="en-AU" altLang="en-US" sz="1800" dirty="0">
                <a:latin typeface="+mn-lt"/>
              </a:rPr>
              <a:t>Melbourne</a:t>
            </a:r>
          </a:p>
          <a:p>
            <a:pPr>
              <a:spcBef>
                <a:spcPct val="0"/>
              </a:spcBef>
              <a:buFontTx/>
              <a:buNone/>
              <a:defRPr/>
            </a:pPr>
            <a:endParaRPr lang="en-AU" altLang="en-US" sz="1800" dirty="0">
              <a:latin typeface="+mn-lt"/>
            </a:endParaRPr>
          </a:p>
          <a:p>
            <a:pPr>
              <a:spcBef>
                <a:spcPct val="0"/>
              </a:spcBef>
              <a:buFontTx/>
              <a:buNone/>
              <a:defRPr/>
            </a:pPr>
            <a:endParaRPr lang="en-AU" altLang="en-US" sz="2000" dirty="0">
              <a:latin typeface="+mn-lt"/>
            </a:endParaRPr>
          </a:p>
          <a:p>
            <a:pPr marL="171450" indent="-171450">
              <a:spcBef>
                <a:spcPct val="0"/>
              </a:spcBef>
              <a:defRPr/>
            </a:pPr>
            <a:r>
              <a:rPr lang="en-AU" altLang="en-US" sz="2000" b="1" dirty="0">
                <a:latin typeface="+mn-lt"/>
              </a:rPr>
              <a:t>Mr Juan </a:t>
            </a:r>
            <a:r>
              <a:rPr lang="en-AU" altLang="en-US" sz="2000" b="1" dirty="0" err="1">
                <a:latin typeface="+mn-lt"/>
              </a:rPr>
              <a:t>Bortagaray</a:t>
            </a:r>
            <a:r>
              <a:rPr lang="en-AU" altLang="en-US" sz="2000" b="1" dirty="0">
                <a:latin typeface="+mn-lt"/>
              </a:rPr>
              <a:t>;</a:t>
            </a:r>
          </a:p>
          <a:p>
            <a:pPr>
              <a:spcBef>
                <a:spcPct val="0"/>
              </a:spcBef>
              <a:buFontTx/>
              <a:buNone/>
              <a:defRPr/>
            </a:pPr>
            <a:r>
              <a:rPr lang="en-AU" altLang="en-US" sz="1800" dirty="0">
                <a:latin typeface="+mn-lt"/>
              </a:rPr>
              <a:t>Paediatric Urologist,</a:t>
            </a:r>
          </a:p>
          <a:p>
            <a:pPr>
              <a:spcBef>
                <a:spcPct val="0"/>
              </a:spcBef>
              <a:buFont typeface="Arial" panose="020B0604020202020204" pitchFamily="34" charset="0"/>
              <a:buNone/>
              <a:defRPr/>
            </a:pPr>
            <a:r>
              <a:rPr lang="en-AU" altLang="en-US" sz="1800" dirty="0">
                <a:latin typeface="+mn-lt"/>
              </a:rPr>
              <a:t>Royal Children’s Hospital, Melbourne</a:t>
            </a:r>
          </a:p>
          <a:p>
            <a:pPr>
              <a:spcBef>
                <a:spcPct val="0"/>
              </a:spcBef>
              <a:buFontTx/>
              <a:buNone/>
              <a:defRPr/>
            </a:pPr>
            <a:endParaRPr lang="en-AU" altLang="en-US" sz="1200" dirty="0"/>
          </a:p>
          <a:p>
            <a:pPr>
              <a:spcBef>
                <a:spcPct val="0"/>
              </a:spcBef>
              <a:buFontTx/>
              <a:buNone/>
              <a:defRPr/>
            </a:pPr>
            <a:endParaRPr lang="en-AU" altLang="en-US" sz="1200" dirty="0"/>
          </a:p>
          <a:p>
            <a:pPr>
              <a:spcBef>
                <a:spcPct val="0"/>
              </a:spcBef>
              <a:buFontTx/>
              <a:buNone/>
              <a:defRPr/>
            </a:pPr>
            <a:endParaRPr lang="en-AU" altLang="en-US" sz="1800" dirty="0">
              <a:solidFill>
                <a:schemeClr val="tx1"/>
              </a:solidFill>
              <a:latin typeface="Arial" panose="020B0604020202020204" pitchFamily="34" charset="0"/>
            </a:endParaRPr>
          </a:p>
        </p:txBody>
      </p:sp>
      <p:pic>
        <p:nvPicPr>
          <p:cNvPr id="18440" name="Picture 14" descr="Professor Sonia Grover - Latest research stories and news | Pursuit by The  University of Melbourne">
            <a:extLst>
              <a:ext uri="{FF2B5EF4-FFF2-40B4-BE49-F238E27FC236}">
                <a16:creationId xmlns:a16="http://schemas.microsoft.com/office/drawing/2014/main" id="{7E63B30E-8F34-48A4-B486-6856AF9CF34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09638" y="3860800"/>
            <a:ext cx="1092200" cy="1090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1" name="Picture 16" descr="Dr. Juan Bortagaray – Paediatric Urologist &amp;amp; Surgeon">
            <a:extLst>
              <a:ext uri="{FF2B5EF4-FFF2-40B4-BE49-F238E27FC236}">
                <a16:creationId xmlns:a16="http://schemas.microsoft.com/office/drawing/2014/main" id="{F0B4BD3A-0087-495A-B425-17751E2EFF8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58838" y="5343525"/>
            <a:ext cx="1092200" cy="109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Content Placeholder 2">
            <a:extLst>
              <a:ext uri="{FF2B5EF4-FFF2-40B4-BE49-F238E27FC236}">
                <a16:creationId xmlns:a16="http://schemas.microsoft.com/office/drawing/2014/main" id="{EC9E3FFC-1802-437A-9FC9-E38F7076C77C}"/>
              </a:ext>
            </a:extLst>
          </p:cNvPr>
          <p:cNvSpPr txBox="1">
            <a:spLocks/>
          </p:cNvSpPr>
          <p:nvPr/>
        </p:nvSpPr>
        <p:spPr bwMode="auto">
          <a:xfrm>
            <a:off x="1487488" y="1412875"/>
            <a:ext cx="9145587" cy="792163"/>
          </a:xfrm>
          <a:prstGeom prst="rect">
            <a:avLst/>
          </a:prstGeom>
          <a:noFill/>
          <a:ln>
            <a:noFill/>
          </a:ln>
        </p:spPr>
        <p:txBody>
          <a:bodyPr/>
          <a:lstStyle>
            <a:lvl1pPr>
              <a:spcBef>
                <a:spcPct val="20000"/>
              </a:spcBef>
              <a:buFont typeface="Arial" panose="020B0604020202020204" pitchFamily="34" charset="0"/>
              <a:buChar char="•"/>
              <a:defRPr sz="3200">
                <a:solidFill>
                  <a:schemeClr val="bg1"/>
                </a:solidFill>
                <a:latin typeface="Open Sans" panose="020B0606030504020204" pitchFamily="34" charset="0"/>
                <a:cs typeface="Open Sans" panose="020B0606030504020204" pitchFamily="34" charset="0"/>
              </a:defRPr>
            </a:lvl1pPr>
            <a:lvl2pPr marL="742950" indent="-285750">
              <a:spcBef>
                <a:spcPct val="20000"/>
              </a:spcBef>
              <a:buFont typeface="Arial" panose="020B0604020202020204" pitchFamily="34" charset="0"/>
              <a:buChar char="•"/>
              <a:defRPr sz="2800">
                <a:solidFill>
                  <a:schemeClr val="bg1"/>
                </a:solidFill>
                <a:latin typeface="Open Sans" panose="020B0606030504020204" pitchFamily="34" charset="0"/>
                <a:cs typeface="Open Sans" panose="020B0606030504020204" pitchFamily="34" charset="0"/>
              </a:defRPr>
            </a:lvl2pPr>
            <a:lvl3pPr marL="1143000" indent="-228600">
              <a:spcBef>
                <a:spcPct val="20000"/>
              </a:spcBef>
              <a:buFont typeface="Arial" panose="020B0604020202020204" pitchFamily="34" charset="0"/>
              <a:buChar char="•"/>
              <a:defRPr sz="2400">
                <a:solidFill>
                  <a:schemeClr val="bg1"/>
                </a:solidFill>
                <a:latin typeface="Open Sans" panose="020B0606030504020204" pitchFamily="34" charset="0"/>
                <a:cs typeface="Open Sans" panose="020B0606030504020204" pitchFamily="34" charset="0"/>
              </a:defRPr>
            </a:lvl3pPr>
            <a:lvl4pPr marL="1600200" indent="-228600">
              <a:spcBef>
                <a:spcPct val="20000"/>
              </a:spcBef>
              <a:buFont typeface="Arial" panose="020B0604020202020204" pitchFamily="34" charset="0"/>
              <a:buChar char="•"/>
              <a:defRPr sz="2000">
                <a:solidFill>
                  <a:schemeClr val="bg1"/>
                </a:solidFill>
                <a:latin typeface="Open Sans" panose="020B0606030504020204" pitchFamily="34" charset="0"/>
                <a:cs typeface="Open Sans" panose="020B0606030504020204" pitchFamily="34" charset="0"/>
              </a:defRPr>
            </a:lvl4pPr>
            <a:lvl5pPr marL="2057400" indent="-228600">
              <a:spcBef>
                <a:spcPct val="20000"/>
              </a:spcBef>
              <a:buFont typeface="Arial" panose="020B0604020202020204" pitchFamily="34" charset="0"/>
              <a:buChar char="•"/>
              <a:defRPr sz="2000">
                <a:solidFill>
                  <a:schemeClr val="bg1"/>
                </a:solidFill>
                <a:latin typeface="Open Sans" panose="020B0606030504020204" pitchFamily="34" charset="0"/>
                <a:cs typeface="Open Sans" panose="020B0606030504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Open Sans" panose="020B0606030504020204" pitchFamily="34" charset="0"/>
                <a:cs typeface="Open Sans" panose="020B0606030504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Open Sans" panose="020B0606030504020204" pitchFamily="34" charset="0"/>
                <a:cs typeface="Open Sans" panose="020B0606030504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Open Sans" panose="020B0606030504020204" pitchFamily="34" charset="0"/>
                <a:cs typeface="Open Sans" panose="020B0606030504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Open Sans" panose="020B0606030504020204" pitchFamily="34" charset="0"/>
                <a:cs typeface="Open Sans" panose="020B0606030504020204" pitchFamily="34" charset="0"/>
              </a:defRPr>
            </a:lvl9pPr>
          </a:lstStyle>
          <a:p>
            <a:pPr>
              <a:lnSpc>
                <a:spcPct val="107000"/>
              </a:lnSpc>
              <a:spcAft>
                <a:spcPts val="800"/>
              </a:spcAft>
              <a:buFont typeface="Arial" panose="020B0604020202020204" pitchFamily="34" charset="0"/>
              <a:buNone/>
              <a:defRPr/>
            </a:pPr>
            <a:r>
              <a:rPr lang="en-AU" altLang="en-US" sz="2400" dirty="0">
                <a:latin typeface="+mn-lt"/>
                <a:ea typeface="Yu Mincho" panose="02020400000000000000" pitchFamily="18" charset="-128"/>
                <a:cs typeface="Times New Roman" panose="02020603050405020304" pitchFamily="18" charset="0"/>
              </a:rPr>
              <a:t>There are other ways to frame the ethical considerations for making decisions about early surgical intervention for DSDs; </a:t>
            </a:r>
          </a:p>
          <a:p>
            <a:pPr>
              <a:buFont typeface="Arial" panose="020B0604020202020204" pitchFamily="34" charset="0"/>
              <a:buNone/>
              <a:defRPr/>
            </a:pPr>
            <a:endParaRPr lang="en-AU" altLang="en-US" dirty="0">
              <a:ea typeface="Yu Mincho" panose="02020400000000000000" pitchFamily="18" charset="-128"/>
              <a:cs typeface="Times New Roman" panose="02020603050405020304" pitchFamily="18" charset="0"/>
            </a:endParaRPr>
          </a:p>
        </p:txBody>
      </p:sp>
      <p:sp>
        <p:nvSpPr>
          <p:cNvPr id="40963" name="Title 1">
            <a:extLst>
              <a:ext uri="{FF2B5EF4-FFF2-40B4-BE49-F238E27FC236}">
                <a16:creationId xmlns:a16="http://schemas.microsoft.com/office/drawing/2014/main" id="{C6C22F31-AF07-4039-BB91-C75E03855548}"/>
              </a:ext>
            </a:extLst>
          </p:cNvPr>
          <p:cNvSpPr txBox="1">
            <a:spLocks/>
          </p:cNvSpPr>
          <p:nvPr/>
        </p:nvSpPr>
        <p:spPr bwMode="auto">
          <a:xfrm>
            <a:off x="2201863" y="496888"/>
            <a:ext cx="7788275" cy="720725"/>
          </a:xfrm>
          <a:prstGeom prst="rect">
            <a:avLst/>
          </a:prstGeom>
          <a:noFill/>
          <a:ln>
            <a:noFill/>
          </a:ln>
        </p:spPr>
        <p:txBody>
          <a:bodyPr anchor="ctr"/>
          <a:lstStyle>
            <a:lvl1pPr>
              <a:spcBef>
                <a:spcPct val="20000"/>
              </a:spcBef>
              <a:buFont typeface="Arial" panose="020B0604020202020204" pitchFamily="34" charset="0"/>
              <a:buChar char="•"/>
              <a:defRPr sz="3200">
                <a:solidFill>
                  <a:schemeClr val="bg1"/>
                </a:solidFill>
                <a:latin typeface="Open Sans" panose="020B0606030504020204" pitchFamily="34" charset="0"/>
                <a:cs typeface="Open Sans" panose="020B0606030504020204" pitchFamily="34" charset="0"/>
              </a:defRPr>
            </a:lvl1pPr>
            <a:lvl2pPr marL="742950" indent="-285750">
              <a:spcBef>
                <a:spcPct val="20000"/>
              </a:spcBef>
              <a:buFont typeface="Arial" panose="020B0604020202020204" pitchFamily="34" charset="0"/>
              <a:buChar char="•"/>
              <a:defRPr sz="2800">
                <a:solidFill>
                  <a:schemeClr val="bg1"/>
                </a:solidFill>
                <a:latin typeface="Open Sans" panose="020B0606030504020204" pitchFamily="34" charset="0"/>
                <a:cs typeface="Open Sans" panose="020B0606030504020204" pitchFamily="34" charset="0"/>
              </a:defRPr>
            </a:lvl2pPr>
            <a:lvl3pPr marL="1143000" indent="-228600">
              <a:spcBef>
                <a:spcPct val="20000"/>
              </a:spcBef>
              <a:buFont typeface="Arial" panose="020B0604020202020204" pitchFamily="34" charset="0"/>
              <a:buChar char="•"/>
              <a:defRPr sz="2400">
                <a:solidFill>
                  <a:schemeClr val="bg1"/>
                </a:solidFill>
                <a:latin typeface="Open Sans" panose="020B0606030504020204" pitchFamily="34" charset="0"/>
                <a:cs typeface="Open Sans" panose="020B0606030504020204" pitchFamily="34" charset="0"/>
              </a:defRPr>
            </a:lvl3pPr>
            <a:lvl4pPr marL="1600200" indent="-228600">
              <a:spcBef>
                <a:spcPct val="20000"/>
              </a:spcBef>
              <a:buFont typeface="Arial" panose="020B0604020202020204" pitchFamily="34" charset="0"/>
              <a:buChar char="•"/>
              <a:defRPr sz="2000">
                <a:solidFill>
                  <a:schemeClr val="bg1"/>
                </a:solidFill>
                <a:latin typeface="Open Sans" panose="020B0606030504020204" pitchFamily="34" charset="0"/>
                <a:cs typeface="Open Sans" panose="020B0606030504020204" pitchFamily="34" charset="0"/>
              </a:defRPr>
            </a:lvl4pPr>
            <a:lvl5pPr marL="2057400" indent="-228600">
              <a:spcBef>
                <a:spcPct val="20000"/>
              </a:spcBef>
              <a:buFont typeface="Arial" panose="020B0604020202020204" pitchFamily="34" charset="0"/>
              <a:buChar char="•"/>
              <a:defRPr sz="2000">
                <a:solidFill>
                  <a:schemeClr val="bg1"/>
                </a:solidFill>
                <a:latin typeface="Open Sans" panose="020B0606030504020204" pitchFamily="34" charset="0"/>
                <a:cs typeface="Open Sans" panose="020B0606030504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Open Sans" panose="020B0606030504020204" pitchFamily="34" charset="0"/>
                <a:cs typeface="Open Sans" panose="020B0606030504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Open Sans" panose="020B0606030504020204" pitchFamily="34" charset="0"/>
                <a:cs typeface="Open Sans" panose="020B0606030504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Open Sans" panose="020B0606030504020204" pitchFamily="34" charset="0"/>
                <a:cs typeface="Open Sans" panose="020B0606030504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Open Sans" panose="020B0606030504020204" pitchFamily="34" charset="0"/>
                <a:cs typeface="Open Sans" panose="020B0606030504020204" pitchFamily="34" charset="0"/>
              </a:defRPr>
            </a:lvl9pPr>
          </a:lstStyle>
          <a:p>
            <a:pPr algn="ctr">
              <a:spcBef>
                <a:spcPct val="0"/>
              </a:spcBef>
              <a:buFontTx/>
              <a:buNone/>
              <a:defRPr/>
            </a:pPr>
            <a:r>
              <a:rPr lang="en-US" altLang="en-US" sz="4000" dirty="0">
                <a:solidFill>
                  <a:srgbClr val="F2F2F2"/>
                </a:solidFill>
                <a:latin typeface="+mj-lt"/>
              </a:rPr>
              <a:t>Other Ethical Approaches</a:t>
            </a:r>
            <a:endParaRPr lang="en-AU" altLang="en-US" sz="4000" dirty="0">
              <a:solidFill>
                <a:srgbClr val="F2F2F2"/>
              </a:solidFill>
              <a:latin typeface="+mj-lt"/>
            </a:endParaRPr>
          </a:p>
        </p:txBody>
      </p:sp>
      <p:sp>
        <p:nvSpPr>
          <p:cNvPr id="9" name="Content Placeholder 5">
            <a:extLst>
              <a:ext uri="{FF2B5EF4-FFF2-40B4-BE49-F238E27FC236}">
                <a16:creationId xmlns:a16="http://schemas.microsoft.com/office/drawing/2014/main" id="{27E63B64-E7EA-4FE6-A3E9-6CC4B49FF35E}"/>
              </a:ext>
            </a:extLst>
          </p:cNvPr>
          <p:cNvSpPr txBox="1">
            <a:spLocks/>
          </p:cNvSpPr>
          <p:nvPr/>
        </p:nvSpPr>
        <p:spPr>
          <a:xfrm>
            <a:off x="1470025" y="2492375"/>
            <a:ext cx="9234488" cy="3116263"/>
          </a:xfrm>
          <a:prstGeom prst="rect">
            <a:avLst/>
          </a:prstGeom>
          <a:noFill/>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bg1"/>
                </a:solidFill>
                <a:latin typeface="Open Sans" pitchFamily="34" charset="0"/>
                <a:ea typeface="Open Sans" pitchFamily="34" charset="0"/>
                <a:cs typeface="Open Sans"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bg1"/>
                </a:solidFill>
                <a:latin typeface="Open Sans" pitchFamily="34" charset="0"/>
                <a:ea typeface="Open Sans" pitchFamily="34" charset="0"/>
                <a:cs typeface="Open Sans"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bg1"/>
                </a:solidFill>
                <a:latin typeface="Open Sans" pitchFamily="34" charset="0"/>
                <a:ea typeface="Open Sans" pitchFamily="34" charset="0"/>
                <a:cs typeface="Open Sans"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bg1"/>
                </a:solidFill>
                <a:latin typeface="Open Sans" pitchFamily="34" charset="0"/>
                <a:ea typeface="Open Sans" pitchFamily="34" charset="0"/>
                <a:cs typeface="Open Sans"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bg1"/>
                </a:solidFill>
                <a:latin typeface="Open Sans" pitchFamily="34" charset="0"/>
                <a:ea typeface="Open Sans" pitchFamily="34" charset="0"/>
                <a:cs typeface="Open Sans"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07000"/>
              </a:lnSpc>
              <a:spcBef>
                <a:spcPts val="0"/>
              </a:spcBef>
              <a:spcAft>
                <a:spcPts val="800"/>
              </a:spcAft>
              <a:buFont typeface="Arial" panose="020B0604020202020204" pitchFamily="34" charset="0"/>
              <a:buNone/>
              <a:defRPr/>
            </a:pPr>
            <a:r>
              <a:rPr lang="en-AU" sz="2200" b="1" dirty="0" err="1">
                <a:latin typeface="+mn-lt"/>
                <a:ea typeface="Yu Mincho" panose="02020400000000000000" pitchFamily="18" charset="-128"/>
                <a:cs typeface="Times New Roman" panose="02020603050405020304" pitchFamily="18" charset="0"/>
                <a:hlinkClick r:id="rId4"/>
              </a:rPr>
              <a:t>Weisemann</a:t>
            </a:r>
            <a:r>
              <a:rPr lang="en-AU" sz="2200" b="1" dirty="0">
                <a:latin typeface="+mn-lt"/>
                <a:ea typeface="Yu Mincho" panose="02020400000000000000" pitchFamily="18" charset="-128"/>
                <a:cs typeface="Times New Roman" panose="02020603050405020304" pitchFamily="18" charset="0"/>
                <a:hlinkClick r:id="rId4"/>
              </a:rPr>
              <a:t> et al. (2010) Ethical Principles and Recommendations for the Medical Management of Differences of Sex Development (DSD)/Intersex in Children and Adolescents</a:t>
            </a:r>
            <a:r>
              <a:rPr lang="en-AU" sz="2200" b="1" dirty="0">
                <a:latin typeface="+mn-lt"/>
                <a:ea typeface="Yu Mincho" panose="02020400000000000000" pitchFamily="18" charset="-128"/>
                <a:cs typeface="Times New Roman" panose="02020603050405020304" pitchFamily="18" charset="0"/>
              </a:rPr>
              <a:t>. </a:t>
            </a:r>
            <a:r>
              <a:rPr lang="en-AU" sz="2200" i="1" dirty="0">
                <a:latin typeface="+mn-lt"/>
              </a:rPr>
              <a:t>European Journal of </a:t>
            </a:r>
            <a:r>
              <a:rPr lang="en-AU" sz="2200" i="1" dirty="0" err="1">
                <a:latin typeface="+mn-lt"/>
              </a:rPr>
              <a:t>Pediatrics</a:t>
            </a:r>
            <a:r>
              <a:rPr lang="en-AU" sz="2200" i="1" dirty="0">
                <a:latin typeface="+mn-lt"/>
              </a:rPr>
              <a:t>,</a:t>
            </a:r>
            <a:r>
              <a:rPr lang="en-AU" sz="2200" dirty="0">
                <a:latin typeface="+mn-lt"/>
              </a:rPr>
              <a:t> Vol.169, pp.671-679</a:t>
            </a:r>
          </a:p>
          <a:p>
            <a:pPr marL="0" indent="0">
              <a:lnSpc>
                <a:spcPct val="107000"/>
              </a:lnSpc>
              <a:spcBef>
                <a:spcPts val="0"/>
              </a:spcBef>
              <a:spcAft>
                <a:spcPts val="800"/>
              </a:spcAft>
              <a:buFont typeface="Arial" panose="020B0604020202020204" pitchFamily="34" charset="0"/>
              <a:buNone/>
              <a:defRPr/>
            </a:pPr>
            <a:endParaRPr lang="en-AU" sz="800" b="1" dirty="0">
              <a:latin typeface="+mn-lt"/>
              <a:ea typeface="Yu Mincho" panose="02020400000000000000" pitchFamily="18" charset="-128"/>
              <a:cs typeface="Times New Roman" panose="02020603050405020304" pitchFamily="18" charset="0"/>
            </a:endParaRPr>
          </a:p>
          <a:p>
            <a:pPr marL="0" indent="0">
              <a:lnSpc>
                <a:spcPct val="107000"/>
              </a:lnSpc>
              <a:spcBef>
                <a:spcPts val="0"/>
              </a:spcBef>
              <a:spcAft>
                <a:spcPts val="800"/>
              </a:spcAft>
              <a:buFont typeface="Arial" panose="020B0604020202020204" pitchFamily="34" charset="0"/>
              <a:buNone/>
              <a:defRPr/>
            </a:pPr>
            <a:r>
              <a:rPr lang="en-AU" sz="2000" dirty="0" err="1">
                <a:latin typeface="+mn-lt"/>
                <a:ea typeface="Yu Mincho" panose="02020400000000000000" pitchFamily="18" charset="-128"/>
                <a:cs typeface="Times New Roman" panose="02020603050405020304" pitchFamily="18" charset="0"/>
              </a:rPr>
              <a:t>Weisemann</a:t>
            </a:r>
            <a:r>
              <a:rPr lang="en-AU" sz="2000" dirty="0">
                <a:latin typeface="+mn-lt"/>
                <a:ea typeface="Yu Mincho" panose="02020400000000000000" pitchFamily="18" charset="-128"/>
                <a:cs typeface="Times New Roman" panose="02020603050405020304" pitchFamily="18" charset="0"/>
              </a:rPr>
              <a:t> et al. identify three key ethical principles in the management of DSD for children and adolescents. Notably, these differ in some ways and are fewer than the principles proposed by Gillam (2020).</a:t>
            </a:r>
          </a:p>
          <a:p>
            <a:pPr marL="1371600" lvl="2" indent="-457200">
              <a:lnSpc>
                <a:spcPct val="107000"/>
              </a:lnSpc>
              <a:spcBef>
                <a:spcPts val="0"/>
              </a:spcBef>
              <a:spcAft>
                <a:spcPts val="0"/>
              </a:spcAft>
              <a:buFont typeface="+mj-lt"/>
              <a:buAutoNum type="arabicPeriod"/>
              <a:defRPr/>
            </a:pPr>
            <a:r>
              <a:rPr lang="en-AU" sz="2000" dirty="0">
                <a:latin typeface="+mn-lt"/>
                <a:ea typeface="Yu Mincho" panose="02020400000000000000" pitchFamily="18" charset="-128"/>
                <a:cs typeface="Times New Roman" panose="02020603050405020304" pitchFamily="18" charset="0"/>
              </a:rPr>
              <a:t>The </a:t>
            </a:r>
            <a:r>
              <a:rPr lang="en-AU" sz="2000" b="1" dirty="0">
                <a:latin typeface="+mn-lt"/>
                <a:ea typeface="Yu Mincho" panose="02020400000000000000" pitchFamily="18" charset="-128"/>
                <a:cs typeface="Times New Roman" panose="02020603050405020304" pitchFamily="18" charset="0"/>
              </a:rPr>
              <a:t>wellbeing</a:t>
            </a:r>
            <a:r>
              <a:rPr lang="en-AU" sz="2000" dirty="0">
                <a:latin typeface="+mn-lt"/>
                <a:ea typeface="Yu Mincho" panose="02020400000000000000" pitchFamily="18" charset="-128"/>
                <a:cs typeface="Times New Roman" panose="02020603050405020304" pitchFamily="18" charset="0"/>
              </a:rPr>
              <a:t> of the child and future adult.</a:t>
            </a:r>
          </a:p>
          <a:p>
            <a:pPr marL="0" indent="0">
              <a:lnSpc>
                <a:spcPct val="107000"/>
              </a:lnSpc>
              <a:spcBef>
                <a:spcPts val="0"/>
              </a:spcBef>
              <a:spcAft>
                <a:spcPts val="0"/>
              </a:spcAft>
              <a:buFont typeface="Arial" panose="020B0604020202020204" pitchFamily="34" charset="0"/>
              <a:buNone/>
              <a:defRPr/>
            </a:pPr>
            <a:r>
              <a:rPr lang="en-AU" sz="2000" dirty="0">
                <a:latin typeface="+mn-lt"/>
                <a:ea typeface="Yu Mincho" panose="02020400000000000000" pitchFamily="18" charset="-128"/>
                <a:cs typeface="Times New Roman" panose="02020603050405020304" pitchFamily="18" charset="0"/>
              </a:rPr>
              <a:t>	2.     To uphold the </a:t>
            </a:r>
            <a:r>
              <a:rPr lang="en-AU" sz="2000" b="1" dirty="0">
                <a:latin typeface="+mn-lt"/>
                <a:ea typeface="Yu Mincho" panose="02020400000000000000" pitchFamily="18" charset="-128"/>
                <a:cs typeface="Times New Roman" panose="02020603050405020304" pitchFamily="18" charset="0"/>
              </a:rPr>
              <a:t>rights of children/adolescents</a:t>
            </a:r>
            <a:r>
              <a:rPr lang="en-AU" sz="2000" dirty="0">
                <a:latin typeface="+mn-lt"/>
                <a:ea typeface="Yu Mincho" panose="02020400000000000000" pitchFamily="18" charset="-128"/>
                <a:cs typeface="Times New Roman" panose="02020603050405020304" pitchFamily="18" charset="0"/>
              </a:rPr>
              <a:t> to participate in 		         decisions related to the management of their DSD condition.</a:t>
            </a:r>
          </a:p>
          <a:p>
            <a:pPr marL="0" indent="0">
              <a:lnSpc>
                <a:spcPct val="107000"/>
              </a:lnSpc>
              <a:spcBef>
                <a:spcPts val="0"/>
              </a:spcBef>
              <a:spcAft>
                <a:spcPts val="800"/>
              </a:spcAft>
              <a:buFont typeface="Arial" panose="020B0604020202020204" pitchFamily="34" charset="0"/>
              <a:buNone/>
              <a:defRPr/>
            </a:pPr>
            <a:r>
              <a:rPr lang="en-AU" sz="2000" dirty="0">
                <a:latin typeface="+mn-lt"/>
                <a:ea typeface="Yu Mincho" panose="02020400000000000000" pitchFamily="18" charset="-128"/>
                <a:cs typeface="Times New Roman" panose="02020603050405020304" pitchFamily="18" charset="0"/>
              </a:rPr>
              <a:t>	3.     To </a:t>
            </a:r>
            <a:r>
              <a:rPr lang="en-AU" sz="2000" b="1" dirty="0">
                <a:latin typeface="+mn-lt"/>
                <a:ea typeface="Yu Mincho" panose="02020400000000000000" pitchFamily="18" charset="-128"/>
                <a:cs typeface="Times New Roman" panose="02020603050405020304" pitchFamily="18" charset="0"/>
              </a:rPr>
              <a:t>respect</a:t>
            </a:r>
            <a:r>
              <a:rPr lang="en-AU" sz="2000" dirty="0">
                <a:latin typeface="+mn-lt"/>
                <a:ea typeface="Yu Mincho" panose="02020400000000000000" pitchFamily="18" charset="-128"/>
                <a:cs typeface="Times New Roman" panose="02020603050405020304" pitchFamily="18" charset="0"/>
              </a:rPr>
              <a:t> the family and parent-child relationships.</a:t>
            </a:r>
          </a:p>
        </p:txBody>
      </p:sp>
      <p:pic>
        <p:nvPicPr>
          <p:cNvPr id="55301" name="Graphic 4" descr="Books outline">
            <a:extLst>
              <a:ext uri="{FF2B5EF4-FFF2-40B4-BE49-F238E27FC236}">
                <a16:creationId xmlns:a16="http://schemas.microsoft.com/office/drawing/2014/main" id="{1CF10961-08E4-488E-89AC-212AAFB9AA9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4963" y="552450"/>
            <a:ext cx="72072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a:extLst>
              <a:ext uri="{FF2B5EF4-FFF2-40B4-BE49-F238E27FC236}">
                <a16:creationId xmlns:a16="http://schemas.microsoft.com/office/drawing/2014/main" id="{86B5965B-935A-41A3-A813-A5CD43AA143D}"/>
              </a:ext>
            </a:extLst>
          </p:cNvPr>
          <p:cNvSpPr>
            <a:spLocks noGrp="1"/>
          </p:cNvSpPr>
          <p:nvPr>
            <p:ph type="ctrTitle"/>
          </p:nvPr>
        </p:nvSpPr>
        <p:spPr>
          <a:xfrm>
            <a:off x="1847850" y="74613"/>
            <a:ext cx="7483475" cy="1079500"/>
          </a:xfrm>
        </p:spPr>
        <p:txBody>
          <a:bodyPr/>
          <a:lstStyle/>
          <a:p>
            <a:pPr algn="ctr"/>
            <a:r>
              <a:rPr lang="en-US" altLang="en-US" sz="4000" b="0">
                <a:latin typeface="Calibri" panose="020F0502020204030204" pitchFamily="34" charset="0"/>
              </a:rPr>
              <a:t>Other Ethical Approaches</a:t>
            </a:r>
            <a:endParaRPr lang="en-AU" altLang="en-US" sz="4000" b="0">
              <a:latin typeface="Calibri" panose="020F0502020204030204" pitchFamily="34" charset="0"/>
            </a:endParaRPr>
          </a:p>
        </p:txBody>
      </p:sp>
      <p:sp>
        <p:nvSpPr>
          <p:cNvPr id="3" name="Subtitle 2">
            <a:extLst>
              <a:ext uri="{FF2B5EF4-FFF2-40B4-BE49-F238E27FC236}">
                <a16:creationId xmlns:a16="http://schemas.microsoft.com/office/drawing/2014/main" id="{4C9EE3FF-4744-48C3-9944-F3519CC7363C}"/>
              </a:ext>
            </a:extLst>
          </p:cNvPr>
          <p:cNvSpPr>
            <a:spLocks noGrp="1"/>
          </p:cNvSpPr>
          <p:nvPr>
            <p:ph type="subTitle" idx="1"/>
          </p:nvPr>
        </p:nvSpPr>
        <p:spPr>
          <a:xfrm>
            <a:off x="1284288" y="981075"/>
            <a:ext cx="9577387" cy="1266825"/>
          </a:xfrm>
        </p:spPr>
        <p:txBody>
          <a:bodyPr>
            <a:normAutofit fontScale="25000" lnSpcReduction="20000"/>
          </a:bodyPr>
          <a:lstStyle/>
          <a:p>
            <a:pPr>
              <a:lnSpc>
                <a:spcPct val="87000"/>
              </a:lnSpc>
              <a:spcBef>
                <a:spcPct val="0"/>
              </a:spcBef>
              <a:spcAft>
                <a:spcPts val="800"/>
              </a:spcAft>
              <a:buFont typeface="Calibri" panose="020F0502020204030204" pitchFamily="34" charset="0"/>
              <a:buAutoNum type="arabicParenR"/>
              <a:defRPr/>
            </a:pPr>
            <a:endParaRPr lang="en-AU" altLang="en-US" sz="1600" dirty="0">
              <a:latin typeface="Century Gothic" panose="020B0502020202020204" pitchFamily="34" charset="0"/>
              <a:ea typeface="Yu Mincho" panose="02020400000000000000" pitchFamily="18" charset="-128"/>
              <a:cs typeface="Times New Roman" panose="02020603050405020304" pitchFamily="18" charset="0"/>
              <a:hlinkClick r:id="rId4" action="ppaction://hlinkfile"/>
            </a:endParaRPr>
          </a:p>
          <a:p>
            <a:pPr>
              <a:lnSpc>
                <a:spcPct val="87000"/>
              </a:lnSpc>
              <a:spcBef>
                <a:spcPct val="0"/>
              </a:spcBef>
              <a:spcAft>
                <a:spcPts val="800"/>
              </a:spcAft>
              <a:defRPr/>
            </a:pPr>
            <a:r>
              <a:rPr lang="en-AU" altLang="en-US" sz="9600" b="1" dirty="0">
                <a:latin typeface="Calibri" panose="020F0502020204030204" pitchFamily="34" charset="0"/>
                <a:ea typeface="Yu Mincho" panose="02020400000000000000" pitchFamily="18" charset="-128"/>
                <a:hlinkClick r:id="rId4" action="ppaction://hlinkfile"/>
              </a:rPr>
              <a:t>Behrens, K.G. (2020) A principled ethical approach to intersex paediatric surgeries. BMC Med Ethics 21:108 </a:t>
            </a:r>
            <a:endParaRPr lang="en-AU" altLang="en-US" sz="9600" b="1" dirty="0">
              <a:latin typeface="Calibri" panose="020F0502020204030204" pitchFamily="34" charset="0"/>
              <a:ea typeface="Yu Mincho" panose="02020400000000000000" pitchFamily="18" charset="-128"/>
            </a:endParaRPr>
          </a:p>
          <a:p>
            <a:pPr>
              <a:lnSpc>
                <a:spcPct val="87000"/>
              </a:lnSpc>
              <a:spcBef>
                <a:spcPct val="0"/>
              </a:spcBef>
              <a:spcAft>
                <a:spcPts val="800"/>
              </a:spcAft>
              <a:defRPr/>
            </a:pPr>
            <a:endParaRPr lang="en-AU" altLang="en-US" sz="8000" dirty="0">
              <a:latin typeface="Calibri" panose="020F0502020204030204" pitchFamily="34" charset="0"/>
              <a:ea typeface="Yu Mincho" panose="02020400000000000000" pitchFamily="18" charset="-128"/>
            </a:endParaRPr>
          </a:p>
          <a:p>
            <a:pPr>
              <a:lnSpc>
                <a:spcPct val="87000"/>
              </a:lnSpc>
              <a:spcBef>
                <a:spcPct val="0"/>
              </a:spcBef>
              <a:spcAft>
                <a:spcPts val="800"/>
              </a:spcAft>
              <a:defRPr/>
            </a:pPr>
            <a:r>
              <a:rPr lang="en-AU" altLang="en-US" sz="9600" dirty="0">
                <a:latin typeface="Calibri" panose="020F0502020204030204" pitchFamily="34" charset="0"/>
                <a:ea typeface="Yu Mincho" panose="02020400000000000000" pitchFamily="18" charset="-128"/>
              </a:rPr>
              <a:t>In this article, Behrens identifies five ethical principles that he argues ought to inform ethics guidelines for surgical interventions in children with DSD;</a:t>
            </a:r>
          </a:p>
          <a:p>
            <a:pPr>
              <a:lnSpc>
                <a:spcPct val="87000"/>
              </a:lnSpc>
              <a:spcBef>
                <a:spcPct val="0"/>
              </a:spcBef>
              <a:spcAft>
                <a:spcPts val="800"/>
              </a:spcAft>
              <a:defRPr/>
            </a:pPr>
            <a:endParaRPr lang="en-AU" altLang="en-US" sz="8000" dirty="0">
              <a:latin typeface="Calibri" panose="020F0502020204030204" pitchFamily="34" charset="0"/>
              <a:ea typeface="Yu Mincho" panose="02020400000000000000" pitchFamily="18" charset="-128"/>
            </a:endParaRPr>
          </a:p>
          <a:p>
            <a:pPr>
              <a:lnSpc>
                <a:spcPct val="87000"/>
              </a:lnSpc>
              <a:spcBef>
                <a:spcPct val="0"/>
              </a:spcBef>
              <a:spcAft>
                <a:spcPts val="800"/>
              </a:spcAft>
              <a:buFont typeface="Arial" panose="020B0604020202020204" pitchFamily="34" charset="0"/>
              <a:buAutoNum type="arabicParenR"/>
              <a:defRPr/>
            </a:pPr>
            <a:r>
              <a:rPr lang="en-AU" altLang="en-US" sz="9600" dirty="0">
                <a:latin typeface="Calibri" panose="020F0502020204030204" pitchFamily="34" charset="0"/>
                <a:ea typeface="Yu Mincho" panose="02020400000000000000" pitchFamily="18" charset="-128"/>
              </a:rPr>
              <a:t> Such surgeries s</a:t>
            </a:r>
            <a:r>
              <a:rPr lang="en-US" altLang="en-US" sz="9600" dirty="0" err="1">
                <a:latin typeface="Calibri" panose="020F0502020204030204" pitchFamily="34" charset="0"/>
                <a:ea typeface="Yu Mincho" panose="02020400000000000000" pitchFamily="18" charset="-128"/>
              </a:rPr>
              <a:t>hould</a:t>
            </a:r>
            <a:r>
              <a:rPr lang="en-US" altLang="en-US" sz="9600" dirty="0">
                <a:latin typeface="Calibri" panose="020F0502020204030204" pitchFamily="34" charset="0"/>
                <a:ea typeface="Yu Mincho" panose="02020400000000000000" pitchFamily="18" charset="-128"/>
              </a:rPr>
              <a:t> only be performed when there is strong evidence that they are beneficial and not harmful.</a:t>
            </a:r>
          </a:p>
          <a:p>
            <a:pPr>
              <a:lnSpc>
                <a:spcPct val="87000"/>
              </a:lnSpc>
              <a:spcBef>
                <a:spcPct val="0"/>
              </a:spcBef>
              <a:spcAft>
                <a:spcPts val="800"/>
              </a:spcAft>
              <a:buFont typeface="Arial" panose="020B0604020202020204" pitchFamily="34" charset="0"/>
              <a:buAutoNum type="arabicParenR"/>
              <a:defRPr/>
            </a:pPr>
            <a:endParaRPr lang="en-US" altLang="en-US" sz="4000" dirty="0">
              <a:latin typeface="Calibri" panose="020F0502020204030204" pitchFamily="34" charset="0"/>
              <a:ea typeface="Yu Mincho" panose="02020400000000000000" pitchFamily="18" charset="-128"/>
            </a:endParaRPr>
          </a:p>
          <a:p>
            <a:pPr>
              <a:lnSpc>
                <a:spcPct val="87000"/>
              </a:lnSpc>
              <a:spcBef>
                <a:spcPct val="0"/>
              </a:spcBef>
              <a:spcAft>
                <a:spcPts val="800"/>
              </a:spcAft>
              <a:buFont typeface="Arial" panose="020B0604020202020204" pitchFamily="34" charset="0"/>
              <a:buAutoNum type="arabicParenR"/>
              <a:defRPr/>
            </a:pPr>
            <a:r>
              <a:rPr lang="en-US" altLang="en-US" sz="9600" dirty="0">
                <a:latin typeface="Calibri" panose="020F0502020204030204" pitchFamily="34" charset="0"/>
                <a:ea typeface="Yu Mincho" panose="02020400000000000000" pitchFamily="18" charset="-128"/>
              </a:rPr>
              <a:t> Surgeries should normally only be performed in cases of true medical necessity.</a:t>
            </a:r>
          </a:p>
          <a:p>
            <a:pPr>
              <a:lnSpc>
                <a:spcPct val="87000"/>
              </a:lnSpc>
              <a:spcBef>
                <a:spcPct val="0"/>
              </a:spcBef>
              <a:spcAft>
                <a:spcPts val="800"/>
              </a:spcAft>
              <a:buFont typeface="Arial" panose="020B0604020202020204" pitchFamily="34" charset="0"/>
              <a:buAutoNum type="arabicParenR"/>
              <a:defRPr/>
            </a:pPr>
            <a:endParaRPr lang="en-US" altLang="en-US" sz="4000" dirty="0">
              <a:latin typeface="Calibri" panose="020F0502020204030204" pitchFamily="34" charset="0"/>
              <a:ea typeface="Yu Mincho" panose="02020400000000000000" pitchFamily="18" charset="-128"/>
            </a:endParaRPr>
          </a:p>
          <a:p>
            <a:pPr>
              <a:lnSpc>
                <a:spcPct val="87000"/>
              </a:lnSpc>
              <a:spcBef>
                <a:spcPct val="0"/>
              </a:spcBef>
              <a:spcAft>
                <a:spcPts val="800"/>
              </a:spcAft>
              <a:buFont typeface="Arial" panose="020B0604020202020204" pitchFamily="34" charset="0"/>
              <a:buAutoNum type="arabicParenR"/>
              <a:defRPr/>
            </a:pPr>
            <a:r>
              <a:rPr lang="en-US" altLang="en-US" sz="9600" dirty="0">
                <a:latin typeface="Calibri" panose="020F0502020204030204" pitchFamily="34" charset="0"/>
                <a:ea typeface="Yu Mincho" panose="02020400000000000000" pitchFamily="18" charset="-128"/>
              </a:rPr>
              <a:t> Surgeries should normally be delayed until such time as the intersex person is mature enough to assent to treatment or decide against it. </a:t>
            </a:r>
          </a:p>
          <a:p>
            <a:pPr>
              <a:lnSpc>
                <a:spcPct val="87000"/>
              </a:lnSpc>
              <a:spcBef>
                <a:spcPct val="0"/>
              </a:spcBef>
              <a:spcAft>
                <a:spcPts val="800"/>
              </a:spcAft>
              <a:buFont typeface="Arial" panose="020B0604020202020204" pitchFamily="34" charset="0"/>
              <a:buAutoNum type="arabicParenR"/>
              <a:defRPr/>
            </a:pPr>
            <a:endParaRPr lang="en-US" altLang="en-US" sz="4000" dirty="0">
              <a:latin typeface="Calibri" panose="020F0502020204030204" pitchFamily="34" charset="0"/>
              <a:ea typeface="Yu Mincho" panose="02020400000000000000" pitchFamily="18" charset="-128"/>
            </a:endParaRPr>
          </a:p>
          <a:p>
            <a:pPr>
              <a:lnSpc>
                <a:spcPct val="87000"/>
              </a:lnSpc>
              <a:spcBef>
                <a:spcPct val="0"/>
              </a:spcBef>
              <a:spcAft>
                <a:spcPts val="800"/>
              </a:spcAft>
              <a:buFont typeface="Arial" panose="020B0604020202020204" pitchFamily="34" charset="0"/>
              <a:buAutoNum type="arabicParenR"/>
              <a:defRPr/>
            </a:pPr>
            <a:r>
              <a:rPr lang="en-US" altLang="en-US" sz="9600" dirty="0">
                <a:latin typeface="Calibri" panose="020F0502020204030204" pitchFamily="34" charset="0"/>
                <a:ea typeface="Yu Mincho" panose="02020400000000000000" pitchFamily="18" charset="-128"/>
              </a:rPr>
              <a:t> Conventional ethical requirements regarding truth telling apply equally to intersex children as to anyone else. </a:t>
            </a:r>
          </a:p>
          <a:p>
            <a:pPr>
              <a:lnSpc>
                <a:spcPct val="87000"/>
              </a:lnSpc>
              <a:spcBef>
                <a:spcPct val="0"/>
              </a:spcBef>
              <a:spcAft>
                <a:spcPts val="800"/>
              </a:spcAft>
              <a:buFont typeface="Arial" panose="020B0604020202020204" pitchFamily="34" charset="0"/>
              <a:buAutoNum type="arabicParenR"/>
              <a:defRPr/>
            </a:pPr>
            <a:endParaRPr lang="en-US" altLang="en-US" sz="4000" dirty="0">
              <a:latin typeface="Calibri" panose="020F0502020204030204" pitchFamily="34" charset="0"/>
              <a:ea typeface="Yu Mincho" panose="02020400000000000000" pitchFamily="18" charset="-128"/>
            </a:endParaRPr>
          </a:p>
          <a:p>
            <a:pPr>
              <a:lnSpc>
                <a:spcPct val="87000"/>
              </a:lnSpc>
              <a:spcBef>
                <a:spcPct val="0"/>
              </a:spcBef>
              <a:spcAft>
                <a:spcPts val="800"/>
              </a:spcAft>
              <a:buFont typeface="Arial" panose="020B0604020202020204" pitchFamily="34" charset="0"/>
              <a:buAutoNum type="arabicParenR"/>
              <a:defRPr/>
            </a:pPr>
            <a:r>
              <a:rPr lang="en-US" altLang="en-US" sz="9600" dirty="0">
                <a:latin typeface="Calibri" panose="020F0502020204030204" pitchFamily="34" charset="0"/>
                <a:ea typeface="Yu Mincho" panose="02020400000000000000" pitchFamily="18" charset="-128"/>
              </a:rPr>
              <a:t>Where physicians or parents think that surgery is in the best interests of the child, the burden of proof lies with them. 			         		</a:t>
            </a:r>
            <a:r>
              <a:rPr lang="en-US" altLang="en-US" sz="1800" dirty="0">
                <a:latin typeface="Calibri" panose="020F0502020204030204" pitchFamily="34" charset="0"/>
                <a:ea typeface="Yu Mincho" panose="02020400000000000000" pitchFamily="18" charset="-128"/>
              </a:rPr>
              <a:t>		</a:t>
            </a:r>
            <a:endParaRPr lang="en-AU" altLang="en-US" sz="1800" dirty="0">
              <a:latin typeface="Calibri" panose="020F0502020204030204" pitchFamily="34" charset="0"/>
              <a:ea typeface="Yu Mincho" panose="02020400000000000000" pitchFamily="18" charset="-128"/>
            </a:endParaRPr>
          </a:p>
          <a:p>
            <a:pPr>
              <a:lnSpc>
                <a:spcPct val="80000"/>
              </a:lnSpc>
              <a:defRPr/>
            </a:pPr>
            <a:endParaRPr lang="en-AU" altLang="en-US" sz="600" dirty="0">
              <a:ea typeface="Yu Mincho" panose="02020400000000000000" pitchFamily="18" charset="-128"/>
            </a:endParaRPr>
          </a:p>
        </p:txBody>
      </p:sp>
      <p:pic>
        <p:nvPicPr>
          <p:cNvPr id="57348" name="Graphic 4" descr="Books outline">
            <a:extLst>
              <a:ext uri="{FF2B5EF4-FFF2-40B4-BE49-F238E27FC236}">
                <a16:creationId xmlns:a16="http://schemas.microsoft.com/office/drawing/2014/main" id="{F8D71793-3C74-499C-B683-D2EEE9A1458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3563" y="433388"/>
            <a:ext cx="72072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Content Placeholder 2">
            <a:extLst>
              <a:ext uri="{FF2B5EF4-FFF2-40B4-BE49-F238E27FC236}">
                <a16:creationId xmlns:a16="http://schemas.microsoft.com/office/drawing/2014/main" id="{17A5CD44-6547-40C2-8C5C-86BA2E1E2E3D}"/>
              </a:ext>
            </a:extLst>
          </p:cNvPr>
          <p:cNvSpPr>
            <a:spLocks noGrp="1"/>
          </p:cNvSpPr>
          <p:nvPr>
            <p:ph idx="1"/>
          </p:nvPr>
        </p:nvSpPr>
        <p:spPr>
          <a:xfrm>
            <a:off x="692150" y="1989138"/>
            <a:ext cx="10382250" cy="4525962"/>
          </a:xfrm>
        </p:spPr>
        <p:txBody>
          <a:bodyPr/>
          <a:lstStyle/>
          <a:p>
            <a:pPr marL="0" indent="0">
              <a:buFont typeface="Arial" panose="020B0604020202020204" pitchFamily="34" charset="0"/>
              <a:buNone/>
            </a:pPr>
            <a:r>
              <a:rPr lang="en-US" altLang="en-US" sz="2400">
                <a:latin typeface="Calibri" panose="020F0502020204030204" pitchFamily="34" charset="0"/>
              </a:rPr>
              <a:t>Ethical considerations and principles can help clinical decision-making in paediatric DSD cases.</a:t>
            </a:r>
          </a:p>
          <a:p>
            <a:pPr marL="0" indent="0"/>
            <a:endParaRPr lang="en-US" altLang="en-US" sz="2400">
              <a:latin typeface="Calibri" panose="020F0502020204030204" pitchFamily="34" charset="0"/>
            </a:endParaRPr>
          </a:p>
          <a:p>
            <a:pPr marL="0" indent="0">
              <a:buFont typeface="Arial" panose="020B0604020202020204" pitchFamily="34" charset="0"/>
              <a:buNone/>
            </a:pPr>
            <a:r>
              <a:rPr lang="en-US" altLang="en-US" sz="2400">
                <a:latin typeface="Calibri" panose="020F0502020204030204" pitchFamily="34" charset="0"/>
              </a:rPr>
              <a:t>However, explicit articulation of ethical principles is relatively recent in the healthcare context.</a:t>
            </a:r>
          </a:p>
          <a:p>
            <a:pPr marL="0" indent="0"/>
            <a:endParaRPr lang="en-US" altLang="en-US" sz="2400">
              <a:latin typeface="Calibri" panose="020F0502020204030204" pitchFamily="34" charset="0"/>
            </a:endParaRPr>
          </a:p>
          <a:p>
            <a:pPr marL="0" indent="0">
              <a:buFont typeface="Arial" panose="020B0604020202020204" pitchFamily="34" charset="0"/>
              <a:buNone/>
            </a:pPr>
            <a:r>
              <a:rPr lang="en-US" altLang="en-US" sz="2400">
                <a:latin typeface="Calibri" panose="020F0502020204030204" pitchFamily="34" charset="0"/>
              </a:rPr>
              <a:t>There is a longer tradition of practice wherein the treatments and their rationale are well established. </a:t>
            </a:r>
          </a:p>
          <a:p>
            <a:pPr marL="0" indent="0"/>
            <a:endParaRPr lang="en-US" altLang="en-US" sz="2400">
              <a:latin typeface="Calibri" panose="020F0502020204030204" pitchFamily="34" charset="0"/>
            </a:endParaRPr>
          </a:p>
          <a:p>
            <a:pPr marL="0" indent="0">
              <a:buFont typeface="Arial" panose="020B0604020202020204" pitchFamily="34" charset="0"/>
              <a:buNone/>
            </a:pPr>
            <a:r>
              <a:rPr lang="en-US" altLang="en-US" sz="2400">
                <a:latin typeface="Calibri" panose="020F0502020204030204" pitchFamily="34" charset="0"/>
              </a:rPr>
              <a:t>These practices and ideas have changed over time, as Dr O’Connell describes in the next clip… </a:t>
            </a:r>
            <a:endParaRPr lang="en-AU" altLang="en-US" sz="2400">
              <a:latin typeface="Calibri" panose="020F0502020204030204" pitchFamily="34" charset="0"/>
            </a:endParaRPr>
          </a:p>
        </p:txBody>
      </p:sp>
      <p:pic>
        <p:nvPicPr>
          <p:cNvPr id="59395" name="Graphic 3" descr="Blog outline">
            <a:extLst>
              <a:ext uri="{FF2B5EF4-FFF2-40B4-BE49-F238E27FC236}">
                <a16:creationId xmlns:a16="http://schemas.microsoft.com/office/drawing/2014/main" id="{51D2857A-20BA-427D-ACEF-7B67A58DBE4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5325" y="620713"/>
            <a:ext cx="758825"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6" name="TextBox 1">
            <a:extLst>
              <a:ext uri="{FF2B5EF4-FFF2-40B4-BE49-F238E27FC236}">
                <a16:creationId xmlns:a16="http://schemas.microsoft.com/office/drawing/2014/main" id="{143A4213-E313-46C8-9BE5-8CDC355A4A50}"/>
              </a:ext>
            </a:extLst>
          </p:cNvPr>
          <p:cNvSpPr txBox="1">
            <a:spLocks noChangeArrowheads="1"/>
          </p:cNvSpPr>
          <p:nvPr/>
        </p:nvSpPr>
        <p:spPr bwMode="auto">
          <a:xfrm>
            <a:off x="3216275" y="842963"/>
            <a:ext cx="49053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bg1"/>
                </a:solidFill>
                <a:latin typeface="Open Sans" panose="020B0606030504020204" pitchFamily="34" charset="0"/>
                <a:cs typeface="Open Sans" panose="020B0606030504020204" pitchFamily="34" charset="0"/>
              </a:defRPr>
            </a:lvl1pPr>
            <a:lvl2pPr marL="742950" indent="-285750">
              <a:spcBef>
                <a:spcPct val="20000"/>
              </a:spcBef>
              <a:buFont typeface="Arial" panose="020B0604020202020204" pitchFamily="34" charset="0"/>
              <a:buChar char="•"/>
              <a:defRPr sz="2800">
                <a:solidFill>
                  <a:schemeClr val="bg1"/>
                </a:solidFill>
                <a:latin typeface="Open Sans" panose="020B0606030504020204" pitchFamily="34" charset="0"/>
                <a:cs typeface="Open Sans" panose="020B0606030504020204" pitchFamily="34" charset="0"/>
              </a:defRPr>
            </a:lvl2pPr>
            <a:lvl3pPr marL="1143000" indent="-228600">
              <a:spcBef>
                <a:spcPct val="20000"/>
              </a:spcBef>
              <a:buFont typeface="Arial" panose="020B0604020202020204" pitchFamily="34" charset="0"/>
              <a:buChar char="•"/>
              <a:defRPr sz="2400">
                <a:solidFill>
                  <a:schemeClr val="bg1"/>
                </a:solidFill>
                <a:latin typeface="Open Sans" panose="020B0606030504020204" pitchFamily="34" charset="0"/>
                <a:cs typeface="Open Sans" panose="020B0606030504020204" pitchFamily="34" charset="0"/>
              </a:defRPr>
            </a:lvl3pPr>
            <a:lvl4pPr marL="1600200" indent="-228600">
              <a:spcBef>
                <a:spcPct val="20000"/>
              </a:spcBef>
              <a:buFont typeface="Arial" panose="020B0604020202020204" pitchFamily="34" charset="0"/>
              <a:buChar char="•"/>
              <a:defRPr sz="2000">
                <a:solidFill>
                  <a:schemeClr val="bg1"/>
                </a:solidFill>
                <a:latin typeface="Open Sans" panose="020B0606030504020204" pitchFamily="34" charset="0"/>
                <a:cs typeface="Open Sans" panose="020B0606030504020204" pitchFamily="34" charset="0"/>
              </a:defRPr>
            </a:lvl4pPr>
            <a:lvl5pPr marL="2057400" indent="-228600">
              <a:spcBef>
                <a:spcPct val="20000"/>
              </a:spcBef>
              <a:buFont typeface="Arial" panose="020B0604020202020204" pitchFamily="34" charset="0"/>
              <a:buChar char="•"/>
              <a:defRPr sz="2000">
                <a:solidFill>
                  <a:schemeClr val="bg1"/>
                </a:solidFill>
                <a:latin typeface="Open Sans" panose="020B0606030504020204" pitchFamily="34" charset="0"/>
                <a:cs typeface="Open Sans" panose="020B0606030504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Open Sans" panose="020B0606030504020204" pitchFamily="34" charset="0"/>
                <a:cs typeface="Open Sans" panose="020B0606030504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Open Sans" panose="020B0606030504020204" pitchFamily="34" charset="0"/>
                <a:cs typeface="Open Sans" panose="020B0606030504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Open Sans" panose="020B0606030504020204" pitchFamily="34" charset="0"/>
                <a:cs typeface="Open Sans" panose="020B0606030504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Open Sans" panose="020B0606030504020204" pitchFamily="34" charset="0"/>
                <a:cs typeface="Open Sans" panose="020B0606030504020204" pitchFamily="34" charset="0"/>
              </a:defRPr>
            </a:lvl9pPr>
          </a:lstStyle>
          <a:p>
            <a:pPr>
              <a:spcBef>
                <a:spcPct val="0"/>
              </a:spcBef>
              <a:buFontTx/>
              <a:buNone/>
            </a:pPr>
            <a:r>
              <a:rPr lang="en-US" altLang="en-US" sz="3600">
                <a:latin typeface="Century Gothic" panose="020B0502020202020204" pitchFamily="34" charset="0"/>
              </a:rPr>
              <a:t>Changes in practice </a:t>
            </a:r>
            <a:endParaRPr lang="en-AU" altLang="en-US" sz="3600">
              <a:latin typeface="Century Gothic" panose="020B0502020202020204" pitchFamily="34" charset="0"/>
            </a:endParaRPr>
          </a:p>
        </p:txBody>
      </p:sp>
    </p:spTree>
    <p:custDataLst>
      <p:tags r:id="rId1"/>
    </p:custDataLst>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a:extLst>
              <a:ext uri="{FF2B5EF4-FFF2-40B4-BE49-F238E27FC236}">
                <a16:creationId xmlns:a16="http://schemas.microsoft.com/office/drawing/2014/main" id="{BCFA1310-D37F-46B3-B875-061CCA71770A}"/>
              </a:ext>
            </a:extLst>
          </p:cNvPr>
          <p:cNvSpPr>
            <a:spLocks noGrp="1"/>
          </p:cNvSpPr>
          <p:nvPr>
            <p:ph type="title"/>
          </p:nvPr>
        </p:nvSpPr>
        <p:spPr>
          <a:xfrm>
            <a:off x="1919288" y="5805488"/>
            <a:ext cx="7921625" cy="865187"/>
          </a:xfrm>
        </p:spPr>
        <p:txBody>
          <a:bodyPr/>
          <a:lstStyle/>
          <a:p>
            <a:r>
              <a:rPr lang="en-AU" altLang="en-US" sz="2000">
                <a:latin typeface="Calibri" panose="020F0502020204030204" pitchFamily="34" charset="0"/>
              </a:rPr>
              <a:t>Dr Michele O’Connell, </a:t>
            </a:r>
            <a:r>
              <a:rPr lang="en-AU" altLang="en-US" sz="2000" b="0">
                <a:latin typeface="Calibri" panose="020F0502020204030204" pitchFamily="34" charset="0"/>
              </a:rPr>
              <a:t>Paediatric Endocrinologist, Dept of  Endocrinology and Diabetes, RCH Gender Service. </a:t>
            </a:r>
            <a:r>
              <a:rPr lang="en-AU" altLang="en-US" sz="1800" b="0">
                <a:latin typeface="Calibri" panose="020F0502020204030204" pitchFamily="34" charset="0"/>
              </a:rPr>
              <a:t>(1.45mins)</a:t>
            </a:r>
            <a:endParaRPr lang="en-AU" altLang="en-US" sz="1800"/>
          </a:p>
        </p:txBody>
      </p:sp>
      <p:pic>
        <p:nvPicPr>
          <p:cNvPr id="61443" name="Graphic 3" descr="Video camera outline">
            <a:extLst>
              <a:ext uri="{FF2B5EF4-FFF2-40B4-BE49-F238E27FC236}">
                <a16:creationId xmlns:a16="http://schemas.microsoft.com/office/drawing/2014/main" id="{90438B3F-2761-4A35-AF02-EBB4653A707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7988" y="271463"/>
            <a:ext cx="644525"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Online Media 2" title="3a.mp4">
            <a:hlinkClick r:id="" action="ppaction://media"/>
            <a:extLst>
              <a:ext uri="{FF2B5EF4-FFF2-40B4-BE49-F238E27FC236}">
                <a16:creationId xmlns:a16="http://schemas.microsoft.com/office/drawing/2014/main" id="{85A97FB9-6B94-4019-985E-035870979719}"/>
              </a:ext>
            </a:extLst>
          </p:cNvPr>
          <p:cNvPicPr>
            <a:picLocks noRot="1" noChangeAspect="1"/>
          </p:cNvPicPr>
          <p:nvPr>
            <a:videoFile r:link="rId2"/>
          </p:nvPr>
        </p:nvPicPr>
        <p:blipFill>
          <a:blip r:embed="rId6"/>
          <a:stretch>
            <a:fillRect/>
          </a:stretch>
        </p:blipFill>
        <p:spPr>
          <a:xfrm>
            <a:off x="1433513" y="692150"/>
            <a:ext cx="8893175" cy="5011738"/>
          </a:xfrm>
          <a:prstGeom prst="rect">
            <a:avLst/>
          </a:prstGeom>
        </p:spPr>
      </p:pic>
    </p:spTree>
    <p:custDataLst>
      <p:tags r:id="rId1"/>
    </p:custData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a:extLst>
              <a:ext uri="{FF2B5EF4-FFF2-40B4-BE49-F238E27FC236}">
                <a16:creationId xmlns:a16="http://schemas.microsoft.com/office/drawing/2014/main" id="{E28FA171-BF6A-4B70-A6FE-DA7EC4A887D5}"/>
              </a:ext>
            </a:extLst>
          </p:cNvPr>
          <p:cNvSpPr>
            <a:spLocks noGrp="1"/>
          </p:cNvSpPr>
          <p:nvPr>
            <p:ph type="title"/>
          </p:nvPr>
        </p:nvSpPr>
        <p:spPr>
          <a:xfrm>
            <a:off x="655638" y="536575"/>
            <a:ext cx="10382250" cy="720725"/>
          </a:xfrm>
        </p:spPr>
        <p:txBody>
          <a:bodyPr/>
          <a:lstStyle/>
          <a:p>
            <a:pPr algn="ctr"/>
            <a:r>
              <a:rPr lang="en-US" altLang="en-US" b="0">
                <a:latin typeface="Calibri" panose="020F0502020204030204" pitchFamily="34" charset="0"/>
              </a:rPr>
              <a:t>Reasons for early surgical intervention</a:t>
            </a:r>
            <a:endParaRPr lang="en-AU" altLang="en-US" b="0">
              <a:latin typeface="Calibri" panose="020F0502020204030204" pitchFamily="34" charset="0"/>
            </a:endParaRPr>
          </a:p>
        </p:txBody>
      </p:sp>
      <p:sp>
        <p:nvSpPr>
          <p:cNvPr id="63491" name="Content Placeholder 2">
            <a:extLst>
              <a:ext uri="{FF2B5EF4-FFF2-40B4-BE49-F238E27FC236}">
                <a16:creationId xmlns:a16="http://schemas.microsoft.com/office/drawing/2014/main" id="{C0EC876B-EEF3-44D8-B5B4-F1A8F4BE4D65}"/>
              </a:ext>
            </a:extLst>
          </p:cNvPr>
          <p:cNvSpPr>
            <a:spLocks noGrp="1"/>
          </p:cNvSpPr>
          <p:nvPr>
            <p:ph idx="1"/>
          </p:nvPr>
        </p:nvSpPr>
        <p:spPr>
          <a:xfrm>
            <a:off x="623888" y="1989138"/>
            <a:ext cx="10382250" cy="4525962"/>
          </a:xfrm>
        </p:spPr>
        <p:txBody>
          <a:bodyPr/>
          <a:lstStyle/>
          <a:p>
            <a:pPr marL="0" indent="0">
              <a:buFont typeface="Arial" panose="020B0604020202020204" pitchFamily="34" charset="0"/>
              <a:buNone/>
            </a:pPr>
            <a:r>
              <a:rPr lang="en-AU" altLang="en-US" sz="2400">
                <a:latin typeface="Calibri" panose="020F0502020204030204" pitchFamily="34" charset="0"/>
              </a:rPr>
              <a:t>Medical practice has traditionally promoted early surgical intervention for the following reasons:</a:t>
            </a:r>
            <a:br>
              <a:rPr lang="en-AU" altLang="en-US" sz="2400">
                <a:latin typeface="Calibri" panose="020F0502020204030204" pitchFamily="34" charset="0"/>
              </a:rPr>
            </a:br>
            <a:endParaRPr lang="en-AU" altLang="en-US" sz="800">
              <a:latin typeface="Calibri" panose="020F0502020204030204" pitchFamily="34" charset="0"/>
            </a:endParaRPr>
          </a:p>
          <a:p>
            <a:pPr marL="0" indent="0">
              <a:buFont typeface="Arial" panose="020B0604020202020204" pitchFamily="34" charset="0"/>
              <a:buNone/>
            </a:pPr>
            <a:r>
              <a:rPr lang="en-AU" altLang="en-US" sz="2400" b="1">
                <a:latin typeface="Calibri" panose="020F0502020204030204" pitchFamily="34" charset="0"/>
              </a:rPr>
              <a:t>1. Appearance</a:t>
            </a:r>
            <a:r>
              <a:rPr lang="en-AU" altLang="en-US" sz="2400">
                <a:latin typeface="Calibri" panose="020F0502020204030204" pitchFamily="34" charset="0"/>
              </a:rPr>
              <a:t> – </a:t>
            </a:r>
            <a:r>
              <a:rPr lang="en-AU" altLang="en-US" sz="2200">
                <a:latin typeface="Calibri" panose="020F0502020204030204" pitchFamily="34" charset="0"/>
              </a:rPr>
              <a:t>likely the most controversial reason, ‘abnormal’ appearance of the genitalia or genitalia which does not align with the chosen sex of rearing (gender) or chromosomal sex of the child can be a basis for decisions around surgery.</a:t>
            </a:r>
          </a:p>
          <a:p>
            <a:pPr marL="0" indent="0">
              <a:buFont typeface="Arial" panose="020B0604020202020204" pitchFamily="34" charset="0"/>
              <a:buNone/>
            </a:pPr>
            <a:endParaRPr lang="en-AU" altLang="en-US" sz="800" b="1">
              <a:latin typeface="Calibri" panose="020F0502020204030204" pitchFamily="34" charset="0"/>
            </a:endParaRPr>
          </a:p>
          <a:p>
            <a:pPr marL="0" indent="0">
              <a:buFont typeface="Arial" panose="020B0604020202020204" pitchFamily="34" charset="0"/>
              <a:buNone/>
            </a:pPr>
            <a:r>
              <a:rPr lang="en-AU" altLang="en-US" sz="2400" b="1">
                <a:latin typeface="Calibri" panose="020F0502020204030204" pitchFamily="34" charset="0"/>
              </a:rPr>
              <a:t>2. Function</a:t>
            </a:r>
            <a:r>
              <a:rPr lang="en-AU" altLang="en-US" sz="2400">
                <a:latin typeface="Calibri" panose="020F0502020204030204" pitchFamily="34" charset="0"/>
              </a:rPr>
              <a:t> – </a:t>
            </a:r>
            <a:r>
              <a:rPr lang="en-AU" altLang="en-US" sz="2200">
                <a:latin typeface="Calibri" panose="020F0502020204030204" pitchFamily="34" charset="0"/>
              </a:rPr>
              <a:t>certain forms of DSD can impede bodily function, such as outlets for urine, and surgical interventions may be necessary or preferable to avoid further complications or even death.</a:t>
            </a:r>
          </a:p>
          <a:p>
            <a:pPr marL="0" indent="0">
              <a:buFont typeface="Arial" panose="020B0604020202020204" pitchFamily="34" charset="0"/>
              <a:buNone/>
            </a:pPr>
            <a:endParaRPr lang="en-AU" altLang="en-US" sz="800" b="1">
              <a:latin typeface="Calibri" panose="020F0502020204030204" pitchFamily="34" charset="0"/>
            </a:endParaRPr>
          </a:p>
          <a:p>
            <a:pPr marL="0" indent="0">
              <a:buFont typeface="Arial" panose="020B0604020202020204" pitchFamily="34" charset="0"/>
              <a:buNone/>
            </a:pPr>
            <a:r>
              <a:rPr lang="en-AU" altLang="en-US" sz="2400" b="1">
                <a:latin typeface="Calibri" panose="020F0502020204030204" pitchFamily="34" charset="0"/>
              </a:rPr>
              <a:t>3. Malignancy</a:t>
            </a:r>
            <a:r>
              <a:rPr lang="en-AU" altLang="en-US" sz="2400">
                <a:latin typeface="Calibri" panose="020F0502020204030204" pitchFamily="34" charset="0"/>
              </a:rPr>
              <a:t> – </a:t>
            </a:r>
            <a:r>
              <a:rPr lang="en-AU" altLang="en-US" sz="2200">
                <a:latin typeface="Calibri" panose="020F0502020204030204" pitchFamily="34" charset="0"/>
              </a:rPr>
              <a:t>certain forms of DSD carry an increased risk for malignant germ cell tumours. Surgical interventions in such cases are necessary to prevent tumours. </a:t>
            </a:r>
            <a:endParaRPr lang="en-AU" altLang="en-US" sz="2200" b="1">
              <a:solidFill>
                <a:srgbClr val="FFFF00"/>
              </a:solidFill>
              <a:latin typeface="Calibri" panose="020F0502020204030204" pitchFamily="34" charset="0"/>
            </a:endParaRPr>
          </a:p>
        </p:txBody>
      </p:sp>
      <p:pic>
        <p:nvPicPr>
          <p:cNvPr id="63492" name="Graphic 3" descr="Blog outline">
            <a:extLst>
              <a:ext uri="{FF2B5EF4-FFF2-40B4-BE49-F238E27FC236}">
                <a16:creationId xmlns:a16="http://schemas.microsoft.com/office/drawing/2014/main" id="{E5496D33-861D-4304-AF33-17F47C72840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6088" y="498475"/>
            <a:ext cx="758825"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a:extLst>
              <a:ext uri="{FF2B5EF4-FFF2-40B4-BE49-F238E27FC236}">
                <a16:creationId xmlns:a16="http://schemas.microsoft.com/office/drawing/2014/main" id="{F084E93A-1AF8-4F36-931C-B82E3B403090}"/>
              </a:ext>
            </a:extLst>
          </p:cNvPr>
          <p:cNvSpPr>
            <a:spLocks noGrp="1"/>
          </p:cNvSpPr>
          <p:nvPr>
            <p:ph type="ctrTitle"/>
          </p:nvPr>
        </p:nvSpPr>
        <p:spPr>
          <a:xfrm>
            <a:off x="1595438" y="549275"/>
            <a:ext cx="9001125" cy="1728788"/>
          </a:xfrm>
        </p:spPr>
        <p:txBody>
          <a:bodyPr/>
          <a:lstStyle/>
          <a:p>
            <a:pPr algn="ctr"/>
            <a:r>
              <a:rPr lang="en-US" altLang="en-US" sz="4000" b="0">
                <a:latin typeface="Calibri" panose="020F0502020204030204" pitchFamily="34" charset="0"/>
              </a:rPr>
              <a:t>Reasons for early intervention: Appearance</a:t>
            </a:r>
            <a:endParaRPr lang="en-AU" altLang="en-US" sz="4000">
              <a:latin typeface="Calibri" panose="020F0502020204030204" pitchFamily="34" charset="0"/>
            </a:endParaRPr>
          </a:p>
        </p:txBody>
      </p:sp>
      <p:sp>
        <p:nvSpPr>
          <p:cNvPr id="65539" name="Subtitle 2">
            <a:extLst>
              <a:ext uri="{FF2B5EF4-FFF2-40B4-BE49-F238E27FC236}">
                <a16:creationId xmlns:a16="http://schemas.microsoft.com/office/drawing/2014/main" id="{CFB76474-C381-450D-A3A5-B8F406CDF0DB}"/>
              </a:ext>
            </a:extLst>
          </p:cNvPr>
          <p:cNvSpPr>
            <a:spLocks noGrp="1"/>
          </p:cNvSpPr>
          <p:nvPr>
            <p:ph type="subTitle" idx="1"/>
          </p:nvPr>
        </p:nvSpPr>
        <p:spPr>
          <a:xfrm>
            <a:off x="1992313" y="2816225"/>
            <a:ext cx="8424862" cy="2484438"/>
          </a:xfrm>
        </p:spPr>
        <p:txBody>
          <a:bodyPr/>
          <a:lstStyle/>
          <a:p>
            <a:pPr>
              <a:lnSpc>
                <a:spcPct val="90000"/>
              </a:lnSpc>
            </a:pPr>
            <a:r>
              <a:rPr lang="en-US" altLang="en-US" sz="2400">
                <a:latin typeface="Calibri" panose="020F0502020204030204" pitchFamily="34" charset="0"/>
              </a:rPr>
              <a:t>“One of the aims of surgery is to make ambiguous external genitalia compatible with assigned gender.</a:t>
            </a:r>
          </a:p>
          <a:p>
            <a:pPr>
              <a:lnSpc>
                <a:spcPct val="90000"/>
              </a:lnSpc>
            </a:pPr>
            <a:endParaRPr lang="en-US" altLang="en-US" sz="2400">
              <a:latin typeface="Calibri" panose="020F0502020204030204" pitchFamily="34" charset="0"/>
            </a:endParaRPr>
          </a:p>
          <a:p>
            <a:pPr>
              <a:lnSpc>
                <a:spcPct val="90000"/>
              </a:lnSpc>
            </a:pPr>
            <a:r>
              <a:rPr lang="en-US" altLang="en-US" sz="2400">
                <a:latin typeface="Calibri" panose="020F0502020204030204" pitchFamily="34" charset="0"/>
              </a:rPr>
              <a:t>Surgery can relieve parental distress and improve attachment between the child with DSD and the family.”</a:t>
            </a:r>
          </a:p>
          <a:p>
            <a:pPr>
              <a:lnSpc>
                <a:spcPct val="90000"/>
              </a:lnSpc>
            </a:pPr>
            <a:endParaRPr lang="en-US" altLang="en-US" sz="1400">
              <a:latin typeface="Century Gothic" panose="020B0502020202020204" pitchFamily="34" charset="0"/>
            </a:endParaRPr>
          </a:p>
          <a:p>
            <a:pPr>
              <a:lnSpc>
                <a:spcPct val="90000"/>
              </a:lnSpc>
            </a:pPr>
            <a:r>
              <a:rPr lang="fi-FI" altLang="en-US" sz="1400">
                <a:latin typeface="Century Gothic" panose="020B0502020202020204" pitchFamily="34" charset="0"/>
              </a:rPr>
              <a:t>						</a:t>
            </a:r>
            <a:r>
              <a:rPr lang="fi-FI" altLang="en-US" sz="1800">
                <a:latin typeface="Calibri" panose="020F0502020204030204" pitchFamily="34" charset="0"/>
              </a:rPr>
              <a:t>(Kim, K.S. and Kim, J. (2012)</a:t>
            </a:r>
            <a:endParaRPr lang="en-AU" altLang="en-US" sz="1800">
              <a:latin typeface="Calibri" panose="020F0502020204030204" pitchFamily="34" charset="0"/>
            </a:endParaRPr>
          </a:p>
        </p:txBody>
      </p:sp>
      <p:pic>
        <p:nvPicPr>
          <p:cNvPr id="65540" name="Graphic 3" descr="Blog outline">
            <a:extLst>
              <a:ext uri="{FF2B5EF4-FFF2-40B4-BE49-F238E27FC236}">
                <a16:creationId xmlns:a16="http://schemas.microsoft.com/office/drawing/2014/main" id="{477AA406-8D3A-42AD-B89B-90387CB889B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3888" y="549275"/>
            <a:ext cx="758825"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a:extLst>
              <a:ext uri="{FF2B5EF4-FFF2-40B4-BE49-F238E27FC236}">
                <a16:creationId xmlns:a16="http://schemas.microsoft.com/office/drawing/2014/main" id="{0C94B3CE-04E0-4125-A61D-F19CB8A92CF4}"/>
              </a:ext>
            </a:extLst>
          </p:cNvPr>
          <p:cNvSpPr>
            <a:spLocks noGrp="1"/>
          </p:cNvSpPr>
          <p:nvPr>
            <p:ph type="ctrTitle"/>
          </p:nvPr>
        </p:nvSpPr>
        <p:spPr>
          <a:xfrm>
            <a:off x="1852613" y="549275"/>
            <a:ext cx="7772400" cy="1800225"/>
          </a:xfrm>
        </p:spPr>
        <p:txBody>
          <a:bodyPr/>
          <a:lstStyle/>
          <a:p>
            <a:pPr algn="ctr"/>
            <a:r>
              <a:rPr lang="en-US" altLang="en-US" sz="4000" b="0">
                <a:latin typeface="Calibri" panose="020F0502020204030204" pitchFamily="34" charset="0"/>
              </a:rPr>
              <a:t>Reasons for early intervention: Function </a:t>
            </a:r>
            <a:endParaRPr lang="en-AU" altLang="en-US" sz="4000">
              <a:latin typeface="Calibri" panose="020F0502020204030204" pitchFamily="34" charset="0"/>
            </a:endParaRPr>
          </a:p>
        </p:txBody>
      </p:sp>
      <p:sp>
        <p:nvSpPr>
          <p:cNvPr id="67587" name="Subtitle 2">
            <a:extLst>
              <a:ext uri="{FF2B5EF4-FFF2-40B4-BE49-F238E27FC236}">
                <a16:creationId xmlns:a16="http://schemas.microsoft.com/office/drawing/2014/main" id="{EBAA414C-4040-4EC2-9A39-CEE9150398F7}"/>
              </a:ext>
            </a:extLst>
          </p:cNvPr>
          <p:cNvSpPr>
            <a:spLocks noGrp="1"/>
          </p:cNvSpPr>
          <p:nvPr>
            <p:ph type="subTitle" idx="1"/>
          </p:nvPr>
        </p:nvSpPr>
        <p:spPr>
          <a:xfrm>
            <a:off x="1852613" y="2816225"/>
            <a:ext cx="8347075" cy="3313113"/>
          </a:xfrm>
        </p:spPr>
        <p:txBody>
          <a:bodyPr/>
          <a:lstStyle/>
          <a:p>
            <a:r>
              <a:rPr lang="en-US" altLang="en-US" sz="2400">
                <a:latin typeface="Calibri" panose="020F0502020204030204" pitchFamily="34" charset="0"/>
              </a:rPr>
              <a:t>“Some of the aims of surgery are to prevent urinary obstruction or infections, preserving sexual and reproductive potentials, and maximizing anatomy to enhance sexual function. </a:t>
            </a:r>
          </a:p>
          <a:p>
            <a:endParaRPr lang="en-US" altLang="en-US" sz="2400">
              <a:latin typeface="Calibri" panose="020F0502020204030204" pitchFamily="34" charset="0"/>
            </a:endParaRPr>
          </a:p>
          <a:p>
            <a:r>
              <a:rPr lang="en-US" altLang="en-US" sz="2400">
                <a:latin typeface="Calibri" panose="020F0502020204030204" pitchFamily="34" charset="0"/>
              </a:rPr>
              <a:t>It is important to inform the parents that a functional outcome is more important than a cosmetic outcome. Patients and parents should not be given unrealistic expectations about penile reconstruction.”</a:t>
            </a:r>
          </a:p>
          <a:p>
            <a:r>
              <a:rPr lang="fi-FI" altLang="en-US" sz="1800">
                <a:latin typeface="Calibri" panose="020F0502020204030204" pitchFamily="34" charset="0"/>
              </a:rPr>
              <a:t>						(Kim, K.S. and Kim, J. (2012)</a:t>
            </a:r>
            <a:endParaRPr lang="en-AU" altLang="en-US" sz="1800" b="1">
              <a:latin typeface="Calibri" panose="020F0502020204030204" pitchFamily="34" charset="0"/>
            </a:endParaRPr>
          </a:p>
        </p:txBody>
      </p:sp>
      <p:pic>
        <p:nvPicPr>
          <p:cNvPr id="67588" name="Graphic 3" descr="Blog outline">
            <a:extLst>
              <a:ext uri="{FF2B5EF4-FFF2-40B4-BE49-F238E27FC236}">
                <a16:creationId xmlns:a16="http://schemas.microsoft.com/office/drawing/2014/main" id="{A5D32359-56A1-43F6-A136-DEBAA0D6F7E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7988" y="549275"/>
            <a:ext cx="758825"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a:extLst>
              <a:ext uri="{FF2B5EF4-FFF2-40B4-BE49-F238E27FC236}">
                <a16:creationId xmlns:a16="http://schemas.microsoft.com/office/drawing/2014/main" id="{71EBC470-52F7-4A82-804C-A0B4C6F8B2EC}"/>
              </a:ext>
            </a:extLst>
          </p:cNvPr>
          <p:cNvSpPr>
            <a:spLocks noGrp="1"/>
          </p:cNvSpPr>
          <p:nvPr>
            <p:ph type="ctrTitle"/>
          </p:nvPr>
        </p:nvSpPr>
        <p:spPr>
          <a:xfrm>
            <a:off x="1774825" y="476250"/>
            <a:ext cx="7772400" cy="1800225"/>
          </a:xfrm>
        </p:spPr>
        <p:txBody>
          <a:bodyPr/>
          <a:lstStyle/>
          <a:p>
            <a:pPr algn="ctr"/>
            <a:r>
              <a:rPr lang="en-US" altLang="en-US" sz="4000" b="0">
                <a:latin typeface="Calibri" panose="020F0502020204030204" pitchFamily="34" charset="0"/>
              </a:rPr>
              <a:t>Reasons for early intervention: Malignancy</a:t>
            </a:r>
            <a:endParaRPr lang="en-AU" altLang="en-US" sz="4000">
              <a:latin typeface="Calibri" panose="020F0502020204030204" pitchFamily="34" charset="0"/>
            </a:endParaRPr>
          </a:p>
        </p:txBody>
      </p:sp>
      <p:sp>
        <p:nvSpPr>
          <p:cNvPr id="69635" name="Subtitle 2">
            <a:extLst>
              <a:ext uri="{FF2B5EF4-FFF2-40B4-BE49-F238E27FC236}">
                <a16:creationId xmlns:a16="http://schemas.microsoft.com/office/drawing/2014/main" id="{BF12E6F9-6715-4F83-B4B4-D0E5F10D2E2C}"/>
              </a:ext>
            </a:extLst>
          </p:cNvPr>
          <p:cNvSpPr>
            <a:spLocks noGrp="1"/>
          </p:cNvSpPr>
          <p:nvPr>
            <p:ph type="subTitle" idx="1"/>
          </p:nvPr>
        </p:nvSpPr>
        <p:spPr>
          <a:xfrm>
            <a:off x="1379538" y="2386013"/>
            <a:ext cx="9432925" cy="4391025"/>
          </a:xfrm>
        </p:spPr>
        <p:txBody>
          <a:bodyPr/>
          <a:lstStyle/>
          <a:p>
            <a:pPr>
              <a:lnSpc>
                <a:spcPct val="80000"/>
              </a:lnSpc>
            </a:pPr>
            <a:r>
              <a:rPr lang="en-US" altLang="en-US" sz="2000">
                <a:latin typeface="Calibri" panose="020F0502020204030204" pitchFamily="34" charset="0"/>
              </a:rPr>
              <a:t>“From a urologic perspective, the diagnosis of DSD raises concerns of tumor risk and treatment as well as future fertility preservation. </a:t>
            </a:r>
          </a:p>
          <a:p>
            <a:pPr>
              <a:lnSpc>
                <a:spcPct val="80000"/>
              </a:lnSpc>
            </a:pPr>
            <a:endParaRPr lang="en-US" altLang="en-US" sz="2000">
              <a:latin typeface="Calibri" panose="020F0502020204030204" pitchFamily="34" charset="0"/>
            </a:endParaRPr>
          </a:p>
          <a:p>
            <a:pPr>
              <a:lnSpc>
                <a:spcPct val="80000"/>
              </a:lnSpc>
            </a:pPr>
            <a:r>
              <a:rPr lang="en-AU" altLang="en-US" sz="2000">
                <a:latin typeface="Calibri" panose="020F0502020204030204" pitchFamily="34" charset="0"/>
              </a:rPr>
              <a:t>DSD patients are at increased risk for the development of testicular carcinoma in-situ (CIS) and germ cell tumors (GCT), including seminoma, non-seminoma, juvenile granulosa cell, gonadoblastoma, and dysgerminoma. </a:t>
            </a:r>
          </a:p>
          <a:p>
            <a:pPr>
              <a:lnSpc>
                <a:spcPct val="80000"/>
              </a:lnSpc>
            </a:pPr>
            <a:endParaRPr lang="en-AU" altLang="en-US" sz="2000">
              <a:latin typeface="Calibri" panose="020F0502020204030204" pitchFamily="34" charset="0"/>
            </a:endParaRPr>
          </a:p>
          <a:p>
            <a:pPr>
              <a:lnSpc>
                <a:spcPct val="80000"/>
              </a:lnSpc>
            </a:pPr>
            <a:r>
              <a:rPr lang="en-US" altLang="en-US" sz="2000">
                <a:latin typeface="Calibri" panose="020F0502020204030204" pitchFamily="34" charset="0"/>
              </a:rPr>
              <a:t>Other tumors are also of concern, including juvenile granulosa cell tumors (JGCTs) and tumors of congenital adrenal hyperplasia (CAH)  </a:t>
            </a:r>
            <a:endParaRPr lang="en-AU" altLang="en-US" sz="2000">
              <a:latin typeface="Calibri" panose="020F0502020204030204" pitchFamily="34" charset="0"/>
            </a:endParaRPr>
          </a:p>
          <a:p>
            <a:pPr>
              <a:lnSpc>
                <a:spcPct val="80000"/>
              </a:lnSpc>
            </a:pPr>
            <a:endParaRPr lang="en-AU" altLang="en-US" sz="2000">
              <a:latin typeface="Calibri" panose="020F0502020204030204" pitchFamily="34" charset="0"/>
            </a:endParaRPr>
          </a:p>
          <a:p>
            <a:pPr>
              <a:lnSpc>
                <a:spcPct val="80000"/>
              </a:lnSpc>
            </a:pPr>
            <a:r>
              <a:rPr lang="en-AU" altLang="en-US" sz="2000">
                <a:latin typeface="Calibri" panose="020F0502020204030204" pitchFamily="34" charset="0"/>
              </a:rPr>
              <a:t>For example, </a:t>
            </a:r>
            <a:r>
              <a:rPr lang="en-US" altLang="en-US" sz="2000">
                <a:latin typeface="Calibri" panose="020F0502020204030204" pitchFamily="34" charset="0"/>
              </a:rPr>
              <a:t>Post-pubertal complete androgen insensitivity syndrome (AIS) patients remain prone to tumor development if the testes remain in the abdomen. Estimates of the risk of GCT in partial AIS for untreated undescended testes may be as high as 50%.” </a:t>
            </a:r>
          </a:p>
          <a:p>
            <a:pPr>
              <a:lnSpc>
                <a:spcPct val="80000"/>
              </a:lnSpc>
            </a:pPr>
            <a:r>
              <a:rPr lang="en-US" altLang="en-US" sz="1900">
                <a:latin typeface="Calibri" panose="020F0502020204030204" pitchFamily="34" charset="0"/>
              </a:rPr>
              <a:t>							</a:t>
            </a:r>
          </a:p>
          <a:p>
            <a:pPr>
              <a:lnSpc>
                <a:spcPct val="80000"/>
              </a:lnSpc>
            </a:pPr>
            <a:r>
              <a:rPr lang="en-US" altLang="en-US" sz="1900">
                <a:latin typeface="Calibri" panose="020F0502020204030204" pitchFamily="34" charset="0"/>
              </a:rPr>
              <a:t>                					           </a:t>
            </a:r>
            <a:r>
              <a:rPr lang="en-US" altLang="en-US" sz="1800">
                <a:latin typeface="Calibri" panose="020F0502020204030204" pitchFamily="34" charset="0"/>
              </a:rPr>
              <a:t>                 (Kathrins, M., &amp; Kolon, T. F. (2016)</a:t>
            </a:r>
            <a:endParaRPr lang="en-US" altLang="en-US" sz="1900">
              <a:latin typeface="Calibri" panose="020F0502020204030204" pitchFamily="34" charset="0"/>
            </a:endParaRPr>
          </a:p>
          <a:p>
            <a:pPr>
              <a:lnSpc>
                <a:spcPct val="80000"/>
              </a:lnSpc>
            </a:pPr>
            <a:endParaRPr lang="en-US" altLang="en-US" sz="1500">
              <a:latin typeface="Century Gothic" panose="020B0502020202020204" pitchFamily="34" charset="0"/>
            </a:endParaRPr>
          </a:p>
        </p:txBody>
      </p:sp>
      <p:pic>
        <p:nvPicPr>
          <p:cNvPr id="69636" name="Graphic 3" descr="Blog outline">
            <a:extLst>
              <a:ext uri="{FF2B5EF4-FFF2-40B4-BE49-F238E27FC236}">
                <a16:creationId xmlns:a16="http://schemas.microsoft.com/office/drawing/2014/main" id="{884F776B-B666-4BC6-BB5D-4F59F6B8F21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9425" y="404813"/>
            <a:ext cx="758825"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a:extLst>
              <a:ext uri="{FF2B5EF4-FFF2-40B4-BE49-F238E27FC236}">
                <a16:creationId xmlns:a16="http://schemas.microsoft.com/office/drawing/2014/main" id="{A1BD3A9D-546B-434A-BFC1-2B8F47419C06}"/>
              </a:ext>
            </a:extLst>
          </p:cNvPr>
          <p:cNvSpPr>
            <a:spLocks noGrp="1"/>
          </p:cNvSpPr>
          <p:nvPr>
            <p:ph type="title"/>
          </p:nvPr>
        </p:nvSpPr>
        <p:spPr/>
        <p:txBody>
          <a:bodyPr/>
          <a:lstStyle/>
          <a:p>
            <a:pPr algn="ctr"/>
            <a:r>
              <a:rPr lang="en-US" altLang="en-US" b="0">
                <a:latin typeface="Calibri" panose="020F0502020204030204" pitchFamily="34" charset="0"/>
              </a:rPr>
              <a:t>Changes in practice</a:t>
            </a:r>
            <a:endParaRPr lang="en-AU" altLang="en-US" b="0">
              <a:latin typeface="Calibri" panose="020F0502020204030204" pitchFamily="34" charset="0"/>
            </a:endParaRPr>
          </a:p>
        </p:txBody>
      </p:sp>
      <p:sp>
        <p:nvSpPr>
          <p:cNvPr id="71683" name="Content Placeholder 2">
            <a:extLst>
              <a:ext uri="{FF2B5EF4-FFF2-40B4-BE49-F238E27FC236}">
                <a16:creationId xmlns:a16="http://schemas.microsoft.com/office/drawing/2014/main" id="{2E225695-2077-497B-BC17-35247B9918EC}"/>
              </a:ext>
            </a:extLst>
          </p:cNvPr>
          <p:cNvSpPr>
            <a:spLocks noGrp="1"/>
          </p:cNvSpPr>
          <p:nvPr>
            <p:ph idx="1"/>
          </p:nvPr>
        </p:nvSpPr>
        <p:spPr/>
        <p:txBody>
          <a:bodyPr/>
          <a:lstStyle/>
          <a:p>
            <a:endParaRPr lang="en-US" altLang="en-US" sz="1800">
              <a:latin typeface="Century Gothic" panose="020B0502020202020204" pitchFamily="34" charset="0"/>
            </a:endParaRPr>
          </a:p>
          <a:p>
            <a:endParaRPr lang="en-US" altLang="en-US" sz="2400">
              <a:latin typeface="Calibri" panose="020F0502020204030204" pitchFamily="34" charset="0"/>
            </a:endParaRPr>
          </a:p>
          <a:p>
            <a:endParaRPr lang="en-US" altLang="en-US" sz="2400">
              <a:latin typeface="Calibri" panose="020F0502020204030204" pitchFamily="34" charset="0"/>
            </a:endParaRPr>
          </a:p>
          <a:p>
            <a:pPr>
              <a:buFont typeface="Arial" panose="020B0604020202020204" pitchFamily="34" charset="0"/>
              <a:buNone/>
            </a:pPr>
            <a:r>
              <a:rPr lang="en-US" altLang="en-US" sz="2400">
                <a:latin typeface="Calibri" panose="020F0502020204030204" pitchFamily="34" charset="0"/>
              </a:rPr>
              <a:t>More recently, there have been changes to the clinical management of children</a:t>
            </a:r>
          </a:p>
          <a:p>
            <a:pPr>
              <a:buFont typeface="Arial" panose="020B0604020202020204" pitchFamily="34" charset="0"/>
              <a:buNone/>
            </a:pPr>
            <a:r>
              <a:rPr lang="en-US" altLang="en-US" sz="2400">
                <a:latin typeface="Calibri" panose="020F0502020204030204" pitchFamily="34" charset="0"/>
              </a:rPr>
              <a:t>born with intersex conditions, as Dr O’Connell explains…</a:t>
            </a:r>
            <a:endParaRPr lang="en-AU" altLang="en-US" sz="2400">
              <a:latin typeface="Calibri" panose="020F0502020204030204" pitchFamily="34" charset="0"/>
            </a:endParaRPr>
          </a:p>
        </p:txBody>
      </p:sp>
      <p:pic>
        <p:nvPicPr>
          <p:cNvPr id="71684" name="Graphic 3" descr="Blog outline">
            <a:extLst>
              <a:ext uri="{FF2B5EF4-FFF2-40B4-BE49-F238E27FC236}">
                <a16:creationId xmlns:a16="http://schemas.microsoft.com/office/drawing/2014/main" id="{7C102E5E-A00F-4F75-BB21-2C095E83F9C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4813" y="219075"/>
            <a:ext cx="758825"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146EA-FF8C-4495-9DAA-8FDB3DC483A4}"/>
              </a:ext>
            </a:extLst>
          </p:cNvPr>
          <p:cNvSpPr>
            <a:spLocks noGrp="1"/>
          </p:cNvSpPr>
          <p:nvPr>
            <p:ph type="title"/>
          </p:nvPr>
        </p:nvSpPr>
        <p:spPr>
          <a:xfrm>
            <a:off x="1487488" y="5894388"/>
            <a:ext cx="8496300" cy="504825"/>
          </a:xfrm>
        </p:spPr>
        <p:txBody>
          <a:bodyPr>
            <a:normAutofit fontScale="90000"/>
          </a:bodyPr>
          <a:lstStyle/>
          <a:p>
            <a:pPr>
              <a:defRPr/>
            </a:pPr>
            <a:r>
              <a:rPr lang="en-AU" altLang="en-US" sz="1800">
                <a:latin typeface="Calibri" panose="020F0502020204030204" pitchFamily="34" charset="0"/>
              </a:rPr>
              <a:t>Dr Michele O’Connell</a:t>
            </a:r>
            <a:r>
              <a:rPr lang="en-AU" altLang="en-US" sz="1800" b="0">
                <a:latin typeface="Calibri" panose="020F0502020204030204" pitchFamily="34" charset="0"/>
              </a:rPr>
              <a:t>, Paediatric Endocrinologist, Dept of Endocrinology and Diabetes, RCH Gender Service </a:t>
            </a:r>
            <a:r>
              <a:rPr lang="en-AU" altLang="en-US" sz="1600" b="0">
                <a:latin typeface="Calibri" panose="020F0502020204030204" pitchFamily="34" charset="0"/>
              </a:rPr>
              <a:t>(45secs)</a:t>
            </a:r>
            <a:endParaRPr lang="en-AU" altLang="en-US" sz="1600"/>
          </a:p>
        </p:txBody>
      </p:sp>
      <p:pic>
        <p:nvPicPr>
          <p:cNvPr id="73731" name="Graphic 3" descr="Video camera outline">
            <a:extLst>
              <a:ext uri="{FF2B5EF4-FFF2-40B4-BE49-F238E27FC236}">
                <a16:creationId xmlns:a16="http://schemas.microsoft.com/office/drawing/2014/main" id="{2BAFBB72-03BB-4611-BE6B-CB0149F1F84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7988" y="271463"/>
            <a:ext cx="644525"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Online Media 2" title="3b.mp4">
            <a:hlinkClick r:id="" action="ppaction://media"/>
            <a:extLst>
              <a:ext uri="{FF2B5EF4-FFF2-40B4-BE49-F238E27FC236}">
                <a16:creationId xmlns:a16="http://schemas.microsoft.com/office/drawing/2014/main" id="{AB4430D1-9953-49CD-AF48-15E45FAD1014}"/>
              </a:ext>
            </a:extLst>
          </p:cNvPr>
          <p:cNvPicPr>
            <a:picLocks noRot="1" noChangeAspect="1"/>
          </p:cNvPicPr>
          <p:nvPr>
            <a:videoFile r:link="rId2"/>
          </p:nvPr>
        </p:nvPicPr>
        <p:blipFill>
          <a:blip r:embed="rId6"/>
          <a:stretch>
            <a:fillRect/>
          </a:stretch>
        </p:blipFill>
        <p:spPr>
          <a:xfrm>
            <a:off x="1282700" y="765175"/>
            <a:ext cx="8701088" cy="4902200"/>
          </a:xfrm>
          <a:prstGeom prst="rect">
            <a:avLst/>
          </a:prstGeom>
        </p:spPr>
      </p:pic>
    </p:spTree>
    <p:custDataLst>
      <p:tags r:id="rId1"/>
    </p:custData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3">
            <a:extLst>
              <a:ext uri="{FF2B5EF4-FFF2-40B4-BE49-F238E27FC236}">
                <a16:creationId xmlns:a16="http://schemas.microsoft.com/office/drawing/2014/main" id="{55345B6C-FE61-44D4-A70B-25D6A127B25F}"/>
              </a:ext>
            </a:extLst>
          </p:cNvPr>
          <p:cNvSpPr>
            <a:spLocks noGrp="1"/>
          </p:cNvSpPr>
          <p:nvPr>
            <p:ph type="ctrTitle"/>
          </p:nvPr>
        </p:nvSpPr>
        <p:spPr>
          <a:xfrm>
            <a:off x="2424113" y="736600"/>
            <a:ext cx="6742112" cy="730250"/>
          </a:xfrm>
        </p:spPr>
        <p:txBody>
          <a:bodyPr/>
          <a:lstStyle/>
          <a:p>
            <a:pPr>
              <a:defRPr/>
            </a:pPr>
            <a:r>
              <a:rPr lang="en-US" altLang="en-US" sz="4000" b="0" dirty="0">
                <a:latin typeface="+mj-lt"/>
                <a:cs typeface="Calibri" panose="020F0502020204030204" pitchFamily="34" charset="0"/>
              </a:rPr>
              <a:t>Aims of this module</a:t>
            </a:r>
          </a:p>
        </p:txBody>
      </p:sp>
      <p:sp>
        <p:nvSpPr>
          <p:cNvPr id="18435" name="Subtitle 4">
            <a:extLst>
              <a:ext uri="{FF2B5EF4-FFF2-40B4-BE49-F238E27FC236}">
                <a16:creationId xmlns:a16="http://schemas.microsoft.com/office/drawing/2014/main" id="{632D4658-6E3E-4A25-A4CA-E4F19EBEFB3E}"/>
              </a:ext>
            </a:extLst>
          </p:cNvPr>
          <p:cNvSpPr>
            <a:spLocks noGrp="1"/>
          </p:cNvSpPr>
          <p:nvPr>
            <p:ph type="subTitle" idx="1"/>
          </p:nvPr>
        </p:nvSpPr>
        <p:spPr>
          <a:xfrm>
            <a:off x="695325" y="1844675"/>
            <a:ext cx="9864725" cy="3816350"/>
          </a:xfrm>
        </p:spPr>
        <p:txBody>
          <a:bodyPr/>
          <a:lstStyle/>
          <a:p>
            <a:pPr algn="l">
              <a:defRPr/>
            </a:pPr>
            <a:endParaRPr lang="en-US" altLang="en-US" sz="800" dirty="0">
              <a:latin typeface="Calibri" panose="020F0502020204030204" pitchFamily="34" charset="0"/>
            </a:endParaRPr>
          </a:p>
          <a:p>
            <a:pPr algn="l">
              <a:buFont typeface="Arial" panose="020B0604020202020204" pitchFamily="34" charset="0"/>
              <a:buChar char="•"/>
              <a:defRPr/>
            </a:pPr>
            <a:r>
              <a:rPr lang="en-AU" altLang="en-US" sz="2400" dirty="0">
                <a:latin typeface="Calibri" panose="020F0502020204030204" pitchFamily="34" charset="0"/>
              </a:rPr>
              <a:t>To understand what ‘intersex variations’ and ‘differences of sex development’ are and how they present clinically.</a:t>
            </a:r>
          </a:p>
          <a:p>
            <a:pPr algn="l">
              <a:buFont typeface="Arial" panose="020B0604020202020204" pitchFamily="34" charset="0"/>
              <a:buChar char="•"/>
              <a:defRPr/>
            </a:pPr>
            <a:endParaRPr lang="en-AU" altLang="en-US" sz="800" dirty="0">
              <a:latin typeface="Calibri" panose="020F0502020204030204" pitchFamily="34" charset="0"/>
            </a:endParaRPr>
          </a:p>
          <a:p>
            <a:pPr algn="l">
              <a:buFont typeface="Arial" panose="020B0604020202020204" pitchFamily="34" charset="0"/>
              <a:buChar char="•"/>
              <a:defRPr/>
            </a:pPr>
            <a:r>
              <a:rPr lang="en-AU" altLang="en-US" sz="2400" dirty="0">
                <a:latin typeface="Calibri" panose="020F0502020204030204" pitchFamily="34" charset="0"/>
              </a:rPr>
              <a:t>To consider some of the ethical complexities associated with these variations including;</a:t>
            </a:r>
            <a:r>
              <a:rPr lang="en-AU" altLang="en-US" sz="2000" dirty="0">
                <a:latin typeface="Calibri" panose="020F0502020204030204" pitchFamily="34" charset="0"/>
              </a:rPr>
              <a:t> </a:t>
            </a:r>
          </a:p>
          <a:p>
            <a:pPr algn="l">
              <a:defRPr/>
            </a:pPr>
            <a:r>
              <a:rPr lang="en-AU" altLang="en-US" sz="800" dirty="0">
                <a:latin typeface="Calibri" panose="020F0502020204030204" pitchFamily="34" charset="0"/>
              </a:rPr>
              <a:t>	</a:t>
            </a:r>
          </a:p>
          <a:p>
            <a:pPr algn="l">
              <a:defRPr/>
            </a:pPr>
            <a:r>
              <a:rPr lang="en-AU" altLang="en-US" sz="2000" dirty="0">
                <a:latin typeface="Calibri" panose="020F0502020204030204" pitchFamily="34" charset="0"/>
              </a:rPr>
              <a:t>		- Changing medical practices and social attitudes</a:t>
            </a:r>
          </a:p>
          <a:p>
            <a:pPr algn="l">
              <a:defRPr/>
            </a:pPr>
            <a:r>
              <a:rPr lang="en-AU" altLang="en-US" sz="2000" dirty="0">
                <a:latin typeface="Calibri" panose="020F0502020204030204" pitchFamily="34" charset="0"/>
              </a:rPr>
              <a:t>  		- Australian regulation of the treatment of intersex variations in paediatric 		  healthcare nationally and state- by- state</a:t>
            </a:r>
          </a:p>
          <a:p>
            <a:pPr lvl="4" algn="l">
              <a:defRPr/>
            </a:pPr>
            <a:r>
              <a:rPr lang="en-AU" altLang="en-US" sz="1800" dirty="0">
                <a:latin typeface="Calibri" panose="020F0502020204030204" pitchFamily="34" charset="0"/>
              </a:rPr>
              <a:t>	- </a:t>
            </a:r>
            <a:r>
              <a:rPr lang="en-AU" altLang="en-US" sz="2000" dirty="0">
                <a:latin typeface="Calibri" panose="020F0502020204030204" pitchFamily="34" charset="0"/>
              </a:rPr>
              <a:t>The ethical rationale underpinning these policies</a:t>
            </a:r>
          </a:p>
          <a:p>
            <a:pPr lvl="4" algn="l">
              <a:defRPr/>
            </a:pPr>
            <a:r>
              <a:rPr lang="en-AU" altLang="en-US" sz="2000" dirty="0">
                <a:latin typeface="Calibri" panose="020F0502020204030204" pitchFamily="34" charset="0"/>
              </a:rPr>
              <a:t>	- The ethical issues in deferring surgical and other interventions</a:t>
            </a:r>
          </a:p>
          <a:p>
            <a:pPr marL="1714500" lvl="4" indent="-342900" algn="l">
              <a:buFontTx/>
              <a:buChar char="-"/>
              <a:defRPr/>
            </a:pPr>
            <a:endParaRPr lang="en-AU" altLang="en-US" sz="2000" dirty="0">
              <a:latin typeface="Calibri" panose="020F0502020204030204" pitchFamily="34" charset="0"/>
            </a:endParaRPr>
          </a:p>
          <a:p>
            <a:pPr lvl="4" algn="l">
              <a:defRPr/>
            </a:pPr>
            <a:endParaRPr lang="en-AU" altLang="en-US" sz="2000" dirty="0">
              <a:latin typeface="Calibri" panose="020F0502020204030204" pitchFamily="34" charset="0"/>
            </a:endParaRPr>
          </a:p>
          <a:p>
            <a:pPr lvl="4" algn="l">
              <a:buFontTx/>
              <a:buChar char="-"/>
              <a:defRPr/>
            </a:pPr>
            <a:endParaRPr lang="en-AU" altLang="en-US" sz="1800" dirty="0">
              <a:latin typeface="Calibri" panose="020F0502020204030204" pitchFamily="34" charset="0"/>
            </a:endParaRPr>
          </a:p>
          <a:p>
            <a:pPr algn="l">
              <a:buFontTx/>
              <a:buChar char="-"/>
              <a:defRPr/>
            </a:pPr>
            <a:endParaRPr lang="en-AU" altLang="en-US" sz="2000" dirty="0">
              <a:latin typeface="Century Gothic" panose="020B0502020202020204" pitchFamily="34" charset="0"/>
            </a:endParaRPr>
          </a:p>
          <a:p>
            <a:pPr algn="l">
              <a:buFont typeface="Arial" panose="020B0604020202020204" pitchFamily="34" charset="0"/>
              <a:buChar char="•"/>
              <a:defRPr/>
            </a:pPr>
            <a:endParaRPr lang="en-AU" altLang="en-US" sz="2400" dirty="0">
              <a:latin typeface="Calibri" panose="020F0502020204030204" pitchFamily="34" charset="0"/>
            </a:endParaRPr>
          </a:p>
        </p:txBody>
      </p:sp>
      <p:pic>
        <p:nvPicPr>
          <p:cNvPr id="20484" name="Graphic 4" descr="Blog outline">
            <a:extLst>
              <a:ext uri="{FF2B5EF4-FFF2-40B4-BE49-F238E27FC236}">
                <a16:creationId xmlns:a16="http://schemas.microsoft.com/office/drawing/2014/main" id="{F8E1FA15-3D7E-494D-9881-7E311ACB49A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9425" y="355600"/>
            <a:ext cx="758825" cy="76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Content Placeholder 2">
            <a:extLst>
              <a:ext uri="{FF2B5EF4-FFF2-40B4-BE49-F238E27FC236}">
                <a16:creationId xmlns:a16="http://schemas.microsoft.com/office/drawing/2014/main" id="{50A1EA32-1FD6-4581-973C-9646926F71EC}"/>
              </a:ext>
            </a:extLst>
          </p:cNvPr>
          <p:cNvSpPr>
            <a:spLocks noGrp="1"/>
          </p:cNvSpPr>
          <p:nvPr>
            <p:ph idx="1"/>
          </p:nvPr>
        </p:nvSpPr>
        <p:spPr>
          <a:xfrm>
            <a:off x="1428750" y="2492375"/>
            <a:ext cx="9779000" cy="2997200"/>
          </a:xfrm>
        </p:spPr>
        <p:txBody>
          <a:bodyPr/>
          <a:lstStyle/>
          <a:p>
            <a:pPr marL="0" indent="0">
              <a:buFont typeface="Arial" panose="020B0604020202020204" pitchFamily="34" charset="0"/>
              <a:buNone/>
            </a:pPr>
            <a:r>
              <a:rPr lang="en-US" altLang="en-US" sz="2400">
                <a:latin typeface="Calibri" panose="020F0502020204030204" pitchFamily="34" charset="0"/>
              </a:rPr>
              <a:t>This shift in the clinical management of children with DSD, including a more multi-disciplinary approach, is a global trend.</a:t>
            </a:r>
          </a:p>
          <a:p>
            <a:pPr marL="0" indent="0"/>
            <a:endParaRPr lang="en-US" altLang="en-US" sz="2400">
              <a:latin typeface="Calibri" panose="020F0502020204030204" pitchFamily="34" charset="0"/>
            </a:endParaRPr>
          </a:p>
          <a:p>
            <a:pPr marL="0" indent="0">
              <a:buFont typeface="Arial" panose="020B0604020202020204" pitchFamily="34" charset="0"/>
              <a:buNone/>
            </a:pPr>
            <a:r>
              <a:rPr lang="en-US" altLang="en-US" sz="2400">
                <a:latin typeface="Calibri" panose="020F0502020204030204" pitchFamily="34" charset="0"/>
              </a:rPr>
              <a:t>A number of international consensus documents have detailed these changes, and one country has enacted world-first legal protections for intersex individuals… </a:t>
            </a:r>
            <a:endParaRPr lang="en-AU" altLang="en-US" sz="2400">
              <a:latin typeface="Calibri" panose="020F0502020204030204" pitchFamily="34" charset="0"/>
            </a:endParaRPr>
          </a:p>
        </p:txBody>
      </p:sp>
      <p:pic>
        <p:nvPicPr>
          <p:cNvPr id="75779" name="Graphic 3" descr="Blog outline">
            <a:extLst>
              <a:ext uri="{FF2B5EF4-FFF2-40B4-BE49-F238E27FC236}">
                <a16:creationId xmlns:a16="http://schemas.microsoft.com/office/drawing/2014/main" id="{6433FE49-7F36-4268-9383-09FFAAF7F5C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9763" y="620713"/>
            <a:ext cx="758825"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2" name="TextBox 1">
            <a:extLst>
              <a:ext uri="{FF2B5EF4-FFF2-40B4-BE49-F238E27FC236}">
                <a16:creationId xmlns:a16="http://schemas.microsoft.com/office/drawing/2014/main" id="{CC43E258-04E7-49F6-9AA6-336AA02AFD21}"/>
              </a:ext>
            </a:extLst>
          </p:cNvPr>
          <p:cNvSpPr txBox="1">
            <a:spLocks noChangeArrowheads="1"/>
          </p:cNvSpPr>
          <p:nvPr/>
        </p:nvSpPr>
        <p:spPr bwMode="auto">
          <a:xfrm>
            <a:off x="3575050" y="765175"/>
            <a:ext cx="4213225" cy="708025"/>
          </a:xfrm>
          <a:prstGeom prst="rect">
            <a:avLst/>
          </a:prstGeom>
          <a:noFill/>
          <a:ln>
            <a:noFill/>
          </a:ln>
        </p:spPr>
        <p:txBody>
          <a:bodyPr wrap="non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defRPr/>
            </a:pPr>
            <a:r>
              <a:rPr lang="en-US" altLang="en-US" sz="4000" dirty="0">
                <a:solidFill>
                  <a:schemeClr val="bg1"/>
                </a:solidFill>
                <a:latin typeface="+mj-lt"/>
              </a:rPr>
              <a:t>Changes in practice</a:t>
            </a:r>
            <a:endParaRPr lang="en-AU" altLang="en-US" sz="4000" dirty="0">
              <a:solidFill>
                <a:schemeClr val="bg1"/>
              </a:solidFill>
              <a:latin typeface="+mj-lt"/>
            </a:endParaRPr>
          </a:p>
        </p:txBody>
      </p:sp>
    </p:spTree>
    <p:custDataLst>
      <p:tags r:id="rId1"/>
    </p:custDataLst>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a:extLst>
              <a:ext uri="{FF2B5EF4-FFF2-40B4-BE49-F238E27FC236}">
                <a16:creationId xmlns:a16="http://schemas.microsoft.com/office/drawing/2014/main" id="{341042B9-9566-498D-952B-29B23BF4B304}"/>
              </a:ext>
            </a:extLst>
          </p:cNvPr>
          <p:cNvSpPr>
            <a:spLocks noGrp="1"/>
          </p:cNvSpPr>
          <p:nvPr>
            <p:ph type="title"/>
          </p:nvPr>
        </p:nvSpPr>
        <p:spPr>
          <a:xfrm>
            <a:off x="1290638" y="477838"/>
            <a:ext cx="9342437" cy="863600"/>
          </a:xfrm>
        </p:spPr>
        <p:txBody>
          <a:bodyPr/>
          <a:lstStyle/>
          <a:p>
            <a:pPr algn="ctr"/>
            <a:r>
              <a:rPr lang="en-US" altLang="en-US" b="0">
                <a:latin typeface="Calibri" panose="020F0502020204030204" pitchFamily="34" charset="0"/>
              </a:rPr>
              <a:t>International perspectives on</a:t>
            </a:r>
            <a:br>
              <a:rPr lang="en-US" altLang="en-US" b="0">
                <a:latin typeface="Calibri" panose="020F0502020204030204" pitchFamily="34" charset="0"/>
              </a:rPr>
            </a:br>
            <a:r>
              <a:rPr lang="en-US" altLang="en-US" b="0">
                <a:latin typeface="Calibri" panose="020F0502020204030204" pitchFamily="34" charset="0"/>
              </a:rPr>
              <a:t>clinical management of Intersex conditions</a:t>
            </a:r>
            <a:endParaRPr lang="en-AU" altLang="en-US" b="0">
              <a:latin typeface="Calibri" panose="020F0502020204030204" pitchFamily="34" charset="0"/>
            </a:endParaRPr>
          </a:p>
        </p:txBody>
      </p:sp>
      <p:sp>
        <p:nvSpPr>
          <p:cNvPr id="77827" name="Content Placeholder 2">
            <a:extLst>
              <a:ext uri="{FF2B5EF4-FFF2-40B4-BE49-F238E27FC236}">
                <a16:creationId xmlns:a16="http://schemas.microsoft.com/office/drawing/2014/main" id="{3A702A94-FAEC-4442-A804-AE75C0AB2FB3}"/>
              </a:ext>
            </a:extLst>
          </p:cNvPr>
          <p:cNvSpPr>
            <a:spLocks noGrp="1"/>
          </p:cNvSpPr>
          <p:nvPr>
            <p:ph idx="1"/>
          </p:nvPr>
        </p:nvSpPr>
        <p:spPr>
          <a:xfrm>
            <a:off x="2063750" y="1773238"/>
            <a:ext cx="8928100" cy="4452937"/>
          </a:xfrm>
        </p:spPr>
        <p:txBody>
          <a:bodyPr/>
          <a:lstStyle/>
          <a:p>
            <a:pPr marL="0" indent="0">
              <a:spcBef>
                <a:spcPts val="2000"/>
              </a:spcBef>
              <a:buFont typeface="Arial" panose="020B0604020202020204" pitchFamily="34" charset="0"/>
              <a:buNone/>
            </a:pPr>
            <a:r>
              <a:rPr lang="en-US" altLang="en-US" sz="2000" b="1">
                <a:latin typeface="Calibri" panose="020F0502020204030204" pitchFamily="34" charset="0"/>
              </a:rPr>
              <a:t>The International Consensus Conference on Intersex Conditions, Chicago, 2005 </a:t>
            </a:r>
            <a:r>
              <a:rPr lang="en-US" altLang="en-US" sz="2000">
                <a:latin typeface="Calibri" panose="020F0502020204030204" pitchFamily="34" charset="0"/>
              </a:rPr>
              <a:t>stipulated:</a:t>
            </a:r>
          </a:p>
          <a:p>
            <a:pPr marL="0" indent="0">
              <a:spcBef>
                <a:spcPts val="2000"/>
              </a:spcBef>
              <a:buFont typeface="Arial" panose="020B0604020202020204" pitchFamily="34" charset="0"/>
              <a:buNone/>
            </a:pPr>
            <a:r>
              <a:rPr lang="en-US" altLang="en-US" sz="2000">
                <a:latin typeface="Calibri" panose="020F0502020204030204" pitchFamily="34" charset="0"/>
              </a:rPr>
              <a:t>Optimal clinical management of individuals with DSD should comprise the following:</a:t>
            </a:r>
          </a:p>
          <a:p>
            <a:pPr marL="0" indent="0">
              <a:spcBef>
                <a:spcPts val="2000"/>
              </a:spcBef>
              <a:buFontTx/>
              <a:buChar char="-"/>
            </a:pPr>
            <a:r>
              <a:rPr lang="en-US" altLang="en-US" sz="2000">
                <a:latin typeface="Calibri" panose="020F0502020204030204" pitchFamily="34" charset="0"/>
              </a:rPr>
              <a:t>gender assignment must be avoided before expert evaluation in newborns;</a:t>
            </a:r>
          </a:p>
          <a:p>
            <a:pPr marL="0" indent="0">
              <a:spcBef>
                <a:spcPts val="2000"/>
              </a:spcBef>
              <a:buFontTx/>
              <a:buChar char="-"/>
            </a:pPr>
            <a:r>
              <a:rPr lang="en-US" altLang="en-US" sz="2000">
                <a:latin typeface="Calibri" panose="020F0502020204030204" pitchFamily="34" charset="0"/>
              </a:rPr>
              <a:t>evaluation and long-term management must be carried out at a centre with an experienced multidisciplinary team;</a:t>
            </a:r>
          </a:p>
          <a:p>
            <a:pPr marL="0" indent="0">
              <a:spcBef>
                <a:spcPts val="2000"/>
              </a:spcBef>
              <a:buFontTx/>
              <a:buChar char="-"/>
            </a:pPr>
            <a:r>
              <a:rPr lang="en-US" altLang="en-US" sz="2000">
                <a:latin typeface="Calibri" panose="020F0502020204030204" pitchFamily="34" charset="0"/>
              </a:rPr>
              <a:t>all individuals should receive a gender assignment;</a:t>
            </a:r>
          </a:p>
          <a:p>
            <a:pPr marL="0" indent="0">
              <a:spcBef>
                <a:spcPts val="2000"/>
              </a:spcBef>
              <a:buFontTx/>
              <a:buChar char="-"/>
            </a:pPr>
            <a:r>
              <a:rPr lang="en-US" altLang="en-US" sz="2000">
                <a:latin typeface="Calibri" panose="020F0502020204030204" pitchFamily="34" charset="0"/>
              </a:rPr>
              <a:t>open communication with patients and families is essential and participation in decision making is encouraged;</a:t>
            </a:r>
          </a:p>
          <a:p>
            <a:pPr marL="0" indent="0">
              <a:spcBef>
                <a:spcPts val="2000"/>
              </a:spcBef>
              <a:buFontTx/>
              <a:buChar char="-"/>
            </a:pPr>
            <a:r>
              <a:rPr lang="en-US" altLang="en-US" sz="2000">
                <a:latin typeface="Calibri" panose="020F0502020204030204" pitchFamily="34" charset="0"/>
              </a:rPr>
              <a:t>patient and family concerns should be respected and addressed in strict confidence.     </a:t>
            </a:r>
            <a:r>
              <a:rPr lang="en-US" altLang="en-US" sz="1200">
                <a:solidFill>
                  <a:srgbClr val="212121"/>
                </a:solidFill>
                <a:latin typeface="Century Gothic" panose="020B0502020202020204" pitchFamily="34" charset="0"/>
              </a:rPr>
              <a:t>				        </a:t>
            </a:r>
            <a:r>
              <a:rPr lang="en-AU" altLang="en-US" sz="1600">
                <a:latin typeface="Calibri" panose="020F0502020204030204" pitchFamily="34" charset="0"/>
                <a:hlinkClick r:id="rId4" action="ppaction://hlinkfile"/>
              </a:rPr>
              <a:t>Lee PA, Houk CP, Ahmed SF, Hughes IA 2006</a:t>
            </a:r>
            <a:endParaRPr lang="en-AU" altLang="en-US" sz="1600">
              <a:latin typeface="Calibri" panose="020F0502020204030204" pitchFamily="34" charset="0"/>
            </a:endParaRPr>
          </a:p>
        </p:txBody>
      </p:sp>
      <p:pic>
        <p:nvPicPr>
          <p:cNvPr id="77828" name="Graphic 3" descr="Books outline">
            <a:extLst>
              <a:ext uri="{FF2B5EF4-FFF2-40B4-BE49-F238E27FC236}">
                <a16:creationId xmlns:a16="http://schemas.microsoft.com/office/drawing/2014/main" id="{5923BDCE-7A45-46B2-82DD-8EF6A03A911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9913" y="347663"/>
            <a:ext cx="72072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a:extLst>
              <a:ext uri="{FF2B5EF4-FFF2-40B4-BE49-F238E27FC236}">
                <a16:creationId xmlns:a16="http://schemas.microsoft.com/office/drawing/2014/main" id="{C28FB286-0DEB-427D-9FE6-2CF6BE1C4707}"/>
              </a:ext>
            </a:extLst>
          </p:cNvPr>
          <p:cNvSpPr>
            <a:spLocks noGrp="1"/>
          </p:cNvSpPr>
          <p:nvPr>
            <p:ph type="title"/>
          </p:nvPr>
        </p:nvSpPr>
        <p:spPr>
          <a:xfrm>
            <a:off x="2063750" y="450850"/>
            <a:ext cx="7786688" cy="720725"/>
          </a:xfrm>
        </p:spPr>
        <p:txBody>
          <a:bodyPr/>
          <a:lstStyle/>
          <a:p>
            <a:pPr algn="ctr"/>
            <a:r>
              <a:rPr lang="en-US" altLang="en-US" b="0">
                <a:latin typeface="Calibri" panose="020F0502020204030204" pitchFamily="34" charset="0"/>
              </a:rPr>
              <a:t>Chicago Consensus Update 2016</a:t>
            </a:r>
            <a:endParaRPr lang="en-AU" altLang="en-US" b="0">
              <a:latin typeface="Calibri" panose="020F0502020204030204" pitchFamily="34" charset="0"/>
            </a:endParaRPr>
          </a:p>
        </p:txBody>
      </p:sp>
      <p:sp>
        <p:nvSpPr>
          <p:cNvPr id="79875" name="Content Placeholder 2">
            <a:extLst>
              <a:ext uri="{FF2B5EF4-FFF2-40B4-BE49-F238E27FC236}">
                <a16:creationId xmlns:a16="http://schemas.microsoft.com/office/drawing/2014/main" id="{068255C9-53E9-4AF5-A843-D01ABE33494A}"/>
              </a:ext>
            </a:extLst>
          </p:cNvPr>
          <p:cNvSpPr>
            <a:spLocks noGrp="1"/>
          </p:cNvSpPr>
          <p:nvPr>
            <p:ph idx="1"/>
          </p:nvPr>
        </p:nvSpPr>
        <p:spPr>
          <a:xfrm>
            <a:off x="1919288" y="1412875"/>
            <a:ext cx="8578850" cy="4525963"/>
          </a:xfrm>
        </p:spPr>
        <p:txBody>
          <a:bodyPr/>
          <a:lstStyle/>
          <a:p>
            <a:r>
              <a:rPr lang="en-AU" altLang="en-US" sz="2200">
                <a:latin typeface="Calibri" panose="020F0502020204030204" pitchFamily="34" charset="0"/>
              </a:rPr>
              <a:t>10 years later, the Chicago Consensus Statement was revisited and provides an update on perceptions, approach to patients with DSD and their care.</a:t>
            </a:r>
          </a:p>
          <a:p>
            <a:endParaRPr lang="en-AU" altLang="en-US" sz="800">
              <a:latin typeface="Calibri" panose="020F0502020204030204" pitchFamily="34" charset="0"/>
            </a:endParaRPr>
          </a:p>
          <a:p>
            <a:pPr lvl="1">
              <a:buFontTx/>
              <a:buChar char="-"/>
            </a:pPr>
            <a:r>
              <a:rPr lang="en-US" altLang="en-US" sz="2000">
                <a:latin typeface="Calibri" panose="020F0502020204030204" pitchFamily="34" charset="0"/>
              </a:rPr>
              <a:t>The goal of patient care is focused upon the best possible quality of life (QoL).</a:t>
            </a:r>
          </a:p>
          <a:p>
            <a:pPr>
              <a:buFontTx/>
              <a:buChar char="-"/>
            </a:pPr>
            <a:endParaRPr lang="en-US" altLang="en-US" sz="800">
              <a:latin typeface="Calibri" panose="020F0502020204030204" pitchFamily="34" charset="0"/>
            </a:endParaRPr>
          </a:p>
          <a:p>
            <a:pPr lvl="1">
              <a:buFontTx/>
              <a:buChar char="-"/>
            </a:pPr>
            <a:r>
              <a:rPr lang="en-US" altLang="en-US" sz="2000">
                <a:latin typeface="Calibri" panose="020F0502020204030204" pitchFamily="34" charset="0"/>
              </a:rPr>
              <a:t>It was noted that the field of DSD is continuously developing. </a:t>
            </a:r>
          </a:p>
          <a:p>
            <a:pPr>
              <a:buFontTx/>
              <a:buChar char="-"/>
            </a:pPr>
            <a:endParaRPr lang="en-US" altLang="en-US" sz="800">
              <a:latin typeface="Calibri" panose="020F0502020204030204" pitchFamily="34" charset="0"/>
            </a:endParaRPr>
          </a:p>
          <a:p>
            <a:pPr lvl="1">
              <a:buFontTx/>
              <a:buChar char="-"/>
            </a:pPr>
            <a:r>
              <a:rPr lang="en-US" altLang="en-US" sz="2000">
                <a:latin typeface="Calibri" panose="020F0502020204030204" pitchFamily="34" charset="0"/>
              </a:rPr>
              <a:t>Open and on-going communication with patients and parents must involve full disclosure, with the recognition that, while DSD conditions are life-long, enhancement of the best possible outcome improves QoL. </a:t>
            </a:r>
          </a:p>
          <a:p>
            <a:pPr>
              <a:buFontTx/>
              <a:buChar char="-"/>
            </a:pPr>
            <a:endParaRPr lang="en-US" altLang="en-US" sz="800">
              <a:latin typeface="Calibri" panose="020F0502020204030204" pitchFamily="34" charset="0"/>
            </a:endParaRPr>
          </a:p>
          <a:p>
            <a:pPr lvl="1">
              <a:buFontTx/>
              <a:buChar char="-"/>
            </a:pPr>
            <a:r>
              <a:rPr lang="en-US" altLang="en-US" sz="2000">
                <a:latin typeface="Calibri" panose="020F0502020204030204" pitchFamily="34" charset="0"/>
              </a:rPr>
              <a:t>The evolution of diagnosis and care continues, while it is still impossible to predict gender development in an individual case with certainty. Such decisions and decisions regarding surgery during infancy that alters external genital anatomy or removes germ cells continue to carry risk. </a:t>
            </a:r>
            <a:endParaRPr lang="en-AU" altLang="en-US" sz="2000">
              <a:latin typeface="Calibri" panose="020F0502020204030204" pitchFamily="34" charset="0"/>
            </a:endParaRPr>
          </a:p>
          <a:p>
            <a:endParaRPr lang="en-AU" altLang="en-US" sz="800">
              <a:latin typeface="Century Gothic" panose="020B0502020202020204" pitchFamily="34" charset="0"/>
            </a:endParaRPr>
          </a:p>
          <a:p>
            <a:pPr>
              <a:buFont typeface="Arial" panose="020B0604020202020204" pitchFamily="34" charset="0"/>
              <a:buNone/>
            </a:pPr>
            <a:r>
              <a:rPr lang="en-AU" altLang="en-US" sz="1200">
                <a:latin typeface="Century Gothic" panose="020B0502020202020204" pitchFamily="34" charset="0"/>
              </a:rPr>
              <a:t>					  </a:t>
            </a:r>
            <a:r>
              <a:rPr lang="en-AU" altLang="en-US" sz="1600">
                <a:latin typeface="Calibri" panose="020F0502020204030204" pitchFamily="34" charset="0"/>
                <a:hlinkClick r:id="rId4" action="ppaction://hlinkfile"/>
              </a:rPr>
              <a:t>Lee P, A, Nordenström A, Houk C, et al </a:t>
            </a:r>
            <a:r>
              <a:rPr lang="en-US" altLang="en-US" sz="1600">
                <a:latin typeface="Calibri" panose="020F0502020204030204" pitchFamily="34" charset="0"/>
                <a:hlinkClick r:id="rId4" action="ppaction://hlinkfile"/>
              </a:rPr>
              <a:t>2016</a:t>
            </a:r>
            <a:r>
              <a:rPr lang="en-US" altLang="en-US" sz="1200">
                <a:latin typeface="Century Gothic" panose="020B0502020202020204" pitchFamily="34" charset="0"/>
              </a:rPr>
              <a:t> </a:t>
            </a:r>
            <a:endParaRPr lang="en-AU" altLang="en-US" sz="1200">
              <a:latin typeface="Century Gothic" panose="020B0502020202020204" pitchFamily="34" charset="0"/>
            </a:endParaRPr>
          </a:p>
        </p:txBody>
      </p:sp>
      <p:pic>
        <p:nvPicPr>
          <p:cNvPr id="79876" name="Graphic 3" descr="Books outline">
            <a:extLst>
              <a:ext uri="{FF2B5EF4-FFF2-40B4-BE49-F238E27FC236}">
                <a16:creationId xmlns:a16="http://schemas.microsoft.com/office/drawing/2014/main" id="{747AE3C1-9094-407D-A640-F369EEBFA10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7988" y="417513"/>
            <a:ext cx="72072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a:extLst>
              <a:ext uri="{FF2B5EF4-FFF2-40B4-BE49-F238E27FC236}">
                <a16:creationId xmlns:a16="http://schemas.microsoft.com/office/drawing/2014/main" id="{92A7260D-059F-407D-9EFE-05273FF996B8}"/>
              </a:ext>
            </a:extLst>
          </p:cNvPr>
          <p:cNvSpPr>
            <a:spLocks noGrp="1"/>
          </p:cNvSpPr>
          <p:nvPr>
            <p:ph type="title"/>
          </p:nvPr>
        </p:nvSpPr>
        <p:spPr>
          <a:xfrm>
            <a:off x="825500" y="692150"/>
            <a:ext cx="10382250" cy="720725"/>
          </a:xfrm>
        </p:spPr>
        <p:txBody>
          <a:bodyPr/>
          <a:lstStyle/>
          <a:p>
            <a:pPr algn="ctr"/>
            <a:r>
              <a:rPr lang="en-US" altLang="en-US" b="0">
                <a:latin typeface="Calibri" panose="020F0502020204030204" pitchFamily="34" charset="0"/>
              </a:rPr>
              <a:t>Malta Intersex Protection Legislation- 2015</a:t>
            </a:r>
            <a:endParaRPr lang="en-AU" altLang="en-US" b="0">
              <a:latin typeface="Calibri" panose="020F0502020204030204" pitchFamily="34" charset="0"/>
            </a:endParaRPr>
          </a:p>
        </p:txBody>
      </p:sp>
      <p:sp>
        <p:nvSpPr>
          <p:cNvPr id="81923" name="Content Placeholder 2">
            <a:extLst>
              <a:ext uri="{FF2B5EF4-FFF2-40B4-BE49-F238E27FC236}">
                <a16:creationId xmlns:a16="http://schemas.microsoft.com/office/drawing/2014/main" id="{EE3F4B78-9C3D-47F7-86CC-73AC9B7A7B67}"/>
              </a:ext>
            </a:extLst>
          </p:cNvPr>
          <p:cNvSpPr>
            <a:spLocks noGrp="1"/>
          </p:cNvSpPr>
          <p:nvPr>
            <p:ph idx="1"/>
          </p:nvPr>
        </p:nvSpPr>
        <p:spPr>
          <a:xfrm>
            <a:off x="1906588" y="1412875"/>
            <a:ext cx="8582025" cy="4525963"/>
          </a:xfrm>
        </p:spPr>
        <p:txBody>
          <a:bodyPr/>
          <a:lstStyle/>
          <a:p>
            <a:pPr marL="0" indent="0">
              <a:buFont typeface="Arial" panose="020B0604020202020204" pitchFamily="34" charset="0"/>
              <a:buNone/>
            </a:pPr>
            <a:endParaRPr lang="en-US" altLang="en-US" sz="1800">
              <a:latin typeface="Century Gothic" panose="020B0502020202020204" pitchFamily="34" charset="0"/>
            </a:endParaRPr>
          </a:p>
          <a:p>
            <a:pPr marL="0" indent="0">
              <a:buFont typeface="Arial" panose="020B0604020202020204" pitchFamily="34" charset="0"/>
              <a:buNone/>
            </a:pPr>
            <a:r>
              <a:rPr lang="en-US" altLang="en-US" sz="2400">
                <a:latin typeface="Calibri" panose="020F0502020204030204" pitchFamily="34" charset="0"/>
              </a:rPr>
              <a:t>In April 2015, Malta became the first country in the world to enact legislative protections of intersex individuals.</a:t>
            </a:r>
          </a:p>
          <a:p>
            <a:pPr marL="0" indent="0">
              <a:buFont typeface="Arial" panose="020B0604020202020204" pitchFamily="34" charset="0"/>
              <a:buNone/>
            </a:pPr>
            <a:endParaRPr lang="en-US" altLang="en-US" sz="2400">
              <a:latin typeface="Calibri" panose="020F0502020204030204" pitchFamily="34" charset="0"/>
            </a:endParaRPr>
          </a:p>
          <a:p>
            <a:pPr marL="0" indent="0">
              <a:buFont typeface="Arial" panose="020B0604020202020204" pitchFamily="34" charset="0"/>
              <a:buNone/>
            </a:pPr>
            <a:r>
              <a:rPr lang="en-US" altLang="en-US" sz="2400">
                <a:latin typeface="Calibri" panose="020F0502020204030204" pitchFamily="34" charset="0"/>
              </a:rPr>
              <a:t>The </a:t>
            </a:r>
            <a:r>
              <a:rPr lang="en-US" altLang="en-US" sz="2400" i="1">
                <a:latin typeface="Calibri" panose="020F0502020204030204" pitchFamily="34" charset="0"/>
              </a:rPr>
              <a:t>Gender Identity Gender Expression and Sex Characteristics Act</a:t>
            </a:r>
            <a:r>
              <a:rPr lang="en-US" altLang="en-US" sz="2400">
                <a:latin typeface="Calibri" panose="020F0502020204030204" pitchFamily="34" charset="0"/>
              </a:rPr>
              <a:t> recognises a right to bodily integrity and physical autonomy.</a:t>
            </a:r>
            <a:r>
              <a:rPr lang="en-US" altLang="en-US" sz="2400" baseline="30000">
                <a:latin typeface="Calibri" panose="020F0502020204030204" pitchFamily="34" charset="0"/>
              </a:rPr>
              <a:t> </a:t>
            </a:r>
          </a:p>
          <a:p>
            <a:pPr marL="0" indent="0">
              <a:buFont typeface="Arial" panose="020B0604020202020204" pitchFamily="34" charset="0"/>
              <a:buNone/>
            </a:pPr>
            <a:endParaRPr lang="en-US" altLang="en-US" sz="2400" baseline="30000">
              <a:latin typeface="Calibri" panose="020F0502020204030204" pitchFamily="34" charset="0"/>
            </a:endParaRPr>
          </a:p>
          <a:p>
            <a:pPr marL="0" indent="0">
              <a:buFont typeface="Arial" panose="020B0604020202020204" pitchFamily="34" charset="0"/>
              <a:buNone/>
            </a:pPr>
            <a:r>
              <a:rPr lang="en-US" altLang="en-US" sz="2400">
                <a:latin typeface="Calibri" panose="020F0502020204030204" pitchFamily="34" charset="0"/>
              </a:rPr>
              <a:t>The laws protect intersex infants and children from non-consensual medical interventions and cosmetic changes to sex characteristics in childhood, where such treatment could be deferred until the person being treated can provide informed consent. It also provides protection from discrimination.</a:t>
            </a:r>
          </a:p>
          <a:p>
            <a:pPr marL="0" indent="0">
              <a:buFont typeface="Arial" panose="020B0604020202020204" pitchFamily="34" charset="0"/>
              <a:buNone/>
            </a:pPr>
            <a:r>
              <a:rPr lang="en-US" altLang="en-US" sz="1600">
                <a:latin typeface="Calibri" panose="020F0502020204030204" pitchFamily="34" charset="0"/>
              </a:rPr>
              <a:t>			(Act XI of 2015 - Gender Identity, Gender Expression and Sex 				Characteristics Act, 2015. Government Gazette of Malta. No. 19,410 			– 14.04.2015)</a:t>
            </a:r>
            <a:endParaRPr lang="en-AU" altLang="en-US" sz="1600">
              <a:latin typeface="Calibri" panose="020F0502020204030204" pitchFamily="34" charset="0"/>
            </a:endParaRPr>
          </a:p>
        </p:txBody>
      </p:sp>
      <p:pic>
        <p:nvPicPr>
          <p:cNvPr id="81924" name="Graphic 3" descr="Books outline">
            <a:extLst>
              <a:ext uri="{FF2B5EF4-FFF2-40B4-BE49-F238E27FC236}">
                <a16:creationId xmlns:a16="http://schemas.microsoft.com/office/drawing/2014/main" id="{ABA1DD49-F885-4D74-9FD0-4674195242B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3525" y="446088"/>
            <a:ext cx="72072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Content Placeholder 2">
            <a:extLst>
              <a:ext uri="{FF2B5EF4-FFF2-40B4-BE49-F238E27FC236}">
                <a16:creationId xmlns:a16="http://schemas.microsoft.com/office/drawing/2014/main" id="{7FA13440-D0B7-46AB-B26A-8274C449C587}"/>
              </a:ext>
            </a:extLst>
          </p:cNvPr>
          <p:cNvSpPr>
            <a:spLocks noGrp="1"/>
          </p:cNvSpPr>
          <p:nvPr>
            <p:ph idx="1"/>
          </p:nvPr>
        </p:nvSpPr>
        <p:spPr>
          <a:xfrm>
            <a:off x="1919288" y="2133600"/>
            <a:ext cx="9072562" cy="3992563"/>
          </a:xfrm>
        </p:spPr>
        <p:txBody>
          <a:bodyPr/>
          <a:lstStyle/>
          <a:p>
            <a:pPr marL="0" indent="0">
              <a:buFont typeface="Arial" panose="020B0604020202020204" pitchFamily="34" charset="0"/>
              <a:buNone/>
            </a:pPr>
            <a:endParaRPr lang="en-US" altLang="en-US" sz="1800">
              <a:latin typeface="Century Gothic" panose="020B0502020202020204" pitchFamily="34" charset="0"/>
            </a:endParaRPr>
          </a:p>
          <a:p>
            <a:pPr marL="0" indent="0">
              <a:buFont typeface="Arial" panose="020B0604020202020204" pitchFamily="34" charset="0"/>
              <a:buNone/>
            </a:pPr>
            <a:endParaRPr lang="en-US" altLang="en-US" sz="1800">
              <a:latin typeface="Century Gothic" panose="020B0502020202020204" pitchFamily="34" charset="0"/>
            </a:endParaRPr>
          </a:p>
          <a:p>
            <a:pPr marL="0" indent="0">
              <a:buFont typeface="Arial" panose="020B0604020202020204" pitchFamily="34" charset="0"/>
              <a:buNone/>
            </a:pPr>
            <a:r>
              <a:rPr lang="en-US" altLang="en-US" sz="2400">
                <a:latin typeface="Calibri" panose="020F0502020204030204" pitchFamily="34" charset="0"/>
              </a:rPr>
              <a:t>Recently, there have been calls for legislated protections for intersex individuals in Australia, as Dr O’Connell explains…</a:t>
            </a:r>
            <a:endParaRPr lang="en-AU" altLang="en-US" sz="2400">
              <a:latin typeface="Calibri" panose="020F0502020204030204" pitchFamily="34" charset="0"/>
            </a:endParaRPr>
          </a:p>
        </p:txBody>
      </p:sp>
      <p:pic>
        <p:nvPicPr>
          <p:cNvPr id="83971" name="Graphic 3" descr="Blog outline">
            <a:extLst>
              <a:ext uri="{FF2B5EF4-FFF2-40B4-BE49-F238E27FC236}">
                <a16:creationId xmlns:a16="http://schemas.microsoft.com/office/drawing/2014/main" id="{E6D0B7F2-37D1-42BD-BA53-C31D7FD8E05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013" y="549275"/>
            <a:ext cx="758825"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a:extLst>
              <a:ext uri="{FF2B5EF4-FFF2-40B4-BE49-F238E27FC236}">
                <a16:creationId xmlns:a16="http://schemas.microsoft.com/office/drawing/2014/main" id="{AAF4A540-F88A-49B5-AB98-EF5A7D45F49E}"/>
              </a:ext>
            </a:extLst>
          </p:cNvPr>
          <p:cNvSpPr>
            <a:spLocks noGrp="1"/>
          </p:cNvSpPr>
          <p:nvPr>
            <p:ph type="title"/>
          </p:nvPr>
        </p:nvSpPr>
        <p:spPr>
          <a:xfrm>
            <a:off x="1992313" y="5732463"/>
            <a:ext cx="7991475" cy="711200"/>
          </a:xfrm>
        </p:spPr>
        <p:txBody>
          <a:bodyPr/>
          <a:lstStyle/>
          <a:p>
            <a:r>
              <a:rPr lang="en-AU" altLang="en-US" sz="2000">
                <a:latin typeface="Calibri" panose="020F0502020204030204" pitchFamily="34" charset="0"/>
              </a:rPr>
              <a:t>Dr Michele O’Connell, </a:t>
            </a:r>
            <a:r>
              <a:rPr lang="en-AU" altLang="en-US" sz="2000" b="0">
                <a:latin typeface="Calibri" panose="020F0502020204030204" pitchFamily="34" charset="0"/>
              </a:rPr>
              <a:t>Paediatric Endocrinologist, Dept of  Endocrinology and Diabetes, RCH Gender Service. </a:t>
            </a:r>
            <a:r>
              <a:rPr lang="en-AU" altLang="en-US" sz="1800" b="0">
                <a:latin typeface="Calibri" panose="020F0502020204030204" pitchFamily="34" charset="0"/>
              </a:rPr>
              <a:t>(30secs)</a:t>
            </a:r>
            <a:endParaRPr lang="en-AU" altLang="en-US" sz="1800"/>
          </a:p>
        </p:txBody>
      </p:sp>
      <p:pic>
        <p:nvPicPr>
          <p:cNvPr id="86019" name="Graphic 3" descr="Video camera outline">
            <a:extLst>
              <a:ext uri="{FF2B5EF4-FFF2-40B4-BE49-F238E27FC236}">
                <a16:creationId xmlns:a16="http://schemas.microsoft.com/office/drawing/2014/main" id="{6C38EC84-CA32-4E20-84B4-E35A1D3210F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7988" y="271463"/>
            <a:ext cx="644525"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Online Media 2" title="3c.mp4">
            <a:hlinkClick r:id="" action="ppaction://media"/>
            <a:extLst>
              <a:ext uri="{FF2B5EF4-FFF2-40B4-BE49-F238E27FC236}">
                <a16:creationId xmlns:a16="http://schemas.microsoft.com/office/drawing/2014/main" id="{A1951E2E-370C-481C-AFC1-C0D2401A2D9D}"/>
              </a:ext>
            </a:extLst>
          </p:cNvPr>
          <p:cNvPicPr>
            <a:picLocks noRot="1" noChangeAspect="1"/>
          </p:cNvPicPr>
          <p:nvPr>
            <a:videoFile r:link="rId2"/>
          </p:nvPr>
        </p:nvPicPr>
        <p:blipFill>
          <a:blip r:embed="rId6"/>
          <a:stretch>
            <a:fillRect/>
          </a:stretch>
        </p:blipFill>
        <p:spPr>
          <a:xfrm>
            <a:off x="1527175" y="765175"/>
            <a:ext cx="8456613" cy="4764088"/>
          </a:xfrm>
          <a:prstGeom prst="rect">
            <a:avLst/>
          </a:prstGeom>
        </p:spPr>
      </p:pic>
    </p:spTree>
    <p:custDataLst>
      <p:tags r:id="rId1"/>
    </p:custData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a:extLst>
              <a:ext uri="{FF2B5EF4-FFF2-40B4-BE49-F238E27FC236}">
                <a16:creationId xmlns:a16="http://schemas.microsoft.com/office/drawing/2014/main" id="{A93FF089-0B30-4CE0-952F-C4D98DA1A5DF}"/>
              </a:ext>
            </a:extLst>
          </p:cNvPr>
          <p:cNvSpPr txBox="1">
            <a:spLocks/>
          </p:cNvSpPr>
          <p:nvPr/>
        </p:nvSpPr>
        <p:spPr bwMode="auto">
          <a:xfrm>
            <a:off x="1416050" y="490538"/>
            <a:ext cx="9001125" cy="720725"/>
          </a:xfrm>
          <a:prstGeom prst="rect">
            <a:avLst/>
          </a:prstGeom>
          <a:noFill/>
          <a:ln>
            <a:noFill/>
          </a:ln>
        </p:spPr>
        <p:txBody>
          <a:bodyPr anchor="ctr"/>
          <a:lstStyle>
            <a:lvl1pPr>
              <a:spcBef>
                <a:spcPct val="20000"/>
              </a:spcBef>
              <a:buFont typeface="Arial" panose="020B0604020202020204" pitchFamily="34" charset="0"/>
              <a:buChar char="•"/>
              <a:defRPr sz="3200">
                <a:solidFill>
                  <a:schemeClr val="bg1"/>
                </a:solidFill>
                <a:latin typeface="Open Sans" panose="020B0606030504020204" pitchFamily="34" charset="0"/>
                <a:cs typeface="Open Sans" panose="020B0606030504020204" pitchFamily="34" charset="0"/>
              </a:defRPr>
            </a:lvl1pPr>
            <a:lvl2pPr marL="742950" indent="-285750">
              <a:spcBef>
                <a:spcPct val="20000"/>
              </a:spcBef>
              <a:buFont typeface="Arial" panose="020B0604020202020204" pitchFamily="34" charset="0"/>
              <a:buChar char="•"/>
              <a:defRPr sz="2800">
                <a:solidFill>
                  <a:schemeClr val="bg1"/>
                </a:solidFill>
                <a:latin typeface="Open Sans" panose="020B0606030504020204" pitchFamily="34" charset="0"/>
                <a:cs typeface="Open Sans" panose="020B0606030504020204" pitchFamily="34" charset="0"/>
              </a:defRPr>
            </a:lvl2pPr>
            <a:lvl3pPr marL="1143000" indent="-228600">
              <a:spcBef>
                <a:spcPct val="20000"/>
              </a:spcBef>
              <a:buFont typeface="Arial" panose="020B0604020202020204" pitchFamily="34" charset="0"/>
              <a:buChar char="•"/>
              <a:defRPr sz="2400">
                <a:solidFill>
                  <a:schemeClr val="bg1"/>
                </a:solidFill>
                <a:latin typeface="Open Sans" panose="020B0606030504020204" pitchFamily="34" charset="0"/>
                <a:cs typeface="Open Sans" panose="020B0606030504020204" pitchFamily="34" charset="0"/>
              </a:defRPr>
            </a:lvl3pPr>
            <a:lvl4pPr marL="1600200" indent="-228600">
              <a:spcBef>
                <a:spcPct val="20000"/>
              </a:spcBef>
              <a:buFont typeface="Arial" panose="020B0604020202020204" pitchFamily="34" charset="0"/>
              <a:buChar char="•"/>
              <a:defRPr sz="2000">
                <a:solidFill>
                  <a:schemeClr val="bg1"/>
                </a:solidFill>
                <a:latin typeface="Open Sans" panose="020B0606030504020204" pitchFamily="34" charset="0"/>
                <a:cs typeface="Open Sans" panose="020B0606030504020204" pitchFamily="34" charset="0"/>
              </a:defRPr>
            </a:lvl4pPr>
            <a:lvl5pPr marL="2057400" indent="-228600">
              <a:spcBef>
                <a:spcPct val="20000"/>
              </a:spcBef>
              <a:buFont typeface="Arial" panose="020B0604020202020204" pitchFamily="34" charset="0"/>
              <a:buChar char="•"/>
              <a:defRPr sz="2000">
                <a:solidFill>
                  <a:schemeClr val="bg1"/>
                </a:solidFill>
                <a:latin typeface="Open Sans" panose="020B0606030504020204" pitchFamily="34" charset="0"/>
                <a:cs typeface="Open Sans" panose="020B0606030504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Open Sans" panose="020B0606030504020204" pitchFamily="34" charset="0"/>
                <a:cs typeface="Open Sans" panose="020B0606030504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Open Sans" panose="020B0606030504020204" pitchFamily="34" charset="0"/>
                <a:cs typeface="Open Sans" panose="020B0606030504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Open Sans" panose="020B0606030504020204" pitchFamily="34" charset="0"/>
                <a:cs typeface="Open Sans" panose="020B0606030504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Open Sans" panose="020B0606030504020204" pitchFamily="34" charset="0"/>
                <a:cs typeface="Open Sans" panose="020B0606030504020204" pitchFamily="34" charset="0"/>
              </a:defRPr>
            </a:lvl9pPr>
          </a:lstStyle>
          <a:p>
            <a:pPr algn="ctr">
              <a:spcBef>
                <a:spcPct val="0"/>
              </a:spcBef>
              <a:buFontTx/>
              <a:buNone/>
              <a:defRPr/>
            </a:pPr>
            <a:r>
              <a:rPr lang="en-US" altLang="en-US" sz="4000" dirty="0">
                <a:solidFill>
                  <a:srgbClr val="F2F2F2"/>
                </a:solidFill>
                <a:latin typeface="+mj-lt"/>
              </a:rPr>
              <a:t>Resources</a:t>
            </a:r>
            <a:endParaRPr lang="en-AU" altLang="en-US" sz="4000" dirty="0">
              <a:solidFill>
                <a:srgbClr val="F2F2F2"/>
              </a:solidFill>
              <a:latin typeface="+mj-lt"/>
            </a:endParaRPr>
          </a:p>
        </p:txBody>
      </p:sp>
      <p:sp>
        <p:nvSpPr>
          <p:cNvPr id="6" name="Content Placeholder 5">
            <a:extLst>
              <a:ext uri="{FF2B5EF4-FFF2-40B4-BE49-F238E27FC236}">
                <a16:creationId xmlns:a16="http://schemas.microsoft.com/office/drawing/2014/main" id="{41462CD5-4AF8-4A55-B722-D964ACC13756}"/>
              </a:ext>
            </a:extLst>
          </p:cNvPr>
          <p:cNvSpPr txBox="1">
            <a:spLocks/>
          </p:cNvSpPr>
          <p:nvPr/>
        </p:nvSpPr>
        <p:spPr>
          <a:xfrm>
            <a:off x="1200150" y="1554163"/>
            <a:ext cx="9936163" cy="4813300"/>
          </a:xfrm>
          <a:prstGeom prst="rect">
            <a:avLst/>
          </a:prstGeom>
          <a:noFill/>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bg1"/>
                </a:solidFill>
                <a:latin typeface="Open Sans" pitchFamily="34" charset="0"/>
                <a:ea typeface="Open Sans" pitchFamily="34" charset="0"/>
                <a:cs typeface="Open Sans"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bg1"/>
                </a:solidFill>
                <a:latin typeface="Open Sans" pitchFamily="34" charset="0"/>
                <a:ea typeface="Open Sans" pitchFamily="34" charset="0"/>
                <a:cs typeface="Open Sans"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bg1"/>
                </a:solidFill>
                <a:latin typeface="Open Sans" pitchFamily="34" charset="0"/>
                <a:ea typeface="Open Sans" pitchFamily="34" charset="0"/>
                <a:cs typeface="Open Sans"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bg1"/>
                </a:solidFill>
                <a:latin typeface="Open Sans" pitchFamily="34" charset="0"/>
                <a:ea typeface="Open Sans" pitchFamily="34" charset="0"/>
                <a:cs typeface="Open Sans"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bg1"/>
                </a:solidFill>
                <a:latin typeface="Open Sans" pitchFamily="34" charset="0"/>
                <a:ea typeface="Open Sans" pitchFamily="34" charset="0"/>
                <a:cs typeface="Open Sans"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AU" sz="2200" dirty="0">
                <a:latin typeface="+mn-lt"/>
              </a:rPr>
              <a:t>Darlington Statement: </a:t>
            </a:r>
            <a:r>
              <a:rPr lang="en-US" sz="2200" u="sng" dirty="0">
                <a:latin typeface="+mn-lt"/>
                <a:ea typeface="Yu Mincho" panose="02020400000000000000" pitchFamily="18" charset="-128"/>
                <a:cs typeface="Times New Roman" panose="02020603050405020304" pitchFamily="18" charset="0"/>
                <a:hlinkClick r:id="rId4"/>
              </a:rPr>
              <a:t>https://darlington.org.au/statement/</a:t>
            </a:r>
            <a:endParaRPr lang="en-US" sz="2200" u="sng" dirty="0">
              <a:latin typeface="+mn-lt"/>
              <a:ea typeface="Yu Mincho" panose="02020400000000000000" pitchFamily="18" charset="-128"/>
              <a:cs typeface="Times New Roman" panose="02020603050405020304" pitchFamily="18" charset="0"/>
            </a:endParaRPr>
          </a:p>
          <a:p>
            <a:pPr marL="0" indent="0">
              <a:buFont typeface="Arial" panose="020B0604020202020204" pitchFamily="34" charset="0"/>
              <a:buNone/>
              <a:defRPr/>
            </a:pPr>
            <a:endParaRPr lang="en-US" sz="2000" dirty="0">
              <a:latin typeface="+mn-lt"/>
              <a:ea typeface="Yu Mincho" panose="02020400000000000000" pitchFamily="18" charset="-128"/>
              <a:cs typeface="Times New Roman" panose="02020603050405020304" pitchFamily="18" charset="0"/>
            </a:endParaRPr>
          </a:p>
          <a:p>
            <a:pPr marL="0" indent="0">
              <a:buFont typeface="Arial" panose="020B0604020202020204" pitchFamily="34" charset="0"/>
              <a:buNone/>
              <a:defRPr/>
            </a:pPr>
            <a:r>
              <a:rPr lang="en-US" sz="2000" dirty="0">
                <a:latin typeface="+mn-lt"/>
                <a:ea typeface="Yu Mincho" panose="02020400000000000000" pitchFamily="18" charset="-128"/>
                <a:cs typeface="Times New Roman" panose="02020603050405020304" pitchFamily="18" charset="0"/>
              </a:rPr>
              <a:t>A joint consensus statement from Australian and Aotearoa/New Zealand intersex community </a:t>
            </a:r>
            <a:r>
              <a:rPr lang="en-US" sz="2000" dirty="0" err="1">
                <a:latin typeface="+mn-lt"/>
                <a:ea typeface="Yu Mincho" panose="02020400000000000000" pitchFamily="18" charset="-128"/>
                <a:cs typeface="Times New Roman" panose="02020603050405020304" pitchFamily="18" charset="0"/>
              </a:rPr>
              <a:t>organisations</a:t>
            </a:r>
            <a:r>
              <a:rPr lang="en-US" sz="2000" dirty="0">
                <a:latin typeface="+mn-lt"/>
                <a:ea typeface="Yu Mincho" panose="02020400000000000000" pitchFamily="18" charset="-128"/>
                <a:cs typeface="Times New Roman" panose="02020603050405020304" pitchFamily="18" charset="0"/>
              </a:rPr>
              <a:t> and independent advocates. The document focuses on human rights and legal reform, health and wellbeing, peer support, education, awareness, and employment. </a:t>
            </a:r>
            <a:br>
              <a:rPr lang="en-US" sz="2000" dirty="0">
                <a:latin typeface="+mn-lt"/>
                <a:ea typeface="Yu Mincho" panose="02020400000000000000" pitchFamily="18" charset="-128"/>
                <a:cs typeface="Times New Roman" panose="02020603050405020304" pitchFamily="18" charset="0"/>
              </a:rPr>
            </a:br>
            <a:endParaRPr lang="en-AU" sz="2000" dirty="0">
              <a:latin typeface="+mn-lt"/>
              <a:ea typeface="Yu Mincho" panose="02020400000000000000" pitchFamily="18" charset="-128"/>
              <a:cs typeface="Times New Roman" panose="02020603050405020304" pitchFamily="18" charset="0"/>
            </a:endParaRPr>
          </a:p>
          <a:p>
            <a:pPr>
              <a:defRPr/>
            </a:pPr>
            <a:r>
              <a:rPr lang="en-AU" sz="2200" dirty="0">
                <a:latin typeface="+mn-lt"/>
                <a:ea typeface="Yu Mincho" panose="02020400000000000000" pitchFamily="18" charset="-128"/>
                <a:cs typeface="Times New Roman" panose="02020603050405020304" pitchFamily="18" charset="0"/>
              </a:rPr>
              <a:t>(</a:t>
            </a:r>
            <a:r>
              <a:rPr lang="en-AU" sz="2200" dirty="0" err="1">
                <a:latin typeface="+mn-lt"/>
                <a:ea typeface="Yu Mincho" panose="02020400000000000000" pitchFamily="18" charset="-128"/>
                <a:cs typeface="Times New Roman" panose="02020603050405020304" pitchFamily="18" charset="0"/>
              </a:rPr>
              <a:t>i</a:t>
            </a:r>
            <a:r>
              <a:rPr lang="en-AU" sz="2200" dirty="0">
                <a:latin typeface="+mn-lt"/>
                <a:ea typeface="Yu Mincho" panose="02020400000000000000" pitchFamily="18" charset="-128"/>
                <a:cs typeface="Times New Roman" panose="02020603050405020304" pitchFamily="18" charset="0"/>
              </a:rPr>
              <a:t>) am equal: </a:t>
            </a:r>
            <a:r>
              <a:rPr lang="en-AU" sz="2200" u="sng" dirty="0">
                <a:latin typeface="+mn-lt"/>
                <a:ea typeface="Yu Mincho" panose="02020400000000000000" pitchFamily="18" charset="-128"/>
                <a:cs typeface="Times New Roman" panose="02020603050405020304" pitchFamily="18" charset="0"/>
                <a:hlinkClick r:id="rId5"/>
              </a:rPr>
              <a:t>https://www2.health.vic.gov.au/about/publications/factsheets/i-am-equal</a:t>
            </a:r>
            <a:r>
              <a:rPr lang="en-AU" sz="2200" dirty="0">
                <a:latin typeface="+mn-lt"/>
                <a:ea typeface="Yu Mincho" panose="02020400000000000000" pitchFamily="18" charset="-128"/>
                <a:cs typeface="Times New Roman" panose="02020603050405020304" pitchFamily="18" charset="0"/>
              </a:rPr>
              <a:t> </a:t>
            </a:r>
          </a:p>
          <a:p>
            <a:pPr marL="0" indent="0">
              <a:buFont typeface="Arial" panose="020B0604020202020204" pitchFamily="34" charset="0"/>
              <a:buNone/>
              <a:defRPr/>
            </a:pPr>
            <a:endParaRPr lang="en-AU" sz="800" dirty="0">
              <a:latin typeface="+mn-lt"/>
              <a:ea typeface="Yu Mincho" panose="02020400000000000000" pitchFamily="18" charset="-128"/>
              <a:cs typeface="Times New Roman" panose="02020603050405020304" pitchFamily="18" charset="0"/>
            </a:endParaRPr>
          </a:p>
          <a:p>
            <a:pPr marL="0" indent="0">
              <a:buFont typeface="Arial" panose="020B0604020202020204" pitchFamily="34" charset="0"/>
              <a:buNone/>
              <a:defRPr/>
            </a:pPr>
            <a:r>
              <a:rPr lang="en-AU" sz="2000" dirty="0">
                <a:latin typeface="+mn-lt"/>
                <a:ea typeface="Yu Mincho" panose="02020400000000000000" pitchFamily="18" charset="-128"/>
                <a:cs typeface="Times New Roman" panose="02020603050405020304" pitchFamily="18" charset="0"/>
              </a:rPr>
              <a:t>This document sketches out the Victorian government’s aim to increase knowledge and awareness of intersex variations and to support informed decisions and quality practice; ensure health and LGBTIQ+ services and programs are inclusive of intersex variations and support the establishment of specific intersex health and wellbeing services; and to improve the care and treatment of people, especially infants and children, with intersex variations.</a:t>
            </a:r>
          </a:p>
        </p:txBody>
      </p:sp>
      <p:pic>
        <p:nvPicPr>
          <p:cNvPr id="88068" name="Graphic 3" descr="Books outline">
            <a:extLst>
              <a:ext uri="{FF2B5EF4-FFF2-40B4-BE49-F238E27FC236}">
                <a16:creationId xmlns:a16="http://schemas.microsoft.com/office/drawing/2014/main" id="{24583AC4-CD64-49CB-B3F2-60A33903554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9425" y="490538"/>
            <a:ext cx="72072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spd="slow"/>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a:extLst>
              <a:ext uri="{FF2B5EF4-FFF2-40B4-BE49-F238E27FC236}">
                <a16:creationId xmlns:a16="http://schemas.microsoft.com/office/drawing/2014/main" id="{A0F138F2-CC2A-4837-9307-708EC5AC580E}"/>
              </a:ext>
            </a:extLst>
          </p:cNvPr>
          <p:cNvSpPr>
            <a:spLocks noGrp="1"/>
          </p:cNvSpPr>
          <p:nvPr>
            <p:ph type="title"/>
          </p:nvPr>
        </p:nvSpPr>
        <p:spPr/>
        <p:txBody>
          <a:bodyPr/>
          <a:lstStyle/>
          <a:p>
            <a:pPr algn="ctr"/>
            <a:r>
              <a:rPr lang="en-US" altLang="en-US" b="0">
                <a:latin typeface="Calibri" panose="020F0502020204030204" pitchFamily="34" charset="0"/>
              </a:rPr>
              <a:t>Resources</a:t>
            </a:r>
            <a:endParaRPr lang="en-AU" altLang="en-US" b="0">
              <a:latin typeface="Calibri" panose="020F0502020204030204" pitchFamily="34" charset="0"/>
            </a:endParaRPr>
          </a:p>
        </p:txBody>
      </p:sp>
      <p:sp>
        <p:nvSpPr>
          <p:cNvPr id="90115" name="Content Placeholder 2">
            <a:extLst>
              <a:ext uri="{FF2B5EF4-FFF2-40B4-BE49-F238E27FC236}">
                <a16:creationId xmlns:a16="http://schemas.microsoft.com/office/drawing/2014/main" id="{1276EE0A-0D4A-4CAF-886D-B668B0450B7F}"/>
              </a:ext>
            </a:extLst>
          </p:cNvPr>
          <p:cNvSpPr>
            <a:spLocks noGrp="1"/>
          </p:cNvSpPr>
          <p:nvPr>
            <p:ph idx="1"/>
          </p:nvPr>
        </p:nvSpPr>
        <p:spPr/>
        <p:txBody>
          <a:bodyPr/>
          <a:lstStyle/>
          <a:p>
            <a:pPr marL="400050" indent="-400050">
              <a:buFont typeface="Arial" panose="020B0604020202020204" pitchFamily="34" charset="0"/>
              <a:buAutoNum type="romanLcParenBoth"/>
            </a:pPr>
            <a:endParaRPr lang="en-AU" altLang="en-US">
              <a:latin typeface="Calibri" panose="020F0502020204030204" pitchFamily="34" charset="0"/>
              <a:ea typeface="Yu Mincho" panose="02020400000000000000" pitchFamily="18" charset="-128"/>
              <a:cs typeface="Times New Roman" panose="02020603050405020304" pitchFamily="18" charset="0"/>
            </a:endParaRPr>
          </a:p>
          <a:p>
            <a:pPr marL="400050" indent="-400050"/>
            <a:r>
              <a:rPr lang="en-AU" altLang="en-US" sz="2400">
                <a:latin typeface="Calibri" panose="020F0502020204030204" pitchFamily="34" charset="0"/>
                <a:ea typeface="Yu Mincho" panose="02020400000000000000" pitchFamily="18" charset="-128"/>
                <a:cs typeface="Times New Roman" panose="02020603050405020304" pitchFamily="18" charset="0"/>
              </a:rPr>
              <a:t>ACT regulatory options: </a:t>
            </a:r>
          </a:p>
          <a:p>
            <a:pPr marL="400050" indent="-400050">
              <a:buFont typeface="Arial" panose="020B0604020202020204" pitchFamily="34" charset="0"/>
              <a:buNone/>
            </a:pPr>
            <a:r>
              <a:rPr lang="en-AU" altLang="en-US" sz="2400" u="sng">
                <a:solidFill>
                  <a:srgbClr val="0563C1"/>
                </a:solidFill>
                <a:latin typeface="Calibri" panose="020F0502020204030204" pitchFamily="34" charset="0"/>
                <a:ea typeface="Yu Mincho" panose="02020400000000000000" pitchFamily="18" charset="-128"/>
                <a:cs typeface="Times New Roman" panose="02020603050405020304" pitchFamily="18" charset="0"/>
                <a:hlinkClick r:id="rId4"/>
              </a:rPr>
              <a:t>https://www.cmtedd.act.gov.au/__data/assets/pdf_file/0011/1778402/Intersex-project-options-stakeholder-discussion-paper.pdf</a:t>
            </a:r>
            <a:r>
              <a:rPr lang="en-AU" altLang="en-US" sz="2400">
                <a:latin typeface="Calibri" panose="020F0502020204030204" pitchFamily="34" charset="0"/>
                <a:ea typeface="Yu Mincho" panose="02020400000000000000" pitchFamily="18" charset="-128"/>
                <a:cs typeface="Times New Roman" panose="02020603050405020304" pitchFamily="18" charset="0"/>
              </a:rPr>
              <a:t> </a:t>
            </a:r>
          </a:p>
          <a:p>
            <a:pPr marL="400050" indent="-400050">
              <a:buFont typeface="Arial" panose="020B0604020202020204" pitchFamily="34" charset="0"/>
              <a:buNone/>
            </a:pPr>
            <a:r>
              <a:rPr lang="en-AU" altLang="en-US" sz="2200">
                <a:latin typeface="Calibri" panose="020F0502020204030204" pitchFamily="34" charset="0"/>
                <a:ea typeface="Yu Mincho" panose="02020400000000000000" pitchFamily="18" charset="-128"/>
                <a:cs typeface="Times New Roman" panose="02020603050405020304" pitchFamily="18" charset="0"/>
              </a:rPr>
              <a:t>This paper outlines the ACT’s framework to protect the rights of people with intersex variations in medical settings.</a:t>
            </a:r>
          </a:p>
          <a:p>
            <a:pPr marL="400050" indent="-400050">
              <a:buFont typeface="Arial" panose="020B0604020202020204" pitchFamily="34" charset="0"/>
              <a:buNone/>
            </a:pPr>
            <a:endParaRPr lang="en-AU" altLang="en-US" sz="2200">
              <a:latin typeface="Calibri" panose="020F0502020204030204" pitchFamily="34" charset="0"/>
              <a:ea typeface="Yu Mincho" panose="02020400000000000000" pitchFamily="18" charset="-128"/>
              <a:cs typeface="Times New Roman" panose="02020603050405020304" pitchFamily="18" charset="0"/>
            </a:endParaRPr>
          </a:p>
          <a:p>
            <a:pPr marL="400050" indent="-400050">
              <a:buFont typeface="Wingdings" panose="05000000000000000000" pitchFamily="2" charset="2"/>
              <a:buChar char="§"/>
            </a:pPr>
            <a:endParaRPr lang="en-AU" altLang="en-US" sz="2200">
              <a:latin typeface="Calibri" panose="020F0502020204030204" pitchFamily="34" charset="0"/>
              <a:ea typeface="Yu Mincho" panose="02020400000000000000" pitchFamily="18" charset="-128"/>
              <a:cs typeface="Times New Roman" panose="02020603050405020304" pitchFamily="18" charset="0"/>
            </a:endParaRPr>
          </a:p>
          <a:p>
            <a:pPr marL="400050" indent="-400050"/>
            <a:endParaRPr lang="en-AU" altLang="en-US"/>
          </a:p>
        </p:txBody>
      </p:sp>
      <p:pic>
        <p:nvPicPr>
          <p:cNvPr id="90116" name="Graphic 4" descr="Books outline">
            <a:extLst>
              <a:ext uri="{FF2B5EF4-FFF2-40B4-BE49-F238E27FC236}">
                <a16:creationId xmlns:a16="http://schemas.microsoft.com/office/drawing/2014/main" id="{F2903BF9-D9BB-4631-90A2-969EC02F696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5138" y="620713"/>
            <a:ext cx="72072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spd="slow"/>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Content Placeholder 2">
            <a:extLst>
              <a:ext uri="{FF2B5EF4-FFF2-40B4-BE49-F238E27FC236}">
                <a16:creationId xmlns:a16="http://schemas.microsoft.com/office/drawing/2014/main" id="{B7C9F6C7-0AD9-43B6-85EA-6B0E72D1833C}"/>
              </a:ext>
            </a:extLst>
          </p:cNvPr>
          <p:cNvSpPr>
            <a:spLocks noGrp="1"/>
          </p:cNvSpPr>
          <p:nvPr>
            <p:ph idx="1"/>
          </p:nvPr>
        </p:nvSpPr>
        <p:spPr>
          <a:xfrm>
            <a:off x="1774825" y="1052513"/>
            <a:ext cx="8497888" cy="1327150"/>
          </a:xfrm>
        </p:spPr>
        <p:txBody>
          <a:bodyPr/>
          <a:lstStyle/>
          <a:p>
            <a:pPr marL="0" indent="0">
              <a:buFont typeface="Arial" panose="020B0604020202020204" pitchFamily="34" charset="0"/>
              <a:buNone/>
            </a:pPr>
            <a:r>
              <a:rPr lang="en-AU" altLang="en-US" sz="2200">
                <a:latin typeface="Calibri" panose="020F0502020204030204" pitchFamily="34" charset="0"/>
              </a:rPr>
              <a:t>Since the presentation at the CBC Conference in September 2021, the Australian Human Rights Commission has published a report recommending a human rights-based approach to people born with DSD.</a:t>
            </a:r>
          </a:p>
          <a:p>
            <a:pPr marL="0" indent="0">
              <a:lnSpc>
                <a:spcPct val="107000"/>
              </a:lnSpc>
              <a:spcBef>
                <a:spcPct val="0"/>
              </a:spcBef>
              <a:spcAft>
                <a:spcPts val="800"/>
              </a:spcAft>
              <a:buFont typeface="Arial" panose="020B0604020202020204" pitchFamily="34" charset="0"/>
              <a:buNone/>
            </a:pPr>
            <a:endParaRPr lang="en-AU" altLang="en-US" sz="1800" u="sng">
              <a:solidFill>
                <a:srgbClr val="0563C1"/>
              </a:solidFill>
              <a:latin typeface="Calibri" panose="020F0502020204030204" pitchFamily="34" charset="0"/>
              <a:ea typeface="Yu Mincho" panose="02020400000000000000" pitchFamily="18" charset="-128"/>
              <a:cs typeface="Times New Roman" panose="02020603050405020304" pitchFamily="18" charset="0"/>
              <a:hlinkClick r:id="rId4"/>
            </a:endParaRPr>
          </a:p>
          <a:p>
            <a:pPr marL="0" indent="0">
              <a:buFont typeface="Arial" panose="020B0604020202020204" pitchFamily="34" charset="0"/>
              <a:buNone/>
            </a:pPr>
            <a:endParaRPr lang="en-AU" altLang="en-US" sz="2000"/>
          </a:p>
        </p:txBody>
      </p:sp>
      <p:pic>
        <p:nvPicPr>
          <p:cNvPr id="92163" name="Picture 2">
            <a:hlinkClick r:id="rId4"/>
            <a:extLst>
              <a:ext uri="{FF2B5EF4-FFF2-40B4-BE49-F238E27FC236}">
                <a16:creationId xmlns:a16="http://schemas.microsoft.com/office/drawing/2014/main" id="{8CFD155A-B81C-49B1-9EF3-41B5C00B6AF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87488" y="2479675"/>
            <a:ext cx="3505200" cy="417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a:extLst>
              <a:ext uri="{FF2B5EF4-FFF2-40B4-BE49-F238E27FC236}">
                <a16:creationId xmlns:a16="http://schemas.microsoft.com/office/drawing/2014/main" id="{63996D03-70C5-4061-AA27-7390C3E9A27D}"/>
              </a:ext>
            </a:extLst>
          </p:cNvPr>
          <p:cNvSpPr txBox="1">
            <a:spLocks/>
          </p:cNvSpPr>
          <p:nvPr/>
        </p:nvSpPr>
        <p:spPr>
          <a:xfrm>
            <a:off x="5519738" y="2492375"/>
            <a:ext cx="5905500" cy="3806825"/>
          </a:xfrm>
          <a:prstGeom prst="rect">
            <a:avLst/>
          </a:prstGeom>
          <a:noFill/>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bg1"/>
                </a:solidFill>
                <a:latin typeface="Open Sans" pitchFamily="34" charset="0"/>
                <a:ea typeface="Open Sans" pitchFamily="34" charset="0"/>
                <a:cs typeface="Open Sans"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bg1"/>
                </a:solidFill>
                <a:latin typeface="Open Sans" pitchFamily="34" charset="0"/>
                <a:ea typeface="Open Sans" pitchFamily="34" charset="0"/>
                <a:cs typeface="Open Sans"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bg1"/>
                </a:solidFill>
                <a:latin typeface="Open Sans" pitchFamily="34" charset="0"/>
                <a:ea typeface="Open Sans" pitchFamily="34" charset="0"/>
                <a:cs typeface="Open Sans"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bg1"/>
                </a:solidFill>
                <a:latin typeface="Open Sans" pitchFamily="34" charset="0"/>
                <a:ea typeface="Open Sans" pitchFamily="34" charset="0"/>
                <a:cs typeface="Open Sans"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bg1"/>
                </a:solidFill>
                <a:latin typeface="Open Sans" pitchFamily="34" charset="0"/>
                <a:ea typeface="Open Sans" pitchFamily="34" charset="0"/>
                <a:cs typeface="Open Sans"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07000"/>
              </a:lnSpc>
              <a:spcBef>
                <a:spcPts val="0"/>
              </a:spcBef>
              <a:spcAft>
                <a:spcPts val="800"/>
              </a:spcAft>
              <a:buFont typeface="Arial" panose="020B0604020202020204" pitchFamily="34" charset="0"/>
              <a:buNone/>
              <a:defRPr/>
            </a:pPr>
            <a:r>
              <a:rPr lang="en-AU" sz="2000" dirty="0">
                <a:latin typeface="+mn-lt"/>
                <a:ea typeface="Yu Mincho" panose="02020400000000000000" pitchFamily="18" charset="-128"/>
                <a:cs typeface="Times New Roman" panose="02020603050405020304" pitchFamily="18" charset="0"/>
              </a:rPr>
              <a:t>The AHRC report considers how best to protect people born with DSD in the context of medical interventions and personal consent. It calls for any medically unnecessary medical intervention in a child with DSD who cannot consent to the intervention to be punishable as a criminal offence. It proposes five supporting principles based in human rights language:</a:t>
            </a:r>
          </a:p>
          <a:p>
            <a:pPr>
              <a:lnSpc>
                <a:spcPct val="107000"/>
              </a:lnSpc>
              <a:spcBef>
                <a:spcPts val="0"/>
              </a:spcBef>
              <a:spcAft>
                <a:spcPts val="0"/>
              </a:spcAft>
              <a:buFont typeface="+mj-lt"/>
              <a:buAutoNum type="arabicParenR"/>
              <a:defRPr/>
            </a:pPr>
            <a:r>
              <a:rPr lang="en-US" sz="1800" dirty="0">
                <a:latin typeface="+mn-lt"/>
                <a:ea typeface="Yu Mincho" panose="02020400000000000000" pitchFamily="18" charset="-128"/>
                <a:cs typeface="Times New Roman" panose="02020603050405020304" pitchFamily="18" charset="0"/>
              </a:rPr>
              <a:t>Bodily Integrity</a:t>
            </a:r>
            <a:endParaRPr lang="en-AU" sz="1800" dirty="0">
              <a:latin typeface="+mn-lt"/>
              <a:ea typeface="Yu Mincho" panose="02020400000000000000" pitchFamily="18" charset="-128"/>
              <a:cs typeface="Times New Roman" panose="02020603050405020304" pitchFamily="18" charset="0"/>
            </a:endParaRPr>
          </a:p>
          <a:p>
            <a:pPr>
              <a:lnSpc>
                <a:spcPct val="107000"/>
              </a:lnSpc>
              <a:spcBef>
                <a:spcPts val="0"/>
              </a:spcBef>
              <a:spcAft>
                <a:spcPts val="0"/>
              </a:spcAft>
              <a:buFont typeface="+mj-lt"/>
              <a:buAutoNum type="arabicParenR"/>
              <a:defRPr/>
            </a:pPr>
            <a:r>
              <a:rPr lang="en-US" sz="1800" dirty="0">
                <a:latin typeface="+mn-lt"/>
                <a:ea typeface="Yu Mincho" panose="02020400000000000000" pitchFamily="18" charset="-128"/>
                <a:cs typeface="Times New Roman" panose="02020603050405020304" pitchFamily="18" charset="0"/>
              </a:rPr>
              <a:t>Children’s Agency</a:t>
            </a:r>
            <a:endParaRPr lang="en-AU" sz="1800" dirty="0">
              <a:latin typeface="+mn-lt"/>
              <a:ea typeface="Yu Mincho" panose="02020400000000000000" pitchFamily="18" charset="-128"/>
              <a:cs typeface="Times New Roman" panose="02020603050405020304" pitchFamily="18" charset="0"/>
            </a:endParaRPr>
          </a:p>
          <a:p>
            <a:pPr>
              <a:lnSpc>
                <a:spcPct val="107000"/>
              </a:lnSpc>
              <a:spcBef>
                <a:spcPts val="0"/>
              </a:spcBef>
              <a:spcAft>
                <a:spcPts val="0"/>
              </a:spcAft>
              <a:buFont typeface="+mj-lt"/>
              <a:buAutoNum type="arabicParenR"/>
              <a:defRPr/>
            </a:pPr>
            <a:r>
              <a:rPr lang="en-US" sz="1800" dirty="0">
                <a:latin typeface="+mn-lt"/>
                <a:ea typeface="Yu Mincho" panose="02020400000000000000" pitchFamily="18" charset="-128"/>
                <a:cs typeface="Times New Roman" panose="02020603050405020304" pitchFamily="18" charset="0"/>
              </a:rPr>
              <a:t>Precautionary Principle</a:t>
            </a:r>
            <a:endParaRPr lang="en-AU" sz="1800" dirty="0">
              <a:latin typeface="+mn-lt"/>
              <a:ea typeface="Yu Mincho" panose="02020400000000000000" pitchFamily="18" charset="-128"/>
              <a:cs typeface="Times New Roman" panose="02020603050405020304" pitchFamily="18" charset="0"/>
            </a:endParaRPr>
          </a:p>
          <a:p>
            <a:pPr>
              <a:lnSpc>
                <a:spcPct val="107000"/>
              </a:lnSpc>
              <a:spcBef>
                <a:spcPts val="0"/>
              </a:spcBef>
              <a:spcAft>
                <a:spcPts val="0"/>
              </a:spcAft>
              <a:buFont typeface="+mj-lt"/>
              <a:buAutoNum type="arabicParenR"/>
              <a:defRPr/>
            </a:pPr>
            <a:r>
              <a:rPr lang="en-US" sz="1800" dirty="0">
                <a:latin typeface="+mn-lt"/>
                <a:ea typeface="Yu Mincho" panose="02020400000000000000" pitchFamily="18" charset="-128"/>
                <a:cs typeface="Times New Roman" panose="02020603050405020304" pitchFamily="18" charset="0"/>
              </a:rPr>
              <a:t>Medical Necessity</a:t>
            </a:r>
            <a:endParaRPr lang="en-AU" sz="1800" dirty="0">
              <a:latin typeface="+mn-lt"/>
              <a:ea typeface="Yu Mincho" panose="02020400000000000000" pitchFamily="18" charset="-128"/>
              <a:cs typeface="Times New Roman" panose="02020603050405020304" pitchFamily="18" charset="0"/>
            </a:endParaRPr>
          </a:p>
          <a:p>
            <a:pPr>
              <a:lnSpc>
                <a:spcPct val="107000"/>
              </a:lnSpc>
              <a:spcBef>
                <a:spcPts val="0"/>
              </a:spcBef>
              <a:spcAft>
                <a:spcPts val="800"/>
              </a:spcAft>
              <a:buFont typeface="+mj-lt"/>
              <a:buAutoNum type="arabicParenR"/>
              <a:defRPr/>
            </a:pPr>
            <a:r>
              <a:rPr lang="en-US" sz="1800" dirty="0">
                <a:latin typeface="+mn-lt"/>
                <a:ea typeface="Yu Mincho" panose="02020400000000000000" pitchFamily="18" charset="-128"/>
                <a:cs typeface="Times New Roman" panose="02020603050405020304" pitchFamily="18" charset="0"/>
              </a:rPr>
              <a:t>Independent Oversight 		     		  	</a:t>
            </a:r>
            <a:endParaRPr lang="en-AU" sz="1400" dirty="0">
              <a:latin typeface="Century Gothic" panose="020B0502020202020204" pitchFamily="34" charset="0"/>
              <a:ea typeface="Yu Mincho" panose="02020400000000000000" pitchFamily="18" charset="-128"/>
              <a:cs typeface="Times New Roman" panose="02020603050405020304" pitchFamily="18" charset="0"/>
            </a:endParaRPr>
          </a:p>
          <a:p>
            <a:pPr marL="0" indent="0">
              <a:lnSpc>
                <a:spcPct val="107000"/>
              </a:lnSpc>
              <a:spcBef>
                <a:spcPts val="0"/>
              </a:spcBef>
              <a:spcAft>
                <a:spcPts val="800"/>
              </a:spcAft>
              <a:buFont typeface="Arial" panose="020B0604020202020204" pitchFamily="34" charset="0"/>
              <a:buNone/>
              <a:defRPr/>
            </a:pPr>
            <a:endParaRPr lang="en-AU" sz="1300" dirty="0">
              <a:latin typeface="Calibri" panose="020F0502020204030204" pitchFamily="34" charset="0"/>
              <a:ea typeface="Yu Mincho" panose="02020400000000000000" pitchFamily="18" charset="-128"/>
              <a:cs typeface="Times New Roman" panose="02020603050405020304" pitchFamily="18" charset="0"/>
            </a:endParaRPr>
          </a:p>
        </p:txBody>
      </p:sp>
      <p:pic>
        <p:nvPicPr>
          <p:cNvPr id="92165" name="Graphic 4" descr="Books outline">
            <a:extLst>
              <a:ext uri="{FF2B5EF4-FFF2-40B4-BE49-F238E27FC236}">
                <a16:creationId xmlns:a16="http://schemas.microsoft.com/office/drawing/2014/main" id="{D26977FA-A518-4346-A72D-F46A30CF356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9425" y="481013"/>
            <a:ext cx="72072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109D348E-6782-452A-829E-E97317ED1E4E}"/>
              </a:ext>
            </a:extLst>
          </p:cNvPr>
          <p:cNvSpPr txBox="1"/>
          <p:nvPr/>
        </p:nvSpPr>
        <p:spPr>
          <a:xfrm>
            <a:off x="4448175" y="338138"/>
            <a:ext cx="2592388" cy="708025"/>
          </a:xfrm>
          <a:prstGeom prst="rect">
            <a:avLst/>
          </a:prstGeom>
          <a:noFill/>
        </p:spPr>
        <p:txBody>
          <a:bodyPr>
            <a:spAutoFit/>
          </a:bodyPr>
          <a:lstStyle/>
          <a:p>
            <a:pPr>
              <a:defRPr/>
            </a:pPr>
            <a:r>
              <a:rPr lang="en-US" sz="4000" dirty="0">
                <a:solidFill>
                  <a:schemeClr val="bg1"/>
                </a:solidFill>
                <a:latin typeface="+mj-lt"/>
              </a:rPr>
              <a:t>Resources</a:t>
            </a:r>
            <a:endParaRPr lang="en-AU" sz="4000" dirty="0">
              <a:solidFill>
                <a:schemeClr val="bg1"/>
              </a:solidFill>
            </a:endParaRPr>
          </a:p>
        </p:txBody>
      </p:sp>
    </p:spTree>
    <p:custDataLst>
      <p:tags r:id="rId1"/>
    </p:custDataLst>
  </p:cSld>
  <p:clrMapOvr>
    <a:masterClrMapping/>
  </p:clrMapOvr>
  <p:transition spd="slow"/>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Content Placeholder 2">
            <a:extLst>
              <a:ext uri="{FF2B5EF4-FFF2-40B4-BE49-F238E27FC236}">
                <a16:creationId xmlns:a16="http://schemas.microsoft.com/office/drawing/2014/main" id="{86278D32-6638-40AE-9288-4FFE85F67002}"/>
              </a:ext>
            </a:extLst>
          </p:cNvPr>
          <p:cNvSpPr>
            <a:spLocks noGrp="1"/>
          </p:cNvSpPr>
          <p:nvPr>
            <p:ph idx="1"/>
          </p:nvPr>
        </p:nvSpPr>
        <p:spPr>
          <a:xfrm>
            <a:off x="1127125" y="1844675"/>
            <a:ext cx="10382250" cy="4525963"/>
          </a:xfrm>
        </p:spPr>
        <p:txBody>
          <a:bodyPr/>
          <a:lstStyle/>
          <a:p>
            <a:pPr marL="0" indent="0">
              <a:buFont typeface="Arial" panose="020B0604020202020204" pitchFamily="34" charset="0"/>
              <a:buNone/>
            </a:pPr>
            <a:r>
              <a:rPr lang="en-US" altLang="en-US" sz="2200">
                <a:latin typeface="Calibri" panose="020F0502020204030204" pitchFamily="34" charset="0"/>
              </a:rPr>
              <a:t>There have been many state-level, national and international calls for legislative change to enshrine protections for intersex individuals, predominantly against non-medically indicated cosmetic procedures altering genitalia. </a:t>
            </a:r>
          </a:p>
          <a:p>
            <a:pPr marL="0" indent="0"/>
            <a:endParaRPr lang="en-US" altLang="en-US" sz="2200">
              <a:latin typeface="Calibri" panose="020F0502020204030204" pitchFamily="34" charset="0"/>
            </a:endParaRPr>
          </a:p>
          <a:p>
            <a:pPr marL="0" indent="0">
              <a:buFont typeface="Arial" panose="020B0604020202020204" pitchFamily="34" charset="0"/>
              <a:buNone/>
            </a:pPr>
            <a:r>
              <a:rPr lang="en-US" altLang="en-US" sz="2200">
                <a:latin typeface="Calibri" panose="020F0502020204030204" pitchFamily="34" charset="0"/>
              </a:rPr>
              <a:t>The Australian human rights proposal discussed on the previous slide proposes a legal requirement for mandatory deferral of surgery until a child can provide informed consent themselves.</a:t>
            </a:r>
          </a:p>
          <a:p>
            <a:pPr marL="0" indent="0"/>
            <a:endParaRPr lang="en-US" altLang="en-US" sz="2200">
              <a:latin typeface="Calibri" panose="020F0502020204030204" pitchFamily="34" charset="0"/>
            </a:endParaRPr>
          </a:p>
          <a:p>
            <a:pPr marL="0" indent="0">
              <a:buFont typeface="Arial" panose="020B0604020202020204" pitchFamily="34" charset="0"/>
              <a:buNone/>
            </a:pPr>
            <a:r>
              <a:rPr lang="en-US" altLang="en-US" sz="2200">
                <a:latin typeface="Calibri" panose="020F0502020204030204" pitchFamily="34" charset="0"/>
              </a:rPr>
              <a:t>In the next clip, Dr O’Connell discusses the pro’s and con’s of deferring surgery, and discusses the benefits and potential harms of legislating prohibitions to surgery until a child is old enough to decide. </a:t>
            </a:r>
          </a:p>
        </p:txBody>
      </p:sp>
      <p:pic>
        <p:nvPicPr>
          <p:cNvPr id="94211" name="Graphic 3" descr="Blog outline">
            <a:extLst>
              <a:ext uri="{FF2B5EF4-FFF2-40B4-BE49-F238E27FC236}">
                <a16:creationId xmlns:a16="http://schemas.microsoft.com/office/drawing/2014/main" id="{39A7F493-EFA2-45C3-8084-099BE059DA0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620713"/>
            <a:ext cx="758825"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A6FF62C2-C5D2-4364-8288-E38DA1011716}"/>
              </a:ext>
            </a:extLst>
          </p:cNvPr>
          <p:cNvSpPr>
            <a:spLocks noGrp="1"/>
          </p:cNvSpPr>
          <p:nvPr>
            <p:ph type="title"/>
          </p:nvPr>
        </p:nvSpPr>
        <p:spPr>
          <a:xfrm>
            <a:off x="2278063" y="269875"/>
            <a:ext cx="7450137" cy="1584325"/>
          </a:xfrm>
        </p:spPr>
        <p:txBody>
          <a:bodyPr/>
          <a:lstStyle/>
          <a:p>
            <a:pPr algn="ctr"/>
            <a:r>
              <a:rPr lang="en-US" altLang="en-US" sz="4000" b="0">
                <a:latin typeface="Calibri" panose="020F0502020204030204" pitchFamily="34" charset="0"/>
              </a:rPr>
              <a:t>How to use this module</a:t>
            </a:r>
            <a:endParaRPr lang="en-AU" altLang="en-US" sz="4000" b="0">
              <a:latin typeface="Calibri" panose="020F0502020204030204" pitchFamily="34" charset="0"/>
            </a:endParaRPr>
          </a:p>
        </p:txBody>
      </p:sp>
      <p:sp>
        <p:nvSpPr>
          <p:cNvPr id="22531" name="Content Placeholder 2">
            <a:extLst>
              <a:ext uri="{FF2B5EF4-FFF2-40B4-BE49-F238E27FC236}">
                <a16:creationId xmlns:a16="http://schemas.microsoft.com/office/drawing/2014/main" id="{80DEA5BD-8E19-4B54-8E9F-BA58775FFA73}"/>
              </a:ext>
            </a:extLst>
          </p:cNvPr>
          <p:cNvSpPr>
            <a:spLocks noGrp="1"/>
          </p:cNvSpPr>
          <p:nvPr>
            <p:ph idx="1"/>
          </p:nvPr>
        </p:nvSpPr>
        <p:spPr>
          <a:xfrm>
            <a:off x="1498600" y="1700213"/>
            <a:ext cx="9782175" cy="3170237"/>
          </a:xfrm>
        </p:spPr>
        <p:txBody>
          <a:bodyPr/>
          <a:lstStyle/>
          <a:p>
            <a:r>
              <a:rPr lang="en-US" altLang="en-US">
                <a:latin typeface="Calibri" panose="020F0502020204030204" pitchFamily="34" charset="0"/>
              </a:rPr>
              <a:t>This module should take 30 minutes to complete.</a:t>
            </a:r>
          </a:p>
          <a:p>
            <a:endParaRPr lang="en-US" altLang="en-US">
              <a:latin typeface="Calibri" panose="020F0502020204030204" pitchFamily="34" charset="0"/>
            </a:endParaRPr>
          </a:p>
          <a:p>
            <a:pPr>
              <a:buFont typeface="Arial" panose="020B0604020202020204" pitchFamily="34" charset="0"/>
              <a:buChar char="•"/>
            </a:pPr>
            <a:r>
              <a:rPr lang="en-US" altLang="en-US">
                <a:latin typeface="Calibri" panose="020F0502020204030204" pitchFamily="34" charset="0"/>
              </a:rPr>
              <a:t>Use the &lt;PREV NEXT&gt; buttons on the bottom right to move forward and back.</a:t>
            </a:r>
          </a:p>
          <a:p>
            <a:pPr>
              <a:buFont typeface="Arial" panose="020B0604020202020204" pitchFamily="34" charset="0"/>
              <a:buChar char="•"/>
            </a:pPr>
            <a:r>
              <a:rPr lang="en-US" altLang="en-US">
                <a:latin typeface="Calibri" panose="020F0502020204030204" pitchFamily="34" charset="0"/>
              </a:rPr>
              <a:t>There are some clips from the presentation, some ethical discussion and some resources for more information or further reading.</a:t>
            </a:r>
          </a:p>
          <a:p>
            <a:pPr>
              <a:buFont typeface="Arial" panose="020B0604020202020204" pitchFamily="34" charset="0"/>
              <a:buChar char="•"/>
            </a:pPr>
            <a:r>
              <a:rPr lang="en-US" altLang="en-US">
                <a:latin typeface="Calibri" panose="020F0502020204030204" pitchFamily="34" charset="0"/>
              </a:rPr>
              <a:t>Resources and further reading are hyperlinked throughout the module and are also accessible via clicking the ‘Resource’ tab on the top navigation bar.</a:t>
            </a:r>
          </a:p>
          <a:p>
            <a:pPr>
              <a:buFont typeface="Arial" panose="020B0604020202020204" pitchFamily="34" charset="0"/>
              <a:buChar char="•"/>
            </a:pPr>
            <a:r>
              <a:rPr lang="en-US" altLang="en-US">
                <a:latin typeface="Calibri" panose="020F0502020204030204" pitchFamily="34" charset="0"/>
              </a:rPr>
              <a:t>The icons below are used throughout this module to indicate:</a:t>
            </a:r>
          </a:p>
          <a:p>
            <a:pPr marL="742950" lvl="1" indent="-285750" algn="l">
              <a:buFont typeface="Wingdings" panose="05000000000000000000" pitchFamily="2" charset="2"/>
              <a:buChar char="§"/>
            </a:pPr>
            <a:endParaRPr lang="en-US" altLang="en-US" sz="2000">
              <a:solidFill>
                <a:schemeClr val="bg1"/>
              </a:solidFill>
              <a:latin typeface="Calibri" panose="020F0502020204030204" pitchFamily="34" charset="0"/>
            </a:endParaRPr>
          </a:p>
        </p:txBody>
      </p:sp>
      <p:pic>
        <p:nvPicPr>
          <p:cNvPr id="22532" name="Graphic 4" descr="Blog outline">
            <a:extLst>
              <a:ext uri="{FF2B5EF4-FFF2-40B4-BE49-F238E27FC236}">
                <a16:creationId xmlns:a16="http://schemas.microsoft.com/office/drawing/2014/main" id="{38470C52-20CF-4F2F-AF77-B964026B278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9125" y="5130800"/>
            <a:ext cx="682625" cy="68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Graphic 5" descr="Books outline">
            <a:extLst>
              <a:ext uri="{FF2B5EF4-FFF2-40B4-BE49-F238E27FC236}">
                <a16:creationId xmlns:a16="http://schemas.microsoft.com/office/drawing/2014/main" id="{919602E7-FC4D-48EF-9649-61CA782B458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3100" y="6069013"/>
            <a:ext cx="574675" cy="54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Graphic 17" descr="Video camera outline">
            <a:extLst>
              <a:ext uri="{FF2B5EF4-FFF2-40B4-BE49-F238E27FC236}">
                <a16:creationId xmlns:a16="http://schemas.microsoft.com/office/drawing/2014/main" id="{B5BBC438-D74E-4F89-B3CA-8709B4C3307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42063" y="5078413"/>
            <a:ext cx="6445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5" name="Graphic 21" descr="Document outline">
            <a:extLst>
              <a:ext uri="{FF2B5EF4-FFF2-40B4-BE49-F238E27FC236}">
                <a16:creationId xmlns:a16="http://schemas.microsoft.com/office/drawing/2014/main" id="{217DAB89-5463-4419-8912-468BEBF9AB3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37313" y="5905500"/>
            <a:ext cx="531812"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6" name="Graphic 24" descr="Blog outline">
            <a:extLst>
              <a:ext uri="{FF2B5EF4-FFF2-40B4-BE49-F238E27FC236}">
                <a16:creationId xmlns:a16="http://schemas.microsoft.com/office/drawing/2014/main" id="{85807FA7-5247-4262-AFBB-38379227E67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1025" y="476250"/>
            <a:ext cx="758825"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48DDEAE5-E3CE-4E78-A705-4480145565D0}"/>
              </a:ext>
            </a:extLst>
          </p:cNvPr>
          <p:cNvSpPr txBox="1"/>
          <p:nvPr/>
        </p:nvSpPr>
        <p:spPr>
          <a:xfrm>
            <a:off x="960438" y="5124450"/>
            <a:ext cx="5357812" cy="1908175"/>
          </a:xfrm>
          <a:prstGeom prst="rect">
            <a:avLst/>
          </a:prstGeom>
          <a:noFill/>
        </p:spPr>
        <p:txBody>
          <a:bodyPr wrap="none">
            <a:spAutoFit/>
          </a:bodyPr>
          <a:lstStyle/>
          <a:p>
            <a:pPr lvl="1">
              <a:defRPr/>
            </a:pPr>
            <a:r>
              <a:rPr lang="en-US" altLang="en-US" sz="2000" dirty="0">
                <a:solidFill>
                  <a:schemeClr val="bg1"/>
                </a:solidFill>
                <a:latin typeface="+mn-lt"/>
              </a:rPr>
              <a:t>Module instructions, directions and teaching </a:t>
            </a:r>
          </a:p>
          <a:p>
            <a:pPr lvl="1">
              <a:defRPr/>
            </a:pPr>
            <a:r>
              <a:rPr lang="en-US" altLang="en-US" sz="2000" dirty="0">
                <a:solidFill>
                  <a:schemeClr val="bg1"/>
                </a:solidFill>
                <a:latin typeface="+mn-lt"/>
              </a:rPr>
              <a:t>slides</a:t>
            </a:r>
          </a:p>
          <a:p>
            <a:pPr lvl="1">
              <a:defRPr/>
            </a:pPr>
            <a:endParaRPr lang="en-US" altLang="en-US" sz="2000" dirty="0">
              <a:solidFill>
                <a:schemeClr val="bg1"/>
              </a:solidFill>
              <a:latin typeface="+mn-lt"/>
            </a:endParaRPr>
          </a:p>
          <a:p>
            <a:pPr lvl="1">
              <a:defRPr/>
            </a:pPr>
            <a:r>
              <a:rPr lang="en-US" altLang="en-US" sz="2000" dirty="0">
                <a:solidFill>
                  <a:schemeClr val="bg1"/>
                </a:solidFill>
                <a:latin typeface="+mn-lt"/>
              </a:rPr>
              <a:t>Definitions, quotes and statistics from </a:t>
            </a:r>
          </a:p>
          <a:p>
            <a:pPr lvl="1">
              <a:defRPr/>
            </a:pPr>
            <a:r>
              <a:rPr lang="en-US" altLang="en-US" sz="2000" dirty="0">
                <a:solidFill>
                  <a:schemeClr val="bg1"/>
                </a:solidFill>
                <a:latin typeface="+mn-lt"/>
              </a:rPr>
              <a:t>literature</a:t>
            </a:r>
          </a:p>
          <a:p>
            <a:pPr>
              <a:defRPr/>
            </a:pPr>
            <a:endParaRPr lang="en-AU" dirty="0"/>
          </a:p>
        </p:txBody>
      </p:sp>
      <p:sp>
        <p:nvSpPr>
          <p:cNvPr id="3" name="TextBox 2">
            <a:extLst>
              <a:ext uri="{FF2B5EF4-FFF2-40B4-BE49-F238E27FC236}">
                <a16:creationId xmlns:a16="http://schemas.microsoft.com/office/drawing/2014/main" id="{FF65AEC8-4954-48DC-85D7-6FC6770B36A8}"/>
              </a:ext>
            </a:extLst>
          </p:cNvPr>
          <p:cNvSpPr txBox="1"/>
          <p:nvPr/>
        </p:nvSpPr>
        <p:spPr>
          <a:xfrm>
            <a:off x="6726238" y="5130800"/>
            <a:ext cx="5343525" cy="1600200"/>
          </a:xfrm>
          <a:prstGeom prst="rect">
            <a:avLst/>
          </a:prstGeom>
          <a:noFill/>
        </p:spPr>
        <p:txBody>
          <a:bodyPr>
            <a:spAutoFit/>
          </a:bodyPr>
          <a:lstStyle/>
          <a:p>
            <a:pPr lvl="1">
              <a:defRPr/>
            </a:pPr>
            <a:r>
              <a:rPr lang="en-US" altLang="en-US" sz="2000" dirty="0">
                <a:solidFill>
                  <a:schemeClr val="bg1"/>
                </a:solidFill>
                <a:latin typeface="+mn-lt"/>
              </a:rPr>
              <a:t>Video clips from the conference presentation </a:t>
            </a:r>
          </a:p>
          <a:p>
            <a:pPr lvl="1">
              <a:defRPr/>
            </a:pPr>
            <a:endParaRPr lang="en-US" altLang="en-US" sz="2000" dirty="0">
              <a:solidFill>
                <a:schemeClr val="bg1"/>
              </a:solidFill>
              <a:latin typeface="+mn-lt"/>
            </a:endParaRPr>
          </a:p>
          <a:p>
            <a:pPr lvl="1">
              <a:defRPr/>
            </a:pPr>
            <a:endParaRPr lang="en-US" altLang="en-US" sz="2000" dirty="0">
              <a:solidFill>
                <a:schemeClr val="bg1"/>
              </a:solidFill>
              <a:latin typeface="+mn-lt"/>
            </a:endParaRPr>
          </a:p>
          <a:p>
            <a:pPr lvl="1">
              <a:defRPr/>
            </a:pPr>
            <a:r>
              <a:rPr lang="en-US" altLang="en-US" sz="2000" dirty="0">
                <a:solidFill>
                  <a:schemeClr val="bg1"/>
                </a:solidFill>
                <a:latin typeface="+mn-lt"/>
              </a:rPr>
              <a:t>Additional references</a:t>
            </a:r>
            <a:endParaRPr lang="en-AU" altLang="en-US" sz="2000" dirty="0">
              <a:solidFill>
                <a:schemeClr val="bg1"/>
              </a:solidFill>
              <a:latin typeface="+mn-lt"/>
            </a:endParaRPr>
          </a:p>
          <a:p>
            <a:pPr>
              <a:defRPr/>
            </a:pPr>
            <a:endParaRPr lang="en-AU" dirty="0"/>
          </a:p>
        </p:txBody>
      </p:sp>
    </p:spTree>
    <p:custDataLst>
      <p:tags r:id="rId1"/>
    </p:custDataLst>
  </p:cSld>
  <p:clrMapOvr>
    <a:masterClrMapping/>
  </p:clrMapOvr>
  <p:transition spd="slow"/>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itle 1">
            <a:extLst>
              <a:ext uri="{FF2B5EF4-FFF2-40B4-BE49-F238E27FC236}">
                <a16:creationId xmlns:a16="http://schemas.microsoft.com/office/drawing/2014/main" id="{1F3BDB51-1D73-4C9C-AC35-DE92CA8CE0A2}"/>
              </a:ext>
            </a:extLst>
          </p:cNvPr>
          <p:cNvSpPr>
            <a:spLocks noGrp="1"/>
          </p:cNvSpPr>
          <p:nvPr>
            <p:ph type="title"/>
          </p:nvPr>
        </p:nvSpPr>
        <p:spPr>
          <a:xfrm>
            <a:off x="2351088" y="5876925"/>
            <a:ext cx="7993062" cy="706438"/>
          </a:xfrm>
        </p:spPr>
        <p:txBody>
          <a:bodyPr/>
          <a:lstStyle/>
          <a:p>
            <a:r>
              <a:rPr lang="en-AU" altLang="en-US" sz="2000">
                <a:latin typeface="Calibri" panose="020F0502020204030204" pitchFamily="34" charset="0"/>
              </a:rPr>
              <a:t>Dr Michele O’Connell</a:t>
            </a:r>
            <a:r>
              <a:rPr lang="en-AU" altLang="en-US" sz="2000" b="0">
                <a:latin typeface="Calibri" panose="020F0502020204030204" pitchFamily="34" charset="0"/>
              </a:rPr>
              <a:t>, Paediatric Endocrinologist, Dept of  Endocrinology and Diabetes, RCH Gender Service</a:t>
            </a:r>
            <a:r>
              <a:rPr lang="en-AU" altLang="en-US" sz="2000" b="0">
                <a:latin typeface="Arial" panose="020B0604020202020204" pitchFamily="34" charset="0"/>
              </a:rPr>
              <a:t> </a:t>
            </a:r>
            <a:r>
              <a:rPr lang="en-AU" altLang="en-US" sz="1800" b="0">
                <a:latin typeface="Calibri" panose="020F0502020204030204" pitchFamily="34" charset="0"/>
              </a:rPr>
              <a:t>(1.57Mins)</a:t>
            </a:r>
            <a:endParaRPr lang="en-AU" altLang="en-US" sz="1800"/>
          </a:p>
        </p:txBody>
      </p:sp>
      <p:pic>
        <p:nvPicPr>
          <p:cNvPr id="96259" name="Graphic 3" descr="Video camera outline">
            <a:extLst>
              <a:ext uri="{FF2B5EF4-FFF2-40B4-BE49-F238E27FC236}">
                <a16:creationId xmlns:a16="http://schemas.microsoft.com/office/drawing/2014/main" id="{E24728A8-FEAF-4327-9916-C006C1EA0BC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7988" y="271463"/>
            <a:ext cx="644525"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Online Media 2" title="4a">
            <a:hlinkClick r:id="" action="ppaction://media"/>
            <a:extLst>
              <a:ext uri="{FF2B5EF4-FFF2-40B4-BE49-F238E27FC236}">
                <a16:creationId xmlns:a16="http://schemas.microsoft.com/office/drawing/2014/main" id="{8A59E3A2-B330-428F-A5E5-B610D3F7F847}"/>
              </a:ext>
            </a:extLst>
          </p:cNvPr>
          <p:cNvPicPr>
            <a:picLocks noRot="1" noChangeAspect="1"/>
          </p:cNvPicPr>
          <p:nvPr>
            <a:videoFile r:link="rId2"/>
          </p:nvPr>
        </p:nvPicPr>
        <p:blipFill>
          <a:blip r:embed="rId6"/>
          <a:stretch>
            <a:fillRect/>
          </a:stretch>
        </p:blipFill>
        <p:spPr>
          <a:xfrm>
            <a:off x="1898650" y="915988"/>
            <a:ext cx="8445500" cy="4757737"/>
          </a:xfrm>
          <a:prstGeom prst="rect">
            <a:avLst/>
          </a:prstGeom>
        </p:spPr>
      </p:pic>
    </p:spTree>
    <p:custDataLst>
      <p:tags r:id="rId1"/>
    </p:custData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tle 1">
            <a:extLst>
              <a:ext uri="{FF2B5EF4-FFF2-40B4-BE49-F238E27FC236}">
                <a16:creationId xmlns:a16="http://schemas.microsoft.com/office/drawing/2014/main" id="{21643FBD-3E8E-4CA2-849E-E2A8B18E0D32}"/>
              </a:ext>
            </a:extLst>
          </p:cNvPr>
          <p:cNvSpPr>
            <a:spLocks noGrp="1"/>
          </p:cNvSpPr>
          <p:nvPr>
            <p:ph type="ctrTitle"/>
          </p:nvPr>
        </p:nvSpPr>
        <p:spPr>
          <a:xfrm>
            <a:off x="2279650" y="277813"/>
            <a:ext cx="6115050" cy="1135062"/>
          </a:xfrm>
        </p:spPr>
        <p:txBody>
          <a:bodyPr/>
          <a:lstStyle/>
          <a:p>
            <a:pPr algn="ctr"/>
            <a:r>
              <a:rPr lang="en-US" altLang="en-US" sz="4000" b="0">
                <a:latin typeface="Calibri" panose="020F0502020204030204" pitchFamily="34" charset="0"/>
              </a:rPr>
              <a:t>Conclusion</a:t>
            </a:r>
            <a:endParaRPr lang="en-AU" altLang="en-US" sz="4000" b="0">
              <a:latin typeface="Calibri" panose="020F0502020204030204" pitchFamily="34" charset="0"/>
            </a:endParaRPr>
          </a:p>
        </p:txBody>
      </p:sp>
      <p:sp>
        <p:nvSpPr>
          <p:cNvPr id="3" name="Subtitle 2">
            <a:extLst>
              <a:ext uri="{FF2B5EF4-FFF2-40B4-BE49-F238E27FC236}">
                <a16:creationId xmlns:a16="http://schemas.microsoft.com/office/drawing/2014/main" id="{2DB25504-3460-4EDD-8B25-9A80C687E61D}"/>
              </a:ext>
            </a:extLst>
          </p:cNvPr>
          <p:cNvSpPr>
            <a:spLocks noGrp="1"/>
          </p:cNvSpPr>
          <p:nvPr>
            <p:ph type="subTitle" idx="1"/>
          </p:nvPr>
        </p:nvSpPr>
        <p:spPr>
          <a:xfrm>
            <a:off x="1773238" y="908050"/>
            <a:ext cx="9075737" cy="5008563"/>
          </a:xfrm>
        </p:spPr>
        <p:txBody>
          <a:bodyPr>
            <a:normAutofit lnSpcReduction="10000"/>
          </a:bodyPr>
          <a:lstStyle/>
          <a:p>
            <a:pPr>
              <a:lnSpc>
                <a:spcPct val="80000"/>
              </a:lnSpc>
              <a:defRPr/>
            </a:pPr>
            <a:endParaRPr lang="en-AU" altLang="en-US" sz="1000" dirty="0">
              <a:latin typeface="Century Gothic" panose="020B0502020202020204" pitchFamily="34" charset="0"/>
            </a:endParaRPr>
          </a:p>
          <a:p>
            <a:pPr>
              <a:lnSpc>
                <a:spcPct val="80000"/>
              </a:lnSpc>
              <a:defRPr/>
            </a:pPr>
            <a:endParaRPr lang="en-AU" altLang="en-US" sz="1100" dirty="0">
              <a:latin typeface="Century Gothic" panose="020B0502020202020204" pitchFamily="34" charset="0"/>
            </a:endParaRPr>
          </a:p>
          <a:p>
            <a:pPr>
              <a:lnSpc>
                <a:spcPct val="80000"/>
              </a:lnSpc>
              <a:defRPr/>
            </a:pPr>
            <a:r>
              <a:rPr lang="en-AU" altLang="en-US" dirty="0">
                <a:latin typeface="Calibri" panose="020F0502020204030204" pitchFamily="34" charset="0"/>
              </a:rPr>
              <a:t>As this presentation has demonstrated, the issue of early surgical intervention for children with DSDs is, and will continue to be, an ethically challenging and complex area of paediatric healthcare.</a:t>
            </a:r>
          </a:p>
          <a:p>
            <a:pPr>
              <a:lnSpc>
                <a:spcPct val="80000"/>
              </a:lnSpc>
              <a:defRPr/>
            </a:pPr>
            <a:endParaRPr lang="en-AU" altLang="en-US" dirty="0">
              <a:latin typeface="Calibri" panose="020F0502020204030204" pitchFamily="34" charset="0"/>
            </a:endParaRPr>
          </a:p>
          <a:p>
            <a:pPr>
              <a:lnSpc>
                <a:spcPct val="80000"/>
              </a:lnSpc>
              <a:defRPr/>
            </a:pPr>
            <a:r>
              <a:rPr lang="en-AU" altLang="en-US" dirty="0">
                <a:latin typeface="Calibri" panose="020F0502020204030204" pitchFamily="34" charset="0"/>
              </a:rPr>
              <a:t>Key questions to consider in these cases include;</a:t>
            </a:r>
          </a:p>
          <a:p>
            <a:pPr>
              <a:lnSpc>
                <a:spcPct val="80000"/>
              </a:lnSpc>
              <a:defRPr/>
            </a:pPr>
            <a:endParaRPr lang="en-AU" altLang="en-US" dirty="0">
              <a:latin typeface="Calibri" panose="020F0502020204030204" pitchFamily="34" charset="0"/>
            </a:endParaRPr>
          </a:p>
          <a:p>
            <a:pPr>
              <a:lnSpc>
                <a:spcPct val="80000"/>
              </a:lnSpc>
              <a:buFontTx/>
              <a:buChar char="-"/>
              <a:defRPr/>
            </a:pPr>
            <a:r>
              <a:rPr lang="en-AU" altLang="en-US" dirty="0">
                <a:latin typeface="Calibri" panose="020F0502020204030204" pitchFamily="34" charset="0"/>
              </a:rPr>
              <a:t>Should parents have a say in the decision when the child is in the newborn stage?</a:t>
            </a:r>
          </a:p>
          <a:p>
            <a:pPr>
              <a:lnSpc>
                <a:spcPct val="80000"/>
              </a:lnSpc>
              <a:buFontTx/>
              <a:buChar char="-"/>
              <a:defRPr/>
            </a:pPr>
            <a:endParaRPr lang="en-AU" altLang="en-US" dirty="0">
              <a:latin typeface="Calibri" panose="020F0502020204030204" pitchFamily="34" charset="0"/>
            </a:endParaRPr>
          </a:p>
          <a:p>
            <a:pPr>
              <a:lnSpc>
                <a:spcPct val="80000"/>
              </a:lnSpc>
              <a:buFontTx/>
              <a:buChar char="-"/>
              <a:defRPr/>
            </a:pPr>
            <a:r>
              <a:rPr lang="en-AU" altLang="en-US" dirty="0">
                <a:latin typeface="Calibri" panose="020F0502020204030204" pitchFamily="34" charset="0"/>
              </a:rPr>
              <a:t>Should parents and doctors be able to make decisions without government regulation or involvement?</a:t>
            </a:r>
          </a:p>
          <a:p>
            <a:pPr>
              <a:lnSpc>
                <a:spcPct val="80000"/>
              </a:lnSpc>
              <a:buFontTx/>
              <a:buChar char="-"/>
              <a:defRPr/>
            </a:pPr>
            <a:endParaRPr lang="en-AU" altLang="en-US" dirty="0">
              <a:latin typeface="Calibri" panose="020F0502020204030204" pitchFamily="34" charset="0"/>
            </a:endParaRPr>
          </a:p>
          <a:p>
            <a:pPr>
              <a:lnSpc>
                <a:spcPct val="80000"/>
              </a:lnSpc>
              <a:buFontTx/>
              <a:buChar char="-"/>
              <a:defRPr/>
            </a:pPr>
            <a:r>
              <a:rPr lang="en-AU" altLang="en-US" dirty="0">
                <a:latin typeface="Calibri" panose="020F0502020204030204" pitchFamily="34" charset="0"/>
              </a:rPr>
              <a:t>Should all decisions related to surgery be delayed until the child can provide informed consent? Or should they be decided on a case-by-case basis?</a:t>
            </a:r>
          </a:p>
          <a:p>
            <a:pPr>
              <a:lnSpc>
                <a:spcPct val="80000"/>
              </a:lnSpc>
              <a:buFontTx/>
              <a:buChar char="-"/>
              <a:defRPr/>
            </a:pPr>
            <a:endParaRPr lang="en-AU" altLang="en-US" dirty="0">
              <a:latin typeface="Calibri" panose="020F0502020204030204" pitchFamily="34" charset="0"/>
            </a:endParaRPr>
          </a:p>
          <a:p>
            <a:pPr>
              <a:lnSpc>
                <a:spcPct val="80000"/>
              </a:lnSpc>
              <a:buFontTx/>
              <a:buChar char="-"/>
              <a:defRPr/>
            </a:pPr>
            <a:r>
              <a:rPr lang="en-AU" altLang="en-US" dirty="0">
                <a:latin typeface="Calibri" panose="020F0502020204030204" pitchFamily="34" charset="0"/>
              </a:rPr>
              <a:t>What age can a child meaningfully consent to intersex surgery?</a:t>
            </a:r>
          </a:p>
          <a:p>
            <a:pPr>
              <a:lnSpc>
                <a:spcPct val="80000"/>
              </a:lnSpc>
              <a:defRPr/>
            </a:pPr>
            <a:endParaRPr lang="en-AU" altLang="en-US" sz="600" dirty="0"/>
          </a:p>
        </p:txBody>
      </p:sp>
      <p:pic>
        <p:nvPicPr>
          <p:cNvPr id="98308" name="Graphic 3" descr="Blog outline">
            <a:extLst>
              <a:ext uri="{FF2B5EF4-FFF2-40B4-BE49-F238E27FC236}">
                <a16:creationId xmlns:a16="http://schemas.microsoft.com/office/drawing/2014/main" id="{F5FEB921-C9EB-4AAB-A777-0A9E2902A9A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3888" y="404813"/>
            <a:ext cx="758825"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spd="slow"/>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le 1">
            <a:extLst>
              <a:ext uri="{FF2B5EF4-FFF2-40B4-BE49-F238E27FC236}">
                <a16:creationId xmlns:a16="http://schemas.microsoft.com/office/drawing/2014/main" id="{A73D26E0-E907-4D62-B203-85D29AD022D7}"/>
              </a:ext>
            </a:extLst>
          </p:cNvPr>
          <p:cNvSpPr>
            <a:spLocks noGrp="1"/>
          </p:cNvSpPr>
          <p:nvPr>
            <p:ph type="title"/>
          </p:nvPr>
        </p:nvSpPr>
        <p:spPr>
          <a:xfrm>
            <a:off x="1992313" y="263525"/>
            <a:ext cx="7786687" cy="720725"/>
          </a:xfrm>
        </p:spPr>
        <p:txBody>
          <a:bodyPr/>
          <a:lstStyle/>
          <a:p>
            <a:pPr algn="ctr"/>
            <a:r>
              <a:rPr lang="en-US" altLang="en-US" b="0">
                <a:latin typeface="Calibri" panose="020F0502020204030204" pitchFamily="34" charset="0"/>
              </a:rPr>
              <a:t>References</a:t>
            </a:r>
            <a:endParaRPr lang="en-AU" altLang="en-US" b="0">
              <a:latin typeface="Calibri" panose="020F0502020204030204" pitchFamily="34" charset="0"/>
            </a:endParaRPr>
          </a:p>
        </p:txBody>
      </p:sp>
      <p:sp>
        <p:nvSpPr>
          <p:cNvPr id="100355" name="Content Placeholder 2">
            <a:extLst>
              <a:ext uri="{FF2B5EF4-FFF2-40B4-BE49-F238E27FC236}">
                <a16:creationId xmlns:a16="http://schemas.microsoft.com/office/drawing/2014/main" id="{EB4C7507-45D2-4C18-A075-CFE282FFCAAC}"/>
              </a:ext>
            </a:extLst>
          </p:cNvPr>
          <p:cNvSpPr>
            <a:spLocks noGrp="1"/>
          </p:cNvSpPr>
          <p:nvPr>
            <p:ph idx="1"/>
          </p:nvPr>
        </p:nvSpPr>
        <p:spPr>
          <a:xfrm>
            <a:off x="1631950" y="1008063"/>
            <a:ext cx="9144000" cy="4311650"/>
          </a:xfrm>
        </p:spPr>
        <p:txBody>
          <a:bodyPr/>
          <a:lstStyle/>
          <a:p>
            <a:pPr marL="0" indent="0">
              <a:buFont typeface="Arial" panose="020B0604020202020204" pitchFamily="34" charset="0"/>
              <a:buNone/>
            </a:pPr>
            <a:r>
              <a:rPr lang="en-AU" altLang="en-US" sz="2000">
                <a:latin typeface="Calibri" panose="020F0502020204030204" pitchFamily="34" charset="0"/>
              </a:rPr>
              <a:t>To know more about the ethics of deferring surgery in children with DSD, here is a curated list of references contained within this presentation.</a:t>
            </a:r>
            <a:br>
              <a:rPr lang="en-AU" altLang="en-US" sz="2000">
                <a:latin typeface="Calibri" panose="020F0502020204030204" pitchFamily="34" charset="0"/>
              </a:rPr>
            </a:br>
            <a:endParaRPr lang="en-AU" altLang="en-US" sz="2000">
              <a:latin typeface="Calibri" panose="020F0502020204030204" pitchFamily="34" charset="0"/>
            </a:endParaRPr>
          </a:p>
          <a:p>
            <a:pPr marL="0" indent="0">
              <a:lnSpc>
                <a:spcPct val="107000"/>
              </a:lnSpc>
              <a:spcAft>
                <a:spcPts val="800"/>
              </a:spcAft>
            </a:pPr>
            <a:r>
              <a:rPr lang="en-AU" altLang="en-US" sz="2000" b="1">
                <a:latin typeface="Calibri" panose="020F0502020204030204" pitchFamily="34" charset="0"/>
                <a:ea typeface="Yu Mincho" panose="02020400000000000000" pitchFamily="18" charset="-128"/>
                <a:cs typeface="Times New Roman" panose="02020603050405020304" pitchFamily="18" charset="0"/>
              </a:rPr>
              <a:t>General Information Concerning DSD:</a:t>
            </a:r>
          </a:p>
          <a:p>
            <a:pPr marL="0" indent="0"/>
            <a:r>
              <a:rPr lang="en-US" altLang="en-US" sz="2000">
                <a:latin typeface="Calibri" panose="020F0502020204030204" pitchFamily="34" charset="0"/>
              </a:rPr>
              <a:t>Hutson, John M., et al., eds. Disorders| Differences of Sex Development: An Integrated Approach to Management. Springer Nature, 2020. </a:t>
            </a:r>
          </a:p>
          <a:p>
            <a:pPr marL="0" indent="0">
              <a:lnSpc>
                <a:spcPct val="107000"/>
              </a:lnSpc>
              <a:spcAft>
                <a:spcPts val="800"/>
              </a:spcAft>
            </a:pPr>
            <a:endParaRPr lang="en-AU" altLang="en-US" sz="800">
              <a:latin typeface="Calibri" panose="020F0502020204030204" pitchFamily="34" charset="0"/>
              <a:ea typeface="Yu Mincho" panose="02020400000000000000" pitchFamily="18" charset="-128"/>
            </a:endParaRPr>
          </a:p>
          <a:p>
            <a:pPr marL="0" indent="0">
              <a:lnSpc>
                <a:spcPct val="107000"/>
              </a:lnSpc>
              <a:spcAft>
                <a:spcPts val="800"/>
              </a:spcAft>
            </a:pPr>
            <a:r>
              <a:rPr lang="en-AU" altLang="en-US" sz="2000">
                <a:latin typeface="Calibri" panose="020F0502020204030204" pitchFamily="34" charset="0"/>
                <a:ea typeface="Yu Mincho" panose="02020400000000000000" pitchFamily="18" charset="-128"/>
              </a:rPr>
              <a:t>St Louis Children’s Hospital, </a:t>
            </a:r>
            <a:r>
              <a:rPr lang="en-AU" altLang="en-US" sz="2000" i="1">
                <a:latin typeface="Calibri" panose="020F0502020204030204" pitchFamily="34" charset="0"/>
                <a:ea typeface="Yu Mincho" panose="02020400000000000000" pitchFamily="18" charset="-128"/>
              </a:rPr>
              <a:t>Differences of Sex Development.</a:t>
            </a:r>
          </a:p>
          <a:p>
            <a:pPr marL="0" indent="0">
              <a:lnSpc>
                <a:spcPct val="107000"/>
              </a:lnSpc>
              <a:spcAft>
                <a:spcPts val="800"/>
              </a:spcAft>
              <a:buFont typeface="Arial" panose="020B0604020202020204" pitchFamily="34" charset="0"/>
              <a:buNone/>
            </a:pPr>
            <a:r>
              <a:rPr lang="en-AU" altLang="en-US" sz="2000">
                <a:latin typeface="Calibri" panose="020F0502020204030204" pitchFamily="34" charset="0"/>
                <a:ea typeface="Yu Mincho" panose="02020400000000000000" pitchFamily="18" charset="-128"/>
                <a:hlinkClick r:id="rId4"/>
              </a:rPr>
              <a:t>https://www.stlouischildrens.org/conditions-treatments/differences-sex-development</a:t>
            </a:r>
            <a:r>
              <a:rPr lang="en-AU" altLang="en-US" sz="2000">
                <a:latin typeface="Calibri" panose="020F0502020204030204" pitchFamily="34" charset="0"/>
                <a:ea typeface="Yu Mincho" panose="02020400000000000000" pitchFamily="18" charset="-128"/>
              </a:rPr>
              <a:t> </a:t>
            </a:r>
          </a:p>
          <a:p>
            <a:pPr marL="0" indent="0">
              <a:lnSpc>
                <a:spcPct val="107000"/>
              </a:lnSpc>
              <a:spcAft>
                <a:spcPts val="800"/>
              </a:spcAft>
            </a:pPr>
            <a:r>
              <a:rPr lang="en-US" altLang="en-US" sz="2000" b="1">
                <a:latin typeface="Calibri" panose="020F0502020204030204" pitchFamily="34" charset="0"/>
              </a:rPr>
              <a:t>5-Alpha Reductase Deficiency:</a:t>
            </a:r>
          </a:p>
          <a:p>
            <a:pPr marL="0" indent="0">
              <a:lnSpc>
                <a:spcPct val="107000"/>
              </a:lnSpc>
              <a:spcAft>
                <a:spcPts val="800"/>
              </a:spcAft>
              <a:buFont typeface="Arial" panose="020B0604020202020204" pitchFamily="34" charset="0"/>
              <a:buNone/>
            </a:pPr>
            <a:r>
              <a:rPr lang="en-US" altLang="en-US" sz="2000">
                <a:latin typeface="Calibri" panose="020F0502020204030204" pitchFamily="34" charset="0"/>
                <a:hlinkClick r:id="rId5"/>
              </a:rPr>
              <a:t>https://pie.med.utoronto.ca/htbw/module.html?module=sex-development</a:t>
            </a:r>
            <a:r>
              <a:rPr lang="en-US" altLang="en-US" sz="2000">
                <a:latin typeface="Calibri" panose="020F0502020204030204" pitchFamily="34" charset="0"/>
              </a:rPr>
              <a:t> </a:t>
            </a:r>
          </a:p>
          <a:p>
            <a:pPr marL="0" indent="0">
              <a:buFont typeface="Arial" panose="020B0604020202020204" pitchFamily="34" charset="0"/>
              <a:buNone/>
            </a:pPr>
            <a:endParaRPr lang="en-US" altLang="en-US" sz="800">
              <a:latin typeface="Calibri" panose="020F0502020204030204" pitchFamily="34" charset="0"/>
            </a:endParaRPr>
          </a:p>
          <a:p>
            <a:pPr marL="0" indent="0"/>
            <a:r>
              <a:rPr lang="en-US" altLang="en-US" sz="2000" b="1">
                <a:latin typeface="Calibri" panose="020F0502020204030204" pitchFamily="34" charset="0"/>
              </a:rPr>
              <a:t>Long term outcomes:</a:t>
            </a:r>
          </a:p>
          <a:p>
            <a:pPr marL="0" indent="0">
              <a:buFont typeface="Arial" panose="020B0604020202020204" pitchFamily="34" charset="0"/>
              <a:buNone/>
            </a:pPr>
            <a:r>
              <a:rPr lang="en-US" altLang="en-US" sz="2000">
                <a:latin typeface="Calibri" panose="020F0502020204030204" pitchFamily="34" charset="0"/>
              </a:rPr>
              <a:t>Costa, E., Domenice, S. &amp; Sircili, M. H et al. (2012). </a:t>
            </a:r>
            <a:r>
              <a:rPr lang="en-US" altLang="en-US" sz="2000">
                <a:latin typeface="Calibri" panose="020F0502020204030204" pitchFamily="34" charset="0"/>
                <a:hlinkClick r:id="rId6"/>
              </a:rPr>
              <a:t>DSD Due to 5</a:t>
            </a:r>
            <a:r>
              <a:rPr lang="el-GR" altLang="en-US" sz="2000">
                <a:latin typeface="Calibri" panose="020F0502020204030204" pitchFamily="34" charset="0"/>
                <a:hlinkClick r:id="rId6"/>
              </a:rPr>
              <a:t>α-</a:t>
            </a:r>
            <a:r>
              <a:rPr lang="en-US" altLang="en-US" sz="2000">
                <a:latin typeface="Calibri" panose="020F0502020204030204" pitchFamily="34" charset="0"/>
                <a:hlinkClick r:id="rId6"/>
              </a:rPr>
              <a:t>Reductase 2 Deficiency - from Diagnosis to Long Term Outcome.</a:t>
            </a:r>
            <a:r>
              <a:rPr lang="en-US" altLang="en-US" sz="2000">
                <a:latin typeface="Calibri" panose="020F0502020204030204" pitchFamily="34" charset="0"/>
              </a:rPr>
              <a:t> </a:t>
            </a:r>
            <a:r>
              <a:rPr lang="en-US" altLang="en-US" sz="2000" i="1">
                <a:latin typeface="Calibri" panose="020F0502020204030204" pitchFamily="34" charset="0"/>
              </a:rPr>
              <a:t>Seminars in reproductive medicine</a:t>
            </a:r>
            <a:r>
              <a:rPr lang="en-US" altLang="en-US" sz="2000">
                <a:latin typeface="Calibri" panose="020F0502020204030204" pitchFamily="34" charset="0"/>
              </a:rPr>
              <a:t>. 30. 427-31.</a:t>
            </a:r>
          </a:p>
          <a:p>
            <a:pPr marL="0" indent="0"/>
            <a:endParaRPr lang="en-AU" altLang="en-US" sz="1400"/>
          </a:p>
        </p:txBody>
      </p:sp>
      <p:pic>
        <p:nvPicPr>
          <p:cNvPr id="100356" name="Graphic 3" descr="Books outline">
            <a:extLst>
              <a:ext uri="{FF2B5EF4-FFF2-40B4-BE49-F238E27FC236}">
                <a16:creationId xmlns:a16="http://schemas.microsoft.com/office/drawing/2014/main" id="{C0F340DA-058E-4CA0-A22E-496B27FFF7B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9425" y="619125"/>
            <a:ext cx="72072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spd="slow"/>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le 1">
            <a:extLst>
              <a:ext uri="{FF2B5EF4-FFF2-40B4-BE49-F238E27FC236}">
                <a16:creationId xmlns:a16="http://schemas.microsoft.com/office/drawing/2014/main" id="{1F0B89BA-A521-486D-A1A3-BEA0DE13835F}"/>
              </a:ext>
            </a:extLst>
          </p:cNvPr>
          <p:cNvSpPr>
            <a:spLocks noGrp="1"/>
          </p:cNvSpPr>
          <p:nvPr>
            <p:ph type="title"/>
          </p:nvPr>
        </p:nvSpPr>
        <p:spPr>
          <a:xfrm>
            <a:off x="1919288" y="188913"/>
            <a:ext cx="7786687" cy="720725"/>
          </a:xfrm>
        </p:spPr>
        <p:txBody>
          <a:bodyPr/>
          <a:lstStyle/>
          <a:p>
            <a:pPr algn="ctr"/>
            <a:r>
              <a:rPr lang="en-US" altLang="en-US" b="0">
                <a:latin typeface="Calibri" panose="020F0502020204030204" pitchFamily="34" charset="0"/>
              </a:rPr>
              <a:t>Glossary</a:t>
            </a:r>
            <a:endParaRPr lang="en-AU" altLang="en-US" b="0">
              <a:latin typeface="Calibri" panose="020F0502020204030204" pitchFamily="34" charset="0"/>
            </a:endParaRPr>
          </a:p>
        </p:txBody>
      </p:sp>
      <p:sp>
        <p:nvSpPr>
          <p:cNvPr id="70659" name="Content Placeholder 2">
            <a:extLst>
              <a:ext uri="{FF2B5EF4-FFF2-40B4-BE49-F238E27FC236}">
                <a16:creationId xmlns:a16="http://schemas.microsoft.com/office/drawing/2014/main" id="{45B56E5F-50D4-4637-A5CA-64EB34557567}"/>
              </a:ext>
            </a:extLst>
          </p:cNvPr>
          <p:cNvSpPr>
            <a:spLocks noGrp="1"/>
          </p:cNvSpPr>
          <p:nvPr>
            <p:ph idx="1"/>
          </p:nvPr>
        </p:nvSpPr>
        <p:spPr>
          <a:xfrm>
            <a:off x="982663" y="1379538"/>
            <a:ext cx="10226675" cy="4098925"/>
          </a:xfrm>
        </p:spPr>
        <p:txBody>
          <a:bodyPr/>
          <a:lstStyle/>
          <a:p>
            <a:pPr marL="0">
              <a:lnSpc>
                <a:spcPct val="107000"/>
              </a:lnSpc>
              <a:spcBef>
                <a:spcPct val="0"/>
              </a:spcBef>
              <a:spcAft>
                <a:spcPts val="800"/>
              </a:spcAft>
              <a:defRPr/>
            </a:pPr>
            <a:r>
              <a:rPr lang="en-AU" altLang="en-US" sz="2000" b="1" dirty="0">
                <a:latin typeface="+mn-lt"/>
                <a:ea typeface="Yu Mincho" panose="02020400000000000000" pitchFamily="18" charset="-128"/>
                <a:cs typeface="Times New Roman" panose="02020603050405020304" pitchFamily="18" charset="0"/>
              </a:rPr>
              <a:t>Adrenal hormone replacement </a:t>
            </a:r>
            <a:r>
              <a:rPr lang="en-AU" altLang="en-US" sz="2000" dirty="0">
                <a:latin typeface="+mn-lt"/>
                <a:ea typeface="Yu Mincho" panose="02020400000000000000" pitchFamily="18" charset="-128"/>
                <a:cs typeface="Times New Roman" panose="02020603050405020304" pitchFamily="18" charset="0"/>
              </a:rPr>
              <a:t>– the medical replacement of hormones when the adrenal glands do not produce them.</a:t>
            </a:r>
          </a:p>
          <a:p>
            <a:pPr marL="0">
              <a:lnSpc>
                <a:spcPct val="107000"/>
              </a:lnSpc>
              <a:spcBef>
                <a:spcPct val="0"/>
              </a:spcBef>
              <a:spcAft>
                <a:spcPts val="800"/>
              </a:spcAft>
              <a:defRPr/>
            </a:pPr>
            <a:r>
              <a:rPr lang="en-AU" altLang="en-US" sz="2000" b="1" dirty="0">
                <a:latin typeface="+mn-lt"/>
                <a:ea typeface="Yu Mincho" panose="02020400000000000000" pitchFamily="18" charset="-128"/>
                <a:cs typeface="Times New Roman" panose="02020603050405020304" pitchFamily="18" charset="0"/>
              </a:rPr>
              <a:t>Congenital Adrenal hyperplasia </a:t>
            </a:r>
            <a:r>
              <a:rPr lang="en-AU" altLang="en-US" sz="2000" dirty="0">
                <a:latin typeface="+mn-lt"/>
                <a:ea typeface="Yu Mincho" panose="02020400000000000000" pitchFamily="18" charset="-128"/>
                <a:cs typeface="Times New Roman" panose="02020603050405020304" pitchFamily="18" charset="0"/>
              </a:rPr>
              <a:t>– a rare disorder characterised by a deficiency in one of the enzymes required to produce certain hormones. The most prevalent cause of DSD among people with XX chromosomes. </a:t>
            </a:r>
          </a:p>
          <a:p>
            <a:pPr marL="0">
              <a:lnSpc>
                <a:spcPct val="107000"/>
              </a:lnSpc>
              <a:spcBef>
                <a:spcPct val="0"/>
              </a:spcBef>
              <a:spcAft>
                <a:spcPts val="800"/>
              </a:spcAft>
              <a:defRPr/>
            </a:pPr>
            <a:r>
              <a:rPr lang="en-AU" altLang="en-US" sz="2000" b="1" dirty="0">
                <a:latin typeface="+mn-lt"/>
                <a:ea typeface="Yu Mincho" panose="02020400000000000000" pitchFamily="18" charset="-128"/>
                <a:cs typeface="Times New Roman" panose="02020603050405020304" pitchFamily="18" charset="0"/>
              </a:rPr>
              <a:t>Non-binary</a:t>
            </a:r>
            <a:r>
              <a:rPr lang="en-AU" altLang="en-US" sz="2000" dirty="0">
                <a:latin typeface="+mn-lt"/>
                <a:ea typeface="Yu Mincho" panose="02020400000000000000" pitchFamily="18" charset="-128"/>
                <a:cs typeface="Times New Roman" panose="02020603050405020304" pitchFamily="18" charset="0"/>
              </a:rPr>
              <a:t> – a gender identity wherein a person identifies beyond binary genders of man or woman. This is not a form of DSD. </a:t>
            </a:r>
          </a:p>
          <a:p>
            <a:pPr marL="0">
              <a:lnSpc>
                <a:spcPct val="107000"/>
              </a:lnSpc>
              <a:spcBef>
                <a:spcPct val="0"/>
              </a:spcBef>
              <a:spcAft>
                <a:spcPts val="800"/>
              </a:spcAft>
              <a:defRPr/>
            </a:pPr>
            <a:r>
              <a:rPr lang="en-AU" altLang="en-US" sz="2000" b="1" dirty="0">
                <a:latin typeface="+mn-lt"/>
                <a:ea typeface="Yu Mincho" panose="02020400000000000000" pitchFamily="18" charset="-128"/>
                <a:cs typeface="Times New Roman" panose="02020603050405020304" pitchFamily="18" charset="0"/>
              </a:rPr>
              <a:t>Chromosomal</a:t>
            </a:r>
            <a:r>
              <a:rPr lang="en-AU" altLang="en-US" sz="2000" dirty="0">
                <a:latin typeface="+mn-lt"/>
                <a:ea typeface="Yu Mincho" panose="02020400000000000000" pitchFamily="18" charset="-128"/>
                <a:cs typeface="Times New Roman" panose="02020603050405020304" pitchFamily="18" charset="0"/>
              </a:rPr>
              <a:t> – relating to the chromosomes. A person with a chromosomal abnormality may be missing a chromosome from a pair or have more than two chromosomes.</a:t>
            </a:r>
          </a:p>
          <a:p>
            <a:pPr marL="0">
              <a:lnSpc>
                <a:spcPct val="107000"/>
              </a:lnSpc>
              <a:spcBef>
                <a:spcPct val="0"/>
              </a:spcBef>
              <a:spcAft>
                <a:spcPts val="800"/>
              </a:spcAft>
              <a:defRPr/>
            </a:pPr>
            <a:r>
              <a:rPr lang="en-AU" altLang="en-US" sz="2000" b="1" dirty="0">
                <a:latin typeface="+mn-lt"/>
                <a:ea typeface="Yu Mincho" panose="02020400000000000000" pitchFamily="18" charset="-128"/>
                <a:cs typeface="Times New Roman" panose="02020603050405020304" pitchFamily="18" charset="0"/>
              </a:rPr>
              <a:t>Gonadal</a:t>
            </a:r>
            <a:r>
              <a:rPr lang="en-AU" altLang="en-US" sz="2000" dirty="0">
                <a:latin typeface="+mn-lt"/>
                <a:ea typeface="Yu Mincho" panose="02020400000000000000" pitchFamily="18" charset="-128"/>
                <a:cs typeface="Times New Roman" panose="02020603050405020304" pitchFamily="18" charset="0"/>
              </a:rPr>
              <a:t> – relating to the gonads. See </a:t>
            </a:r>
            <a:r>
              <a:rPr lang="en-AU" altLang="en-US" sz="2000" b="1" dirty="0">
                <a:latin typeface="+mn-lt"/>
                <a:ea typeface="Yu Mincho" panose="02020400000000000000" pitchFamily="18" charset="-128"/>
                <a:cs typeface="Times New Roman" panose="02020603050405020304" pitchFamily="18" charset="0"/>
              </a:rPr>
              <a:t>gonads</a:t>
            </a:r>
            <a:r>
              <a:rPr lang="en-AU" altLang="en-US" sz="2000" dirty="0">
                <a:latin typeface="+mn-lt"/>
                <a:ea typeface="Yu Mincho" panose="02020400000000000000" pitchFamily="18" charset="-128"/>
                <a:cs typeface="Times New Roman" panose="02020603050405020304" pitchFamily="18" charset="0"/>
              </a:rPr>
              <a:t>.</a:t>
            </a:r>
          </a:p>
          <a:p>
            <a:pPr marL="0">
              <a:lnSpc>
                <a:spcPct val="107000"/>
              </a:lnSpc>
              <a:spcBef>
                <a:spcPct val="0"/>
              </a:spcBef>
              <a:spcAft>
                <a:spcPts val="800"/>
              </a:spcAft>
              <a:defRPr/>
            </a:pPr>
            <a:r>
              <a:rPr lang="en-AU" altLang="en-US" sz="2000" b="1" dirty="0">
                <a:latin typeface="+mn-lt"/>
                <a:ea typeface="Yu Mincho" panose="02020400000000000000" pitchFamily="18" charset="-128"/>
                <a:cs typeface="Times New Roman" panose="02020603050405020304" pitchFamily="18" charset="0"/>
              </a:rPr>
              <a:t>Gonads </a:t>
            </a:r>
            <a:r>
              <a:rPr lang="en-AU" altLang="en-US" sz="2000" dirty="0">
                <a:latin typeface="+mn-lt"/>
                <a:ea typeface="Yu Mincho" panose="02020400000000000000" pitchFamily="18" charset="-128"/>
                <a:cs typeface="Times New Roman" panose="02020603050405020304" pitchFamily="18" charset="0"/>
              </a:rPr>
              <a:t>– the primary reproductive organs. In females these are the ovaries and in males these are the testes. These organs are responsible for fertility, as well as secreting hormones. This term is sometimes used synonymously with testes. </a:t>
            </a:r>
          </a:p>
          <a:p>
            <a:pPr marL="0">
              <a:defRPr/>
            </a:pPr>
            <a:endParaRPr lang="en-AU" altLang="en-US" dirty="0">
              <a:ea typeface="Yu Mincho" panose="02020400000000000000" pitchFamily="18" charset="-128"/>
              <a:cs typeface="Times New Roman" panose="02020603050405020304" pitchFamily="18" charset="0"/>
            </a:endParaRPr>
          </a:p>
        </p:txBody>
      </p:sp>
      <p:pic>
        <p:nvPicPr>
          <p:cNvPr id="102404" name="Graphic 3" descr="Books outline">
            <a:extLst>
              <a:ext uri="{FF2B5EF4-FFF2-40B4-BE49-F238E27FC236}">
                <a16:creationId xmlns:a16="http://schemas.microsoft.com/office/drawing/2014/main" id="{E2E1AC2A-B529-42A9-85D9-40E02CC97EC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9425" y="549275"/>
            <a:ext cx="72072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spd="slow"/>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itle 1">
            <a:extLst>
              <a:ext uri="{FF2B5EF4-FFF2-40B4-BE49-F238E27FC236}">
                <a16:creationId xmlns:a16="http://schemas.microsoft.com/office/drawing/2014/main" id="{C6B5FF15-1549-4826-94E8-26CA75D77487}"/>
              </a:ext>
            </a:extLst>
          </p:cNvPr>
          <p:cNvSpPr>
            <a:spLocks noGrp="1"/>
          </p:cNvSpPr>
          <p:nvPr>
            <p:ph type="title"/>
          </p:nvPr>
        </p:nvSpPr>
        <p:spPr>
          <a:xfrm>
            <a:off x="911225" y="371475"/>
            <a:ext cx="8785225" cy="720725"/>
          </a:xfrm>
        </p:spPr>
        <p:txBody>
          <a:bodyPr/>
          <a:lstStyle/>
          <a:p>
            <a:pPr algn="ctr"/>
            <a:r>
              <a:rPr lang="en-US" altLang="en-US" b="0">
                <a:latin typeface="Calibri" panose="020F0502020204030204" pitchFamily="34" charset="0"/>
              </a:rPr>
              <a:t>Glossary</a:t>
            </a:r>
            <a:endParaRPr lang="en-AU" altLang="en-US" b="0">
              <a:latin typeface="Calibri" panose="020F0502020204030204" pitchFamily="34" charset="0"/>
            </a:endParaRPr>
          </a:p>
        </p:txBody>
      </p:sp>
      <p:sp>
        <p:nvSpPr>
          <p:cNvPr id="71683" name="Content Placeholder 2">
            <a:extLst>
              <a:ext uri="{FF2B5EF4-FFF2-40B4-BE49-F238E27FC236}">
                <a16:creationId xmlns:a16="http://schemas.microsoft.com/office/drawing/2014/main" id="{A4112E92-8474-4A23-9544-B0E9371E410E}"/>
              </a:ext>
            </a:extLst>
          </p:cNvPr>
          <p:cNvSpPr>
            <a:spLocks noGrp="1"/>
          </p:cNvSpPr>
          <p:nvPr>
            <p:ph idx="1"/>
          </p:nvPr>
        </p:nvSpPr>
        <p:spPr>
          <a:xfrm>
            <a:off x="1055688" y="1628775"/>
            <a:ext cx="10382250" cy="4525963"/>
          </a:xfrm>
        </p:spPr>
        <p:txBody>
          <a:bodyPr/>
          <a:lstStyle/>
          <a:p>
            <a:pPr marL="0">
              <a:lnSpc>
                <a:spcPct val="107000"/>
              </a:lnSpc>
              <a:spcBef>
                <a:spcPct val="0"/>
              </a:spcBef>
              <a:spcAft>
                <a:spcPts val="800"/>
              </a:spcAft>
              <a:defRPr/>
            </a:pPr>
            <a:r>
              <a:rPr lang="en-AU" altLang="en-US" sz="2000" b="1" dirty="0">
                <a:latin typeface="+mn-lt"/>
                <a:ea typeface="Yu Mincho" panose="02020400000000000000" pitchFamily="18" charset="-128"/>
                <a:cs typeface="Times New Roman" panose="02020603050405020304" pitchFamily="18" charset="0"/>
              </a:rPr>
              <a:t>Hypospadias </a:t>
            </a:r>
            <a:r>
              <a:rPr lang="en-AU" altLang="en-US" sz="2000" dirty="0">
                <a:latin typeface="+mn-lt"/>
                <a:ea typeface="Yu Mincho" panose="02020400000000000000" pitchFamily="18" charset="-128"/>
                <a:cs typeface="Times New Roman" panose="02020603050405020304" pitchFamily="18" charset="0"/>
              </a:rPr>
              <a:t>– A form of DSD occurring when the opening of the penis is located on the underside rather than the tip.</a:t>
            </a:r>
          </a:p>
          <a:p>
            <a:pPr marL="0">
              <a:lnSpc>
                <a:spcPct val="107000"/>
              </a:lnSpc>
              <a:spcBef>
                <a:spcPct val="0"/>
              </a:spcBef>
              <a:spcAft>
                <a:spcPts val="800"/>
              </a:spcAft>
              <a:defRPr/>
            </a:pPr>
            <a:r>
              <a:rPr lang="en-AU" altLang="en-US" sz="2000" b="1" dirty="0">
                <a:latin typeface="+mn-lt"/>
                <a:ea typeface="Yu Mincho" panose="02020400000000000000" pitchFamily="18" charset="-128"/>
                <a:cs typeface="Times New Roman" panose="02020603050405020304" pitchFamily="18" charset="0"/>
              </a:rPr>
              <a:t>Karyotype</a:t>
            </a:r>
            <a:r>
              <a:rPr lang="en-AU" altLang="en-US" sz="2000" dirty="0">
                <a:latin typeface="+mn-lt"/>
                <a:ea typeface="Yu Mincho" panose="02020400000000000000" pitchFamily="18" charset="-128"/>
                <a:cs typeface="Times New Roman" panose="02020603050405020304" pitchFamily="18" charset="0"/>
              </a:rPr>
              <a:t> – an individual’s collection of chromosomes. </a:t>
            </a:r>
          </a:p>
          <a:p>
            <a:pPr marL="0">
              <a:lnSpc>
                <a:spcPct val="107000"/>
              </a:lnSpc>
              <a:spcBef>
                <a:spcPct val="0"/>
              </a:spcBef>
              <a:spcAft>
                <a:spcPts val="800"/>
              </a:spcAft>
              <a:defRPr/>
            </a:pPr>
            <a:r>
              <a:rPr lang="en-AU" altLang="en-US" sz="2000" b="1" dirty="0">
                <a:latin typeface="+mn-lt"/>
                <a:ea typeface="Yu Mincho" panose="02020400000000000000" pitchFamily="18" charset="-128"/>
                <a:cs typeface="Times New Roman" panose="02020603050405020304" pitchFamily="18" charset="0"/>
              </a:rPr>
              <a:t>Neonate </a:t>
            </a:r>
            <a:r>
              <a:rPr lang="en-AU" altLang="en-US" sz="2000" dirty="0">
                <a:latin typeface="+mn-lt"/>
                <a:ea typeface="Yu Mincho" panose="02020400000000000000" pitchFamily="18" charset="-128"/>
                <a:cs typeface="Times New Roman" panose="02020603050405020304" pitchFamily="18" charset="0"/>
              </a:rPr>
              <a:t>– a newly born baby.</a:t>
            </a:r>
          </a:p>
          <a:p>
            <a:pPr marL="0">
              <a:lnSpc>
                <a:spcPct val="107000"/>
              </a:lnSpc>
              <a:spcBef>
                <a:spcPct val="0"/>
              </a:spcBef>
              <a:spcAft>
                <a:spcPts val="800"/>
              </a:spcAft>
              <a:defRPr/>
            </a:pPr>
            <a:r>
              <a:rPr lang="en-AU" altLang="en-US" sz="2000" b="1" dirty="0">
                <a:latin typeface="+mn-lt"/>
                <a:ea typeface="Yu Mincho" panose="02020400000000000000" pitchFamily="18" charset="-128"/>
                <a:cs typeface="Times New Roman" panose="02020603050405020304" pitchFamily="18" charset="0"/>
              </a:rPr>
              <a:t>Psychosocial</a:t>
            </a:r>
            <a:r>
              <a:rPr lang="en-AU" altLang="en-US" sz="2000" dirty="0">
                <a:latin typeface="+mn-lt"/>
                <a:ea typeface="Yu Mincho" panose="02020400000000000000" pitchFamily="18" charset="-128"/>
                <a:cs typeface="Times New Roman" panose="02020603050405020304" pitchFamily="18" charset="0"/>
              </a:rPr>
              <a:t> – the combined influence of psychological factors and the surrounding social environment on an individual’s physical and mental wellbeing. </a:t>
            </a:r>
          </a:p>
          <a:p>
            <a:pPr marL="0">
              <a:lnSpc>
                <a:spcPct val="107000"/>
              </a:lnSpc>
              <a:spcBef>
                <a:spcPct val="0"/>
              </a:spcBef>
              <a:spcAft>
                <a:spcPts val="800"/>
              </a:spcAft>
              <a:defRPr/>
            </a:pPr>
            <a:r>
              <a:rPr lang="en-AU" altLang="en-US" sz="2000" b="1" dirty="0">
                <a:latin typeface="+mn-lt"/>
                <a:ea typeface="Yu Mincho" panose="02020400000000000000" pitchFamily="18" charset="-128"/>
                <a:cs typeface="Times New Roman" panose="02020603050405020304" pitchFamily="18" charset="0"/>
              </a:rPr>
              <a:t>Autonomy </a:t>
            </a:r>
            <a:r>
              <a:rPr lang="en-AU" altLang="en-US" sz="2000" dirty="0">
                <a:latin typeface="+mn-lt"/>
                <a:ea typeface="Yu Mincho" panose="02020400000000000000" pitchFamily="18" charset="-128"/>
                <a:cs typeface="Times New Roman" panose="02020603050405020304" pitchFamily="18" charset="0"/>
              </a:rPr>
              <a:t>– commonly defined in Western medicine and ethics as the capacity to make an informed, uncoerced decision. </a:t>
            </a:r>
          </a:p>
          <a:p>
            <a:pPr marL="0">
              <a:lnSpc>
                <a:spcPct val="107000"/>
              </a:lnSpc>
              <a:spcBef>
                <a:spcPct val="0"/>
              </a:spcBef>
              <a:spcAft>
                <a:spcPts val="800"/>
              </a:spcAft>
              <a:defRPr/>
            </a:pPr>
            <a:r>
              <a:rPr lang="en-AU" altLang="en-US" sz="2000" b="1" dirty="0">
                <a:latin typeface="+mn-lt"/>
                <a:ea typeface="Yu Mincho" panose="02020400000000000000" pitchFamily="18" charset="-128"/>
                <a:cs typeface="Times New Roman" panose="02020603050405020304" pitchFamily="18" charset="0"/>
              </a:rPr>
              <a:t>Gillick competence </a:t>
            </a:r>
            <a:r>
              <a:rPr lang="en-AU" altLang="en-US" sz="2000" dirty="0">
                <a:latin typeface="+mn-lt"/>
                <a:ea typeface="Yu Mincho" panose="02020400000000000000" pitchFamily="18" charset="-128"/>
                <a:cs typeface="Times New Roman" panose="02020603050405020304" pitchFamily="18" charset="0"/>
              </a:rPr>
              <a:t>– a term used in medical law to determine when a child is able to make an autonomous decision (and provide valid consent) about their own medical treatment without the need for parental permission or knowledge. </a:t>
            </a:r>
            <a:endParaRPr lang="en-AU" altLang="en-US" dirty="0">
              <a:ea typeface="Yu Mincho" panose="02020400000000000000" pitchFamily="18" charset="-128"/>
              <a:cs typeface="Times New Roman" panose="02020603050405020304" pitchFamily="18" charset="0"/>
            </a:endParaRPr>
          </a:p>
        </p:txBody>
      </p:sp>
      <p:pic>
        <p:nvPicPr>
          <p:cNvPr id="104452" name="Graphic 3" descr="Books outline">
            <a:extLst>
              <a:ext uri="{FF2B5EF4-FFF2-40B4-BE49-F238E27FC236}">
                <a16:creationId xmlns:a16="http://schemas.microsoft.com/office/drawing/2014/main" id="{72BCBA06-BC3C-4F50-AFAC-CB6D90178EE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9425" y="447675"/>
            <a:ext cx="72072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spd="slow"/>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itle 1">
            <a:extLst>
              <a:ext uri="{FF2B5EF4-FFF2-40B4-BE49-F238E27FC236}">
                <a16:creationId xmlns:a16="http://schemas.microsoft.com/office/drawing/2014/main" id="{9C3E5C04-83B7-416E-BCE2-0EB761A46A01}"/>
              </a:ext>
            </a:extLst>
          </p:cNvPr>
          <p:cNvSpPr>
            <a:spLocks noGrp="1"/>
          </p:cNvSpPr>
          <p:nvPr>
            <p:ph type="title"/>
          </p:nvPr>
        </p:nvSpPr>
        <p:spPr>
          <a:xfrm>
            <a:off x="612775" y="371475"/>
            <a:ext cx="10382250" cy="720725"/>
          </a:xfrm>
        </p:spPr>
        <p:txBody>
          <a:bodyPr/>
          <a:lstStyle/>
          <a:p>
            <a:pPr algn="ctr"/>
            <a:r>
              <a:rPr lang="en-US" altLang="en-US" b="0">
                <a:latin typeface="Calibri" panose="020F0502020204030204" pitchFamily="34" charset="0"/>
              </a:rPr>
              <a:t>Glossary</a:t>
            </a:r>
            <a:endParaRPr lang="en-AU" altLang="en-US" b="0">
              <a:latin typeface="Calibri" panose="020F0502020204030204" pitchFamily="34" charset="0"/>
            </a:endParaRPr>
          </a:p>
        </p:txBody>
      </p:sp>
      <p:sp>
        <p:nvSpPr>
          <p:cNvPr id="106499" name="Content Placeholder 2">
            <a:extLst>
              <a:ext uri="{FF2B5EF4-FFF2-40B4-BE49-F238E27FC236}">
                <a16:creationId xmlns:a16="http://schemas.microsoft.com/office/drawing/2014/main" id="{7506F3AE-3708-49BB-95D8-AD028DCEFB81}"/>
              </a:ext>
            </a:extLst>
          </p:cNvPr>
          <p:cNvSpPr>
            <a:spLocks noGrp="1"/>
          </p:cNvSpPr>
          <p:nvPr>
            <p:ph idx="1"/>
          </p:nvPr>
        </p:nvSpPr>
        <p:spPr>
          <a:xfrm>
            <a:off x="612775" y="1168400"/>
            <a:ext cx="10382250" cy="4525963"/>
          </a:xfrm>
        </p:spPr>
        <p:txBody>
          <a:bodyPr/>
          <a:lstStyle/>
          <a:p>
            <a:pPr marL="0">
              <a:lnSpc>
                <a:spcPct val="107000"/>
              </a:lnSpc>
              <a:spcBef>
                <a:spcPct val="0"/>
              </a:spcBef>
              <a:spcAft>
                <a:spcPts val="800"/>
              </a:spcAft>
            </a:pPr>
            <a:endParaRPr lang="en-AU" altLang="en-US">
              <a:latin typeface="Calibri" panose="020F0502020204030204" pitchFamily="34" charset="0"/>
              <a:ea typeface="Yu Mincho" panose="02020400000000000000" pitchFamily="18" charset="-128"/>
              <a:cs typeface="Times New Roman" panose="02020603050405020304" pitchFamily="18" charset="0"/>
            </a:endParaRPr>
          </a:p>
          <a:p>
            <a:pPr marL="0">
              <a:lnSpc>
                <a:spcPct val="107000"/>
              </a:lnSpc>
              <a:spcBef>
                <a:spcPct val="0"/>
              </a:spcBef>
              <a:spcAft>
                <a:spcPts val="800"/>
              </a:spcAft>
            </a:pPr>
            <a:r>
              <a:rPr lang="en-AU" altLang="en-US" sz="2000" b="1">
                <a:latin typeface="Calibri" panose="020F0502020204030204" pitchFamily="34" charset="0"/>
                <a:ea typeface="Yu Mincho" panose="02020400000000000000" pitchFamily="18" charset="-128"/>
                <a:cs typeface="Times New Roman" panose="02020603050405020304" pitchFamily="18" charset="0"/>
              </a:rPr>
              <a:t>46, XY </a:t>
            </a:r>
            <a:r>
              <a:rPr lang="en-AU" altLang="en-US" sz="2000">
                <a:latin typeface="Calibri" panose="020F0502020204030204" pitchFamily="34" charset="0"/>
                <a:ea typeface="Yu Mincho" panose="02020400000000000000" pitchFamily="18" charset="-128"/>
                <a:cs typeface="Times New Roman" panose="02020603050405020304" pitchFamily="18" charset="0"/>
              </a:rPr>
              <a:t>– as a form of DSD, this occurs when an individual has an X and Y chromosome in each cell (a pattern normally found in genetic males), but has genitalia that is not clearly male or female. </a:t>
            </a:r>
          </a:p>
          <a:p>
            <a:pPr marL="0">
              <a:lnSpc>
                <a:spcPct val="107000"/>
              </a:lnSpc>
              <a:spcBef>
                <a:spcPct val="0"/>
              </a:spcBef>
              <a:spcAft>
                <a:spcPts val="800"/>
              </a:spcAft>
            </a:pPr>
            <a:r>
              <a:rPr lang="en-AU" altLang="en-US" sz="2000" b="1">
                <a:latin typeface="Calibri" panose="020F0502020204030204" pitchFamily="34" charset="0"/>
                <a:ea typeface="Yu Mincho" panose="02020400000000000000" pitchFamily="18" charset="-128"/>
                <a:cs typeface="Times New Roman" panose="02020603050405020304" pitchFamily="18" charset="0"/>
              </a:rPr>
              <a:t>Sex of rearing </a:t>
            </a:r>
            <a:r>
              <a:rPr lang="en-AU" altLang="en-US" sz="2000">
                <a:latin typeface="Calibri" panose="020F0502020204030204" pitchFamily="34" charset="0"/>
                <a:ea typeface="Yu Mincho" panose="02020400000000000000" pitchFamily="18" charset="-128"/>
                <a:cs typeface="Times New Roman" panose="02020603050405020304" pitchFamily="18" charset="0"/>
              </a:rPr>
              <a:t>– the gender (often used interchangeably with ‘sex’) a child is treated as by their family and others whilst growing up. While many children with DSD identify with the gender of rearing as adults, others may come to identify differently.</a:t>
            </a:r>
            <a:r>
              <a:rPr lang="en-AU" altLang="en-US" sz="2000">
                <a:latin typeface="Century Gothic" panose="020B0502020202020204" pitchFamily="34" charset="0"/>
                <a:ea typeface="Yu Mincho" panose="02020400000000000000" pitchFamily="18" charset="-128"/>
                <a:cs typeface="Times New Roman" panose="02020603050405020304" pitchFamily="18" charset="0"/>
              </a:rPr>
              <a:t>  </a:t>
            </a:r>
          </a:p>
          <a:p>
            <a:pPr marL="0"/>
            <a:endParaRPr lang="en-AU" altLang="en-US">
              <a:ea typeface="Yu Mincho" panose="02020400000000000000" pitchFamily="18" charset="-128"/>
              <a:cs typeface="Times New Roman" panose="02020603050405020304" pitchFamily="18" charset="0"/>
            </a:endParaRPr>
          </a:p>
        </p:txBody>
      </p:sp>
      <p:pic>
        <p:nvPicPr>
          <p:cNvPr id="106500" name="Graphic 3" descr="Books outline">
            <a:extLst>
              <a:ext uri="{FF2B5EF4-FFF2-40B4-BE49-F238E27FC236}">
                <a16:creationId xmlns:a16="http://schemas.microsoft.com/office/drawing/2014/main" id="{EC53A38E-686C-4F88-BC22-F3BC51973F5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9425" y="447675"/>
            <a:ext cx="72072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87D45169-6B93-4A50-9C16-C98E004BDF06}"/>
              </a:ext>
            </a:extLst>
          </p:cNvPr>
          <p:cNvSpPr>
            <a:spLocks noGrp="1"/>
          </p:cNvSpPr>
          <p:nvPr>
            <p:ph type="title"/>
          </p:nvPr>
        </p:nvSpPr>
        <p:spPr/>
        <p:txBody>
          <a:bodyPr/>
          <a:lstStyle/>
          <a:p>
            <a:br>
              <a:rPr lang="en-US" altLang="en-US" sz="1600"/>
            </a:br>
            <a:br>
              <a:rPr lang="en-US" altLang="en-US" sz="1600"/>
            </a:br>
            <a:r>
              <a:rPr lang="en-US" altLang="en-US" sz="1600"/>
              <a:t> </a:t>
            </a:r>
            <a:endParaRPr lang="en-AU" altLang="en-US" sz="1600"/>
          </a:p>
        </p:txBody>
      </p:sp>
      <p:sp>
        <p:nvSpPr>
          <p:cNvPr id="24579" name="Content Placeholder 1">
            <a:extLst>
              <a:ext uri="{FF2B5EF4-FFF2-40B4-BE49-F238E27FC236}">
                <a16:creationId xmlns:a16="http://schemas.microsoft.com/office/drawing/2014/main" id="{58CD42BD-19F3-448D-87B6-862351D968B4}"/>
              </a:ext>
            </a:extLst>
          </p:cNvPr>
          <p:cNvSpPr>
            <a:spLocks noGrp="1"/>
          </p:cNvSpPr>
          <p:nvPr>
            <p:ph sz="half" idx="1"/>
          </p:nvPr>
        </p:nvSpPr>
        <p:spPr>
          <a:xfrm>
            <a:off x="623888" y="1412875"/>
            <a:ext cx="11088687" cy="4316413"/>
          </a:xfrm>
        </p:spPr>
        <p:txBody>
          <a:bodyPr/>
          <a:lstStyle/>
          <a:p>
            <a:pPr marL="0" indent="0">
              <a:buFont typeface="Arial" panose="020B0604020202020204" pitchFamily="34" charset="0"/>
              <a:buNone/>
            </a:pPr>
            <a:r>
              <a:rPr lang="en-AU" altLang="en-US" sz="2400">
                <a:latin typeface="Calibri" panose="020F0502020204030204" pitchFamily="34" charset="0"/>
              </a:rPr>
              <a:t>‘Intersex’ is an umbrella term for people born with atypical sex characteristics. 				     			     	   	      </a:t>
            </a:r>
            <a:r>
              <a:rPr lang="en-AU" altLang="en-US" sz="1800">
                <a:latin typeface="Calibri" panose="020F0502020204030204" pitchFamily="34" charset="0"/>
              </a:rPr>
              <a:t>(OII Australia, 2012b)</a:t>
            </a:r>
          </a:p>
          <a:p>
            <a:pPr marL="0" indent="0">
              <a:buFont typeface="Arial" panose="020B0604020202020204" pitchFamily="34" charset="0"/>
              <a:buNone/>
            </a:pPr>
            <a:r>
              <a:rPr lang="en-AU" altLang="en-US" sz="2400">
                <a:latin typeface="Calibri" panose="020F0502020204030204" pitchFamily="34" charset="0"/>
              </a:rPr>
              <a:t>Sex characteristics include: </a:t>
            </a:r>
          </a:p>
          <a:p>
            <a:pPr marL="0" indent="0">
              <a:buFontTx/>
              <a:buChar char="-"/>
            </a:pPr>
            <a:r>
              <a:rPr lang="en-AU" altLang="en-US" sz="2200">
                <a:latin typeface="Calibri" panose="020F0502020204030204" pitchFamily="34" charset="0"/>
              </a:rPr>
              <a:t>Chromosomes</a:t>
            </a:r>
          </a:p>
          <a:p>
            <a:pPr marL="0" indent="0">
              <a:buFontTx/>
              <a:buChar char="-"/>
            </a:pPr>
            <a:r>
              <a:rPr lang="en-AU" altLang="en-US" sz="2200">
                <a:latin typeface="Calibri" panose="020F0502020204030204" pitchFamily="34" charset="0"/>
              </a:rPr>
              <a:t>Genes</a:t>
            </a:r>
          </a:p>
          <a:p>
            <a:pPr marL="0" indent="0">
              <a:buFontTx/>
              <a:buChar char="-"/>
            </a:pPr>
            <a:r>
              <a:rPr lang="en-AU" altLang="en-US" sz="2200">
                <a:latin typeface="Calibri" panose="020F0502020204030204" pitchFamily="34" charset="0"/>
              </a:rPr>
              <a:t>External genitalia</a:t>
            </a:r>
          </a:p>
          <a:p>
            <a:pPr marL="0" indent="0">
              <a:buFontTx/>
              <a:buChar char="-"/>
            </a:pPr>
            <a:r>
              <a:rPr lang="en-AU" altLang="en-US" sz="2200">
                <a:latin typeface="Calibri" panose="020F0502020204030204" pitchFamily="34" charset="0"/>
              </a:rPr>
              <a:t>Internal reproductive organs</a:t>
            </a:r>
          </a:p>
          <a:p>
            <a:pPr marL="0" indent="0">
              <a:buFontTx/>
              <a:buChar char="-"/>
            </a:pPr>
            <a:r>
              <a:rPr lang="en-AU" altLang="en-US" sz="2200">
                <a:latin typeface="Calibri" panose="020F0502020204030204" pitchFamily="34" charset="0"/>
              </a:rPr>
              <a:t>Hormones</a:t>
            </a:r>
          </a:p>
          <a:p>
            <a:pPr marL="0" indent="0">
              <a:buFontTx/>
              <a:buChar char="-"/>
            </a:pPr>
            <a:r>
              <a:rPr lang="en-AU" altLang="en-US" sz="2200">
                <a:latin typeface="Calibri" panose="020F0502020204030204" pitchFamily="34" charset="0"/>
              </a:rPr>
              <a:t>Secondary characteristics (i.e. body hair)</a:t>
            </a:r>
          </a:p>
          <a:p>
            <a:pPr marL="0" indent="0">
              <a:buFont typeface="Arial" panose="020B0604020202020204" pitchFamily="34" charset="0"/>
              <a:buNone/>
            </a:pPr>
            <a:endParaRPr lang="en-US" altLang="en-US" sz="1000">
              <a:latin typeface="Calibri" panose="020F0502020204030204" pitchFamily="34" charset="0"/>
            </a:endParaRPr>
          </a:p>
          <a:p>
            <a:pPr marL="0" indent="0">
              <a:buFont typeface="Arial" panose="020B0604020202020204" pitchFamily="34" charset="0"/>
              <a:buNone/>
            </a:pPr>
            <a:r>
              <a:rPr lang="en-US" altLang="en-US" sz="2200">
                <a:latin typeface="Calibri" panose="020F0502020204030204" pitchFamily="34" charset="0"/>
              </a:rPr>
              <a:t>“[A] variety of conditions that can present at birth or later in life whereby an individual’s chromosomes, hormones or sexual organs differ from the ’norm’ in a way that does not correspond to ‘typical definitions of male and female.”</a:t>
            </a:r>
            <a:r>
              <a:rPr lang="en-US" altLang="en-US" sz="1800" baseline="30000">
                <a:latin typeface="Century Gothic" panose="020B0502020202020204" pitchFamily="34" charset="0"/>
              </a:rPr>
              <a:t>                    </a:t>
            </a:r>
            <a:endParaRPr lang="en-US" altLang="en-US" sz="1800" baseline="30000">
              <a:latin typeface="Calibri Light" panose="020F0302020204030204" pitchFamily="34" charset="0"/>
              <a:cs typeface="Calibri Light" panose="020F0302020204030204" pitchFamily="34" charset="0"/>
            </a:endParaRPr>
          </a:p>
          <a:p>
            <a:pPr marL="0" indent="0">
              <a:buFont typeface="Arial" panose="020B0604020202020204" pitchFamily="34" charset="0"/>
              <a:buNone/>
            </a:pPr>
            <a:r>
              <a:rPr lang="en-US" altLang="en-US" sz="1200">
                <a:latin typeface="Roboto" panose="02000000000000000000" pitchFamily="2" charset="0"/>
              </a:rPr>
              <a:t>							</a:t>
            </a:r>
            <a:r>
              <a:rPr lang="en-US" altLang="en-US" sz="1800">
                <a:latin typeface="Calibri" panose="020F0502020204030204" pitchFamily="34" charset="0"/>
                <a:hlinkClick r:id="rId4"/>
              </a:rPr>
              <a:t>Jenkins, T. M., &amp; Short, S. E. (2017)</a:t>
            </a:r>
            <a:endParaRPr lang="en-US" altLang="en-US" sz="1800">
              <a:latin typeface="Calibri" panose="020F0502020204030204" pitchFamily="34" charset="0"/>
            </a:endParaRPr>
          </a:p>
          <a:p>
            <a:pPr marL="0" indent="0">
              <a:buFont typeface="Arial" panose="020B0604020202020204" pitchFamily="34" charset="0"/>
              <a:buNone/>
            </a:pPr>
            <a:endParaRPr lang="en-US" altLang="en-US" sz="1200">
              <a:latin typeface="Roboto" panose="02000000000000000000" pitchFamily="2" charset="0"/>
            </a:endParaRPr>
          </a:p>
          <a:p>
            <a:pPr marL="0" indent="0">
              <a:buFont typeface="Arial" panose="020B0604020202020204" pitchFamily="34" charset="0"/>
              <a:buNone/>
            </a:pPr>
            <a:endParaRPr lang="en-US" altLang="en-US" sz="1800"/>
          </a:p>
        </p:txBody>
      </p:sp>
      <p:sp>
        <p:nvSpPr>
          <p:cNvPr id="20484" name="Title 1">
            <a:extLst>
              <a:ext uri="{FF2B5EF4-FFF2-40B4-BE49-F238E27FC236}">
                <a16:creationId xmlns:a16="http://schemas.microsoft.com/office/drawing/2014/main" id="{3D952C43-C2E4-417D-B300-E32E513B0963}"/>
              </a:ext>
            </a:extLst>
          </p:cNvPr>
          <p:cNvSpPr txBox="1">
            <a:spLocks/>
          </p:cNvSpPr>
          <p:nvPr/>
        </p:nvSpPr>
        <p:spPr bwMode="auto">
          <a:xfrm>
            <a:off x="1928813" y="0"/>
            <a:ext cx="7772400" cy="1800225"/>
          </a:xfrm>
          <a:prstGeom prst="rect">
            <a:avLst/>
          </a:prstGeom>
          <a:noFill/>
          <a:ln>
            <a:noFill/>
          </a:ln>
        </p:spPr>
        <p:txBody>
          <a:bodyPr anchor="ctr"/>
          <a:lstStyle>
            <a:lvl1pPr>
              <a:spcBef>
                <a:spcPct val="20000"/>
              </a:spcBef>
              <a:buFont typeface="Arial" panose="020B0604020202020204" pitchFamily="34" charset="0"/>
              <a:buChar char="•"/>
              <a:defRPr sz="3200">
                <a:solidFill>
                  <a:schemeClr val="bg1"/>
                </a:solidFill>
                <a:latin typeface="Open Sans" panose="020B0606030504020204" pitchFamily="34" charset="0"/>
                <a:cs typeface="Open Sans" panose="020B0606030504020204" pitchFamily="34" charset="0"/>
              </a:defRPr>
            </a:lvl1pPr>
            <a:lvl2pPr marL="742950" indent="-285750">
              <a:spcBef>
                <a:spcPct val="20000"/>
              </a:spcBef>
              <a:buFont typeface="Arial" panose="020B0604020202020204" pitchFamily="34" charset="0"/>
              <a:buChar char="•"/>
              <a:defRPr sz="2800">
                <a:solidFill>
                  <a:schemeClr val="bg1"/>
                </a:solidFill>
                <a:latin typeface="Open Sans" panose="020B0606030504020204" pitchFamily="34" charset="0"/>
                <a:cs typeface="Open Sans" panose="020B0606030504020204" pitchFamily="34" charset="0"/>
              </a:defRPr>
            </a:lvl2pPr>
            <a:lvl3pPr marL="1143000" indent="-228600">
              <a:spcBef>
                <a:spcPct val="20000"/>
              </a:spcBef>
              <a:buFont typeface="Arial" panose="020B0604020202020204" pitchFamily="34" charset="0"/>
              <a:buChar char="•"/>
              <a:defRPr sz="2400">
                <a:solidFill>
                  <a:schemeClr val="bg1"/>
                </a:solidFill>
                <a:latin typeface="Open Sans" panose="020B0606030504020204" pitchFamily="34" charset="0"/>
                <a:cs typeface="Open Sans" panose="020B0606030504020204" pitchFamily="34" charset="0"/>
              </a:defRPr>
            </a:lvl3pPr>
            <a:lvl4pPr marL="1600200" indent="-228600">
              <a:spcBef>
                <a:spcPct val="20000"/>
              </a:spcBef>
              <a:buFont typeface="Arial" panose="020B0604020202020204" pitchFamily="34" charset="0"/>
              <a:buChar char="•"/>
              <a:defRPr sz="2000">
                <a:solidFill>
                  <a:schemeClr val="bg1"/>
                </a:solidFill>
                <a:latin typeface="Open Sans" panose="020B0606030504020204" pitchFamily="34" charset="0"/>
                <a:cs typeface="Open Sans" panose="020B0606030504020204" pitchFamily="34" charset="0"/>
              </a:defRPr>
            </a:lvl4pPr>
            <a:lvl5pPr marL="2057400" indent="-228600">
              <a:spcBef>
                <a:spcPct val="20000"/>
              </a:spcBef>
              <a:buFont typeface="Arial" panose="020B0604020202020204" pitchFamily="34" charset="0"/>
              <a:buChar char="•"/>
              <a:defRPr sz="2000">
                <a:solidFill>
                  <a:schemeClr val="bg1"/>
                </a:solidFill>
                <a:latin typeface="Open Sans" panose="020B0606030504020204" pitchFamily="34" charset="0"/>
                <a:cs typeface="Open Sans" panose="020B0606030504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Open Sans" panose="020B0606030504020204" pitchFamily="34" charset="0"/>
                <a:cs typeface="Open Sans" panose="020B0606030504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Open Sans" panose="020B0606030504020204" pitchFamily="34" charset="0"/>
                <a:cs typeface="Open Sans" panose="020B0606030504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Open Sans" panose="020B0606030504020204" pitchFamily="34" charset="0"/>
                <a:cs typeface="Open Sans" panose="020B0606030504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Open Sans" panose="020B0606030504020204" pitchFamily="34" charset="0"/>
                <a:cs typeface="Open Sans" panose="020B0606030504020204" pitchFamily="34" charset="0"/>
              </a:defRPr>
            </a:lvl9pPr>
          </a:lstStyle>
          <a:p>
            <a:pPr algn="ctr">
              <a:spcBef>
                <a:spcPct val="0"/>
              </a:spcBef>
              <a:buFontTx/>
              <a:buNone/>
              <a:defRPr/>
            </a:pPr>
            <a:r>
              <a:rPr lang="en-US" altLang="en-US" sz="4000" dirty="0">
                <a:solidFill>
                  <a:srgbClr val="F2F2F2"/>
                </a:solidFill>
                <a:latin typeface="+mj-lt"/>
              </a:rPr>
              <a:t>Intersex variations</a:t>
            </a:r>
            <a:endParaRPr lang="en-AU" altLang="en-US" sz="4000" dirty="0">
              <a:solidFill>
                <a:srgbClr val="F2F2F2"/>
              </a:solidFill>
              <a:latin typeface="+mj-lt"/>
            </a:endParaRPr>
          </a:p>
        </p:txBody>
      </p:sp>
      <p:pic>
        <p:nvPicPr>
          <p:cNvPr id="24581" name="Graphic 2" descr="Books outline">
            <a:extLst>
              <a:ext uri="{FF2B5EF4-FFF2-40B4-BE49-F238E27FC236}">
                <a16:creationId xmlns:a16="http://schemas.microsoft.com/office/drawing/2014/main" id="{F37053A0-8C4B-4FC5-A8EE-971BDD443E1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5313" y="404813"/>
            <a:ext cx="72072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ontent Placeholder 2">
            <a:extLst>
              <a:ext uri="{FF2B5EF4-FFF2-40B4-BE49-F238E27FC236}">
                <a16:creationId xmlns:a16="http://schemas.microsoft.com/office/drawing/2014/main" id="{7951769E-21F5-4106-9B8E-11DBB2F22350}"/>
              </a:ext>
            </a:extLst>
          </p:cNvPr>
          <p:cNvSpPr>
            <a:spLocks noGrp="1"/>
          </p:cNvSpPr>
          <p:nvPr>
            <p:ph sz="half" idx="1"/>
          </p:nvPr>
        </p:nvSpPr>
        <p:spPr>
          <a:xfrm>
            <a:off x="1981200" y="1600200"/>
            <a:ext cx="8435975" cy="4060825"/>
          </a:xfrm>
        </p:spPr>
        <p:txBody>
          <a:bodyPr/>
          <a:lstStyle/>
          <a:p>
            <a:pPr lvl="1">
              <a:buFontTx/>
              <a:buChar char="-"/>
            </a:pPr>
            <a:endParaRPr lang="en-US" altLang="en-US" sz="1600"/>
          </a:p>
          <a:p>
            <a:endParaRPr lang="en-US" altLang="en-US" sz="1600"/>
          </a:p>
          <a:p>
            <a:pPr>
              <a:buFont typeface="Arial" panose="020B0604020202020204" pitchFamily="34" charset="0"/>
              <a:buNone/>
            </a:pPr>
            <a:r>
              <a:rPr lang="en-US" altLang="en-US" sz="2400">
                <a:latin typeface="Calibri" panose="020F0502020204030204" pitchFamily="34" charset="0"/>
                <a:cs typeface="Calibri Light" panose="020F0302020204030204" pitchFamily="34" charset="0"/>
              </a:rPr>
              <a:t>The following case example introduces  a child with an intersex condition called 5-Alpha Reductase Deficiency.</a:t>
            </a:r>
          </a:p>
          <a:p>
            <a:endParaRPr lang="en-US" altLang="en-US" sz="2400">
              <a:latin typeface="Calibri" panose="020F0502020204030204" pitchFamily="34" charset="0"/>
              <a:cs typeface="Calibri Light" panose="020F0302020204030204" pitchFamily="34" charset="0"/>
            </a:endParaRPr>
          </a:p>
          <a:p>
            <a:pPr>
              <a:buFont typeface="Arial" panose="020B0604020202020204" pitchFamily="34" charset="0"/>
              <a:buNone/>
            </a:pPr>
            <a:r>
              <a:rPr lang="en-US" altLang="en-US" sz="2400">
                <a:latin typeface="Calibri" panose="020F0502020204030204" pitchFamily="34" charset="0"/>
                <a:cs typeface="Calibri Light" panose="020F0302020204030204" pitchFamily="34" charset="0"/>
              </a:rPr>
              <a:t>It illustrates some of the complexities and tough ethical questions faced by clinicians and families.</a:t>
            </a:r>
            <a:endParaRPr lang="en-AU" altLang="en-US" sz="2400">
              <a:latin typeface="Calibri" panose="020F0502020204030204" pitchFamily="34" charset="0"/>
              <a:cs typeface="Calibri Light" panose="020F0302020204030204" pitchFamily="34" charset="0"/>
            </a:endParaRPr>
          </a:p>
          <a:p>
            <a:endParaRPr lang="en-AU" altLang="en-US"/>
          </a:p>
        </p:txBody>
      </p:sp>
      <p:pic>
        <p:nvPicPr>
          <p:cNvPr id="26627" name="Graphic 4" descr="Blog outline">
            <a:extLst>
              <a:ext uri="{FF2B5EF4-FFF2-40B4-BE49-F238E27FC236}">
                <a16:creationId xmlns:a16="http://schemas.microsoft.com/office/drawing/2014/main" id="{9F1AB5EB-75F0-44A2-B2A8-99EAF95C9B0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6763" y="692150"/>
            <a:ext cx="758825"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ABFE541F-930D-42B4-B3D9-B70B94D71C1E}"/>
              </a:ext>
            </a:extLst>
          </p:cNvPr>
          <p:cNvSpPr>
            <a:spLocks noGrp="1"/>
          </p:cNvSpPr>
          <p:nvPr>
            <p:ph type="title"/>
          </p:nvPr>
        </p:nvSpPr>
        <p:spPr>
          <a:xfrm>
            <a:off x="960438" y="944563"/>
            <a:ext cx="10296525" cy="488950"/>
          </a:xfrm>
        </p:spPr>
        <p:txBody>
          <a:bodyPr/>
          <a:lstStyle/>
          <a:p>
            <a:pPr algn="ctr"/>
            <a:r>
              <a:rPr lang="en-US" altLang="en-US" sz="4000" b="0">
                <a:latin typeface="Calibri" panose="020F0502020204030204" pitchFamily="34" charset="0"/>
              </a:rPr>
              <a:t>5-Alpha Reductase Deficiency- A definition</a:t>
            </a:r>
            <a:endParaRPr lang="en-AU" altLang="en-US" sz="4000">
              <a:latin typeface="Calibri" panose="020F0502020204030204" pitchFamily="34" charset="0"/>
            </a:endParaRPr>
          </a:p>
        </p:txBody>
      </p:sp>
      <p:sp>
        <p:nvSpPr>
          <p:cNvPr id="28675" name="Content Placeholder 2">
            <a:extLst>
              <a:ext uri="{FF2B5EF4-FFF2-40B4-BE49-F238E27FC236}">
                <a16:creationId xmlns:a16="http://schemas.microsoft.com/office/drawing/2014/main" id="{6BEB759F-B1AE-4D51-8219-6DF89CB9B510}"/>
              </a:ext>
            </a:extLst>
          </p:cNvPr>
          <p:cNvSpPr>
            <a:spLocks noGrp="1"/>
          </p:cNvSpPr>
          <p:nvPr>
            <p:ph sz="half" idx="1"/>
          </p:nvPr>
        </p:nvSpPr>
        <p:spPr>
          <a:xfrm>
            <a:off x="1847850" y="1628775"/>
            <a:ext cx="8496300" cy="3259138"/>
          </a:xfrm>
        </p:spPr>
        <p:txBody>
          <a:bodyPr/>
          <a:lstStyle/>
          <a:p>
            <a:pPr marL="0" indent="0">
              <a:buFont typeface="Arial" panose="020B0604020202020204" pitchFamily="34" charset="0"/>
              <a:buNone/>
            </a:pPr>
            <a:r>
              <a:rPr lang="en-US" altLang="en-US" sz="2000" b="1">
                <a:latin typeface="Calibri" panose="020F0502020204030204" pitchFamily="34" charset="0"/>
              </a:rPr>
              <a:t>5-alpha reductase deficiency</a:t>
            </a:r>
            <a:r>
              <a:rPr lang="en-US" altLang="en-US" sz="2000">
                <a:latin typeface="Calibri" panose="020F0502020204030204" pitchFamily="34" charset="0"/>
              </a:rPr>
              <a:t> is an inherited condition that primarily affects male sexual development before birth and during puberty. People with this condition are genetically male, with one X and one Y chromosome in each cell, and they have male gonads (testes). </a:t>
            </a:r>
          </a:p>
          <a:p>
            <a:pPr marL="0" indent="0">
              <a:buFont typeface="Arial" panose="020B0604020202020204" pitchFamily="34" charset="0"/>
              <a:buNone/>
            </a:pPr>
            <a:endParaRPr lang="en-US" altLang="en-US" sz="2000">
              <a:latin typeface="Calibri" panose="020F0502020204030204" pitchFamily="34" charset="0"/>
            </a:endParaRPr>
          </a:p>
          <a:p>
            <a:pPr marL="0" indent="0">
              <a:buFont typeface="Arial" panose="020B0604020202020204" pitchFamily="34" charset="0"/>
              <a:buNone/>
            </a:pPr>
            <a:r>
              <a:rPr lang="en-US" altLang="en-US" sz="2000">
                <a:latin typeface="Calibri" panose="020F0502020204030204" pitchFamily="34" charset="0"/>
              </a:rPr>
              <a:t>Their bodies, however, do not produce enough of a hormone called dihydrotestosterone (DHT), which is critical for male sexual development. Most are born with external genitalia that appear female. </a:t>
            </a:r>
          </a:p>
          <a:p>
            <a:pPr marL="0" indent="0">
              <a:buFont typeface="Arial" panose="020B0604020202020204" pitchFamily="34" charset="0"/>
              <a:buNone/>
            </a:pPr>
            <a:endParaRPr lang="en-US" altLang="en-US" sz="2000">
              <a:latin typeface="Calibri" panose="020F0502020204030204" pitchFamily="34" charset="0"/>
            </a:endParaRPr>
          </a:p>
          <a:p>
            <a:pPr marL="0" indent="0">
              <a:buFont typeface="Arial" panose="020B0604020202020204" pitchFamily="34" charset="0"/>
              <a:buNone/>
            </a:pPr>
            <a:r>
              <a:rPr lang="en-US" altLang="en-US" sz="2000">
                <a:latin typeface="Calibri" panose="020F0502020204030204" pitchFamily="34" charset="0"/>
              </a:rPr>
              <a:t>In other cases, affected individuals may have ambiguous genitalia. Others may have genitalia that appear predominantly male, often with an unusually small penis (micropenis) and the urethra opening on the underside of the penis (hypospadias).</a:t>
            </a:r>
          </a:p>
          <a:p>
            <a:pPr marL="0" indent="0">
              <a:buFont typeface="Arial" panose="020B0604020202020204" pitchFamily="34" charset="0"/>
              <a:buNone/>
            </a:pPr>
            <a:endParaRPr lang="en-US" altLang="en-US" sz="1600"/>
          </a:p>
          <a:p>
            <a:pPr marL="0" indent="0">
              <a:buFont typeface="Arial" panose="020B0604020202020204" pitchFamily="34" charset="0"/>
              <a:buNone/>
            </a:pPr>
            <a:endParaRPr lang="en-AU" altLang="en-US"/>
          </a:p>
        </p:txBody>
      </p:sp>
      <p:sp>
        <p:nvSpPr>
          <p:cNvPr id="28676" name="TextBox 6">
            <a:extLst>
              <a:ext uri="{FF2B5EF4-FFF2-40B4-BE49-F238E27FC236}">
                <a16:creationId xmlns:a16="http://schemas.microsoft.com/office/drawing/2014/main" id="{9F0D33D8-049E-46CE-99D4-34176E526FFC}"/>
              </a:ext>
            </a:extLst>
          </p:cNvPr>
          <p:cNvSpPr txBox="1">
            <a:spLocks noChangeArrowheads="1"/>
          </p:cNvSpPr>
          <p:nvPr/>
        </p:nvSpPr>
        <p:spPr bwMode="auto">
          <a:xfrm>
            <a:off x="6600825" y="5589588"/>
            <a:ext cx="40322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bg1"/>
                </a:solidFill>
                <a:latin typeface="Open Sans" panose="020B0606030504020204" pitchFamily="34" charset="0"/>
                <a:cs typeface="Open Sans" panose="020B0606030504020204" pitchFamily="34" charset="0"/>
              </a:defRPr>
            </a:lvl1pPr>
            <a:lvl2pPr marL="742950" indent="-285750">
              <a:spcBef>
                <a:spcPct val="20000"/>
              </a:spcBef>
              <a:buFont typeface="Arial" panose="020B0604020202020204" pitchFamily="34" charset="0"/>
              <a:buChar char="•"/>
              <a:defRPr sz="2800">
                <a:solidFill>
                  <a:schemeClr val="bg1"/>
                </a:solidFill>
                <a:latin typeface="Open Sans" panose="020B0606030504020204" pitchFamily="34" charset="0"/>
                <a:cs typeface="Open Sans" panose="020B0606030504020204" pitchFamily="34" charset="0"/>
              </a:defRPr>
            </a:lvl2pPr>
            <a:lvl3pPr marL="1143000" indent="-228600">
              <a:spcBef>
                <a:spcPct val="20000"/>
              </a:spcBef>
              <a:buFont typeface="Arial" panose="020B0604020202020204" pitchFamily="34" charset="0"/>
              <a:buChar char="•"/>
              <a:defRPr sz="2400">
                <a:solidFill>
                  <a:schemeClr val="bg1"/>
                </a:solidFill>
                <a:latin typeface="Open Sans" panose="020B0606030504020204" pitchFamily="34" charset="0"/>
                <a:cs typeface="Open Sans" panose="020B0606030504020204" pitchFamily="34" charset="0"/>
              </a:defRPr>
            </a:lvl3pPr>
            <a:lvl4pPr marL="1600200" indent="-228600">
              <a:spcBef>
                <a:spcPct val="20000"/>
              </a:spcBef>
              <a:buFont typeface="Arial" panose="020B0604020202020204" pitchFamily="34" charset="0"/>
              <a:buChar char="•"/>
              <a:defRPr sz="2000">
                <a:solidFill>
                  <a:schemeClr val="bg1"/>
                </a:solidFill>
                <a:latin typeface="Open Sans" panose="020B0606030504020204" pitchFamily="34" charset="0"/>
                <a:cs typeface="Open Sans" panose="020B0606030504020204" pitchFamily="34" charset="0"/>
              </a:defRPr>
            </a:lvl4pPr>
            <a:lvl5pPr marL="2057400" indent="-228600">
              <a:spcBef>
                <a:spcPct val="20000"/>
              </a:spcBef>
              <a:buFont typeface="Arial" panose="020B0604020202020204" pitchFamily="34" charset="0"/>
              <a:buChar char="•"/>
              <a:defRPr sz="2000">
                <a:solidFill>
                  <a:schemeClr val="bg1"/>
                </a:solidFill>
                <a:latin typeface="Open Sans" panose="020B0606030504020204" pitchFamily="34" charset="0"/>
                <a:cs typeface="Open Sans" panose="020B0606030504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Open Sans" panose="020B0606030504020204" pitchFamily="34" charset="0"/>
                <a:cs typeface="Open Sans" panose="020B0606030504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Open Sans" panose="020B0606030504020204" pitchFamily="34" charset="0"/>
                <a:cs typeface="Open Sans" panose="020B0606030504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Open Sans" panose="020B0606030504020204" pitchFamily="34" charset="0"/>
                <a:cs typeface="Open Sans" panose="020B0606030504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Open Sans" panose="020B0606030504020204" pitchFamily="34" charset="0"/>
                <a:cs typeface="Open Sans" panose="020B0606030504020204" pitchFamily="34" charset="0"/>
              </a:defRPr>
            </a:lvl9pPr>
          </a:lstStyle>
          <a:p>
            <a:pPr>
              <a:spcBef>
                <a:spcPct val="0"/>
              </a:spcBef>
              <a:buFontTx/>
              <a:buNone/>
            </a:pPr>
            <a:r>
              <a:rPr lang="en-US" altLang="en-US" sz="1800" i="1">
                <a:latin typeface="Calibri" panose="020F0502020204030204" pitchFamily="34" charset="0"/>
                <a:cs typeface="Calibri" panose="020F0502020204030204" pitchFamily="34" charset="0"/>
                <a:hlinkClick r:id="rId4"/>
              </a:rPr>
              <a:t>Genetics Home Reference</a:t>
            </a:r>
            <a:r>
              <a:rPr lang="en-US" altLang="en-US" sz="1800">
                <a:latin typeface="Calibri" panose="020F0502020204030204" pitchFamily="34" charset="0"/>
                <a:cs typeface="Calibri" panose="020F0502020204030204" pitchFamily="34" charset="0"/>
                <a:hlinkClick r:id="rId4"/>
              </a:rPr>
              <a:t>. April 2008</a:t>
            </a:r>
            <a:r>
              <a:rPr lang="en-US" altLang="en-US" sz="1800">
                <a:latin typeface="Calibri" panose="020F0502020204030204" pitchFamily="34" charset="0"/>
                <a:cs typeface="Calibri" panose="020F0502020204030204" pitchFamily="34" charset="0"/>
              </a:rPr>
              <a:t>. </a:t>
            </a:r>
          </a:p>
          <a:p>
            <a:pPr>
              <a:spcBef>
                <a:spcPct val="0"/>
              </a:spcBef>
              <a:buFontTx/>
              <a:buNone/>
            </a:pPr>
            <a:endParaRPr lang="en-AU" altLang="en-US" sz="1800">
              <a:solidFill>
                <a:schemeClr val="tx1"/>
              </a:solidFill>
              <a:latin typeface="Arial" panose="020B0604020202020204" pitchFamily="34" charset="0"/>
              <a:cs typeface="Calibri" panose="020F0502020204030204" pitchFamily="34" charset="0"/>
            </a:endParaRPr>
          </a:p>
        </p:txBody>
      </p:sp>
      <p:sp>
        <p:nvSpPr>
          <p:cNvPr id="22533" name="TextBox 1">
            <a:extLst>
              <a:ext uri="{FF2B5EF4-FFF2-40B4-BE49-F238E27FC236}">
                <a16:creationId xmlns:a16="http://schemas.microsoft.com/office/drawing/2014/main" id="{3FF80F91-9B16-4FF8-9A1C-81FA713DF688}"/>
              </a:ext>
            </a:extLst>
          </p:cNvPr>
          <p:cNvSpPr txBox="1">
            <a:spLocks noChangeArrowheads="1"/>
          </p:cNvSpPr>
          <p:nvPr/>
        </p:nvSpPr>
        <p:spPr bwMode="auto">
          <a:xfrm>
            <a:off x="1262063" y="6108700"/>
            <a:ext cx="9650412" cy="768350"/>
          </a:xfrm>
          <a:prstGeom prst="rect">
            <a:avLst/>
          </a:prstGeom>
          <a:noFill/>
          <a:ln>
            <a:noFill/>
          </a:ln>
        </p:spPr>
        <p:txBody>
          <a:bodyPr>
            <a:spAutoFit/>
          </a:bodyPr>
          <a:lstStyle>
            <a:lvl1pPr>
              <a:spcBef>
                <a:spcPct val="20000"/>
              </a:spcBef>
              <a:buFont typeface="Arial" panose="020B0604020202020204" pitchFamily="34" charset="0"/>
              <a:buChar char="•"/>
              <a:defRPr sz="3200">
                <a:solidFill>
                  <a:schemeClr val="bg1"/>
                </a:solidFill>
                <a:latin typeface="Open Sans" panose="020B0606030504020204" pitchFamily="34" charset="0"/>
                <a:cs typeface="Open Sans" panose="020B0606030504020204" pitchFamily="34" charset="0"/>
              </a:defRPr>
            </a:lvl1pPr>
            <a:lvl2pPr marL="742950" indent="-285750">
              <a:spcBef>
                <a:spcPct val="20000"/>
              </a:spcBef>
              <a:buFont typeface="Arial" panose="020B0604020202020204" pitchFamily="34" charset="0"/>
              <a:buChar char="•"/>
              <a:defRPr sz="2800">
                <a:solidFill>
                  <a:schemeClr val="bg1"/>
                </a:solidFill>
                <a:latin typeface="Open Sans" panose="020B0606030504020204" pitchFamily="34" charset="0"/>
                <a:cs typeface="Open Sans" panose="020B0606030504020204" pitchFamily="34" charset="0"/>
              </a:defRPr>
            </a:lvl2pPr>
            <a:lvl3pPr marL="1143000" indent="-228600">
              <a:spcBef>
                <a:spcPct val="20000"/>
              </a:spcBef>
              <a:buFont typeface="Arial" panose="020B0604020202020204" pitchFamily="34" charset="0"/>
              <a:buChar char="•"/>
              <a:defRPr sz="2400">
                <a:solidFill>
                  <a:schemeClr val="bg1"/>
                </a:solidFill>
                <a:latin typeface="Open Sans" panose="020B0606030504020204" pitchFamily="34" charset="0"/>
                <a:cs typeface="Open Sans" panose="020B0606030504020204" pitchFamily="34" charset="0"/>
              </a:defRPr>
            </a:lvl3pPr>
            <a:lvl4pPr marL="1600200" indent="-228600">
              <a:spcBef>
                <a:spcPct val="20000"/>
              </a:spcBef>
              <a:buFont typeface="Arial" panose="020B0604020202020204" pitchFamily="34" charset="0"/>
              <a:buChar char="•"/>
              <a:defRPr sz="2000">
                <a:solidFill>
                  <a:schemeClr val="bg1"/>
                </a:solidFill>
                <a:latin typeface="Open Sans" panose="020B0606030504020204" pitchFamily="34" charset="0"/>
                <a:cs typeface="Open Sans" panose="020B0606030504020204" pitchFamily="34" charset="0"/>
              </a:defRPr>
            </a:lvl4pPr>
            <a:lvl5pPr marL="2057400" indent="-228600">
              <a:spcBef>
                <a:spcPct val="20000"/>
              </a:spcBef>
              <a:buFont typeface="Arial" panose="020B0604020202020204" pitchFamily="34" charset="0"/>
              <a:buChar char="•"/>
              <a:defRPr sz="2000">
                <a:solidFill>
                  <a:schemeClr val="bg1"/>
                </a:solidFill>
                <a:latin typeface="Open Sans" panose="020B0606030504020204" pitchFamily="34" charset="0"/>
                <a:cs typeface="Open Sans" panose="020B0606030504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Open Sans" panose="020B0606030504020204" pitchFamily="34" charset="0"/>
                <a:cs typeface="Open Sans" panose="020B0606030504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Open Sans" panose="020B0606030504020204" pitchFamily="34" charset="0"/>
                <a:cs typeface="Open Sans" panose="020B0606030504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Open Sans" panose="020B0606030504020204" pitchFamily="34" charset="0"/>
                <a:cs typeface="Open Sans" panose="020B0606030504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Open Sans" panose="020B0606030504020204" pitchFamily="34" charset="0"/>
                <a:cs typeface="Open Sans" panose="020B0606030504020204" pitchFamily="34" charset="0"/>
              </a:defRPr>
            </a:lvl9pPr>
          </a:lstStyle>
          <a:p>
            <a:pPr>
              <a:spcBef>
                <a:spcPct val="0"/>
              </a:spcBef>
              <a:buFontTx/>
              <a:buNone/>
              <a:defRPr/>
            </a:pPr>
            <a:r>
              <a:rPr lang="en-US" altLang="en-US" sz="2200" dirty="0">
                <a:latin typeface="+mn-lt"/>
              </a:rPr>
              <a:t>The following video explores a case study of an infant born with 5-Alpha Reductase Deficiency…</a:t>
            </a:r>
          </a:p>
        </p:txBody>
      </p:sp>
      <p:pic>
        <p:nvPicPr>
          <p:cNvPr id="28678" name="Graphic 7" descr="Books outline">
            <a:extLst>
              <a:ext uri="{FF2B5EF4-FFF2-40B4-BE49-F238E27FC236}">
                <a16:creationId xmlns:a16="http://schemas.microsoft.com/office/drawing/2014/main" id="{15403B27-F8E1-45F6-A085-FF3D0128C85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0863" y="333375"/>
            <a:ext cx="72072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1B15E9F9-6746-4CAD-9756-1DA71A87A13A}"/>
              </a:ext>
            </a:extLst>
          </p:cNvPr>
          <p:cNvSpPr>
            <a:spLocks noGrp="1"/>
          </p:cNvSpPr>
          <p:nvPr>
            <p:ph type="title"/>
          </p:nvPr>
        </p:nvSpPr>
        <p:spPr>
          <a:xfrm>
            <a:off x="1620838" y="6021388"/>
            <a:ext cx="8950325" cy="465137"/>
          </a:xfrm>
        </p:spPr>
        <p:txBody>
          <a:bodyPr/>
          <a:lstStyle/>
          <a:p>
            <a:r>
              <a:rPr lang="en-AU" altLang="en-US" sz="2000">
                <a:latin typeface="Calibri" panose="020F0502020204030204" pitchFamily="34" charset="0"/>
              </a:rPr>
              <a:t>Ms Chloe Hanna</a:t>
            </a:r>
            <a:r>
              <a:rPr lang="en-AU" altLang="en-US" sz="2000" b="0">
                <a:latin typeface="Calibri" panose="020F0502020204030204" pitchFamily="34" charset="0"/>
              </a:rPr>
              <a:t>, DSD Clinical Coordinator, Royal Children’s Hospital, Melbourne </a:t>
            </a:r>
            <a:r>
              <a:rPr lang="en-AU" altLang="en-US" sz="1800" b="0">
                <a:latin typeface="Calibri" panose="020F0502020204030204" pitchFamily="34" charset="0"/>
              </a:rPr>
              <a:t>(2.21mins) 			                 	</a:t>
            </a:r>
            <a:r>
              <a:rPr lang="en-AU" altLang="en-US" sz="1800">
                <a:latin typeface="Calibri" panose="020F0502020204030204" pitchFamily="34" charset="0"/>
              </a:rPr>
              <a:t>**Click on ‘play’ button below video</a:t>
            </a:r>
            <a:endParaRPr lang="en-AU" altLang="en-US" sz="1800"/>
          </a:p>
        </p:txBody>
      </p:sp>
      <p:pic>
        <p:nvPicPr>
          <p:cNvPr id="30723" name="Graphic 3" descr="Video camera outline">
            <a:extLst>
              <a:ext uri="{FF2B5EF4-FFF2-40B4-BE49-F238E27FC236}">
                <a16:creationId xmlns:a16="http://schemas.microsoft.com/office/drawing/2014/main" id="{E28B297F-71D3-4266-AD37-441EB940849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9425" y="549275"/>
            <a:ext cx="644525"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Online Media 2" title="1a.mp4">
            <a:hlinkClick r:id="" action="ppaction://media"/>
            <a:extLst>
              <a:ext uri="{FF2B5EF4-FFF2-40B4-BE49-F238E27FC236}">
                <a16:creationId xmlns:a16="http://schemas.microsoft.com/office/drawing/2014/main" id="{972824E1-8DC3-44DB-840D-F5C77A851DBC}"/>
              </a:ext>
            </a:extLst>
          </p:cNvPr>
          <p:cNvPicPr>
            <a:picLocks noRot="1" noChangeAspect="1"/>
          </p:cNvPicPr>
          <p:nvPr>
            <a:videoFile r:link="rId2"/>
          </p:nvPr>
        </p:nvPicPr>
        <p:blipFill>
          <a:blip r:embed="rId6"/>
          <a:stretch>
            <a:fillRect/>
          </a:stretch>
        </p:blipFill>
        <p:spPr>
          <a:xfrm>
            <a:off x="1631950" y="836613"/>
            <a:ext cx="8583613" cy="4835525"/>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Content Placeholder 2">
            <a:extLst>
              <a:ext uri="{FF2B5EF4-FFF2-40B4-BE49-F238E27FC236}">
                <a16:creationId xmlns:a16="http://schemas.microsoft.com/office/drawing/2014/main" id="{C068FB0A-13E2-40EC-90DE-097F2A342461}"/>
              </a:ext>
            </a:extLst>
          </p:cNvPr>
          <p:cNvSpPr>
            <a:spLocks noGrp="1"/>
          </p:cNvSpPr>
          <p:nvPr>
            <p:ph sz="half" idx="1"/>
          </p:nvPr>
        </p:nvSpPr>
        <p:spPr>
          <a:xfrm>
            <a:off x="1517650" y="1844675"/>
            <a:ext cx="9156700" cy="3960813"/>
          </a:xfrm>
        </p:spPr>
        <p:txBody>
          <a:bodyPr/>
          <a:lstStyle/>
          <a:p>
            <a:pPr marL="0" indent="0">
              <a:buFont typeface="Arial" panose="020B0604020202020204" pitchFamily="34" charset="0"/>
              <a:buNone/>
            </a:pPr>
            <a:r>
              <a:rPr lang="en-US" altLang="en-US" sz="2400">
                <a:latin typeface="Calibri" panose="020F0502020204030204" pitchFamily="34" charset="0"/>
              </a:rPr>
              <a:t>We will return to this family and the questions raised by a 5-Alpha Reductase Deficiency diagnosis soon. </a:t>
            </a:r>
          </a:p>
          <a:p>
            <a:pPr marL="0" indent="0">
              <a:buFont typeface="Arial" panose="020B0604020202020204" pitchFamily="34" charset="0"/>
              <a:buNone/>
            </a:pPr>
            <a:endParaRPr lang="en-AU" altLang="en-US" sz="2400">
              <a:latin typeface="Calibri" panose="020F0502020204030204" pitchFamily="34" charset="0"/>
            </a:endParaRPr>
          </a:p>
          <a:p>
            <a:pPr marL="0" indent="0">
              <a:buFont typeface="Arial" panose="020B0604020202020204" pitchFamily="34" charset="0"/>
              <a:buNone/>
            </a:pPr>
            <a:r>
              <a:rPr lang="en-AU" altLang="en-US" sz="2400">
                <a:latin typeface="Calibri" panose="020F0502020204030204" pitchFamily="34" charset="0"/>
              </a:rPr>
              <a:t>But first, let’s take a step back and think about how to understand DSDs in general, and what social and ethical complexities can emerge in the clinical management of children with these differences.</a:t>
            </a:r>
          </a:p>
          <a:p>
            <a:pPr marL="0" indent="0">
              <a:buFont typeface="Arial" panose="020B0604020202020204" pitchFamily="34" charset="0"/>
              <a:buNone/>
            </a:pPr>
            <a:endParaRPr lang="en-AU" altLang="en-US" sz="2400">
              <a:latin typeface="Calibri" panose="020F0502020204030204" pitchFamily="34" charset="0"/>
            </a:endParaRPr>
          </a:p>
          <a:p>
            <a:pPr marL="0" indent="0">
              <a:buFont typeface="Arial" panose="020B0604020202020204" pitchFamily="34" charset="0"/>
              <a:buNone/>
            </a:pPr>
            <a:r>
              <a:rPr lang="en-AU" altLang="en-US" sz="2400">
                <a:latin typeface="Calibri" panose="020F0502020204030204" pitchFamily="34" charset="0"/>
              </a:rPr>
              <a:t>The next video clip explores how intersex variations occur, how common they are, and how they have traditionally been treated…  </a:t>
            </a:r>
          </a:p>
          <a:p>
            <a:pPr marL="0" indent="0"/>
            <a:endParaRPr lang="en-AU" altLang="en-US"/>
          </a:p>
        </p:txBody>
      </p:sp>
      <p:pic>
        <p:nvPicPr>
          <p:cNvPr id="32771" name="Graphic 3" descr="Blog outline">
            <a:extLst>
              <a:ext uri="{FF2B5EF4-FFF2-40B4-BE49-F238E27FC236}">
                <a16:creationId xmlns:a16="http://schemas.microsoft.com/office/drawing/2014/main" id="{4B49735D-D22C-4263-9543-12076D37F36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863" y="476250"/>
            <a:ext cx="758825"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spd="slow"/>
</p:sld>
</file>

<file path=ppt/tags/tag1.xml><?xml version="1.0" encoding="utf-8"?>
<p:tagLst xmlns:a="http://schemas.openxmlformats.org/drawingml/2006/main" xmlns:r="http://schemas.openxmlformats.org/officeDocument/2006/relationships" xmlns:p="http://schemas.openxmlformats.org/presentationml/2006/main">
  <p:tag name="ISPRING_UUID" val="{1332EC91-66AA-4A08-9EC8-996A913A091A}"/>
  <p:tag name="ISPRING_PROJECT_VERSION" val="9.32"/>
  <p:tag name="ISPRING_PROJECT_FOLDER_UPDATED" val="1"/>
  <p:tag name="ISPRING_FIRST_PUBLISH" val="1"/>
  <p:tag name="ISPRING_RESOURCE_FOLDER" val="C:\Users\ghall\OneDrive\Desktop\Intersex e_Module\TH_V6_May GH edit intersex slides\"/>
  <p:tag name="ISPRING_PRESENTATION_PATH" val="C:\Users\ghall\OneDrive\Desktop\Intersex e_Module\TH_V6_May GH edit intersex slides.ppt"/>
  <p:tag name="ISPRING_WEBLINKS_TARGET" val="_blank"/>
  <p:tag name="ISPRING_WEBLINKS_TARGETMJT" val="_self"/>
  <p:tag name="ISPRING_PRESENTATION_COURSE_TITLE" val="TH_V6_May GH edit intersex slides"/>
  <p:tag name="FLASHSPRING_PRESENTATION_REFERENCES" val="W&#10;Intersex definition- Jenkins &amp; Short (2017)&#10;https://doi.org/10.1016/j.socscimed.2016.12.047&#10;_blank&#10;|&#10;W&#10;5-Alpha Reductase Deficiency definition (2008)&#10;https://ghr.nlm.nih.gov/condition/5-alpha-reductase-deficiency&#10;_blank&#10;|&#10;W&#10;Genderbread Person &#10;https://www.genderbread.org/&#10;_blank&#10;|&#10;W&#10;2006 Chicago Consensus Statement &#10;https://d.docs.live.net/8bee71ca1ce30bec/Desktop/Intersex%20e_Module/References%20in%20Module/2005_Chicago%20Consensus%20Statement%20on%20Mgmt%20Intersex%20Cond_LEE.pdf&#10;_blank&#10;|&#10;W&#10;2016 Update Chicago Consensus Statement &#10;https://d.docs.live.net/8bee71ca1ce30bec/Desktop/Intersex%20e_Module/References%20in%20Module/2016%20Chicago%20Consensus%20Statement%20Update.pdf&#10;_blank&#10;|&#10;W&#10;Kim &amp; Kim DSDs 2012&#10;https://www.ncbi.nlm.nih.gov/pmc/articles/PMC3272549/&#10;_blank&#10;|&#10;W&#10;Kathrins &amp; Kolon Malignancy in DSDs (2015) &#10;https://www.ncbi.nlm.nih.gov/pmc/articles/PMC5071196/&#10;_blank&#10;|&#10;W&#10;Feminist perspectives on sex and gender (Stanford)&#10;https://plato.stanford.edu/entries/feminism-gender/#SexDis&#10;_blank&#10;|&#10;W&#10;Haslanger, S. Sex Gender Distinction (2017) &#10;https://dspace.mit.edu/bitstream/handle/1721.1/116902/Haslanger-Social Construction-FINAL%2b%2b.pdf?sequence=1&amp;isAllowed=y&#10;_blank&#10;|&#10;W&#10;Santos, A.L (2015) Beyond Binarism &#10;https://journals.openedition.org/rccsar/558&#10;_blank&#10;|&#10;W&#10;7 Ethical Principles. (2010) Gillam, Hewwitt, Warne&#10;https://www.researchgate.net/publication/45660405_Ethical_Principles_for_the_Management_of_Infants_with_Disorders_of_Sex_Development&#10;_blank&#10;|&#10;W&#10;Weisemann (201 Ethical Principles&#10;https://link.springer.com/article/10.1007/s00431-009-1086-x&#10;_blank&#10;|&#10;W&#10;AHRC Ensuring Health and Bodily Integrity (2021)&#10;https://humanrights.gov.au/intersex-report-2021&#10;_blank&#10;|&#10;W&#10;Darlington Statement&#10;https://darlington.org.au/statement/&#10;_blank&#10;|&#10;W&#10;(i) am equal (Vic government)&#10;https://www2.health.vic.gov.au/about/publications/factsheets/i-am-equal&#10;_blank&#10;|&#10;W&#10;ACT regulatory Report&#10;https://www.cmtedd.act.gov.au/__data/assets/pdf_file/0011/1778402/Intersex-project-options-stakeholder-discussion-paper.pdf&#10;_blank&#10;|&#10;"/>
  <p:tag name="ISPRING_PLAYERS_CUSTOMIZATION_2" val="UEsDBBQAAgAIACBSs1SIUII3PAMAAFsJAAAdAAAAdW5pdmVyc2FsLW5vLXZpZGVvL3BsYXllci54bWylVltv2jAUfu5+ReR3bCjr2qKEqquE9rBOlVi3vSGTHBKXxM5spyn99fMlCYRLt2oPIHJ8vs/n8p0TwpuXIg+eQSomeIRGeIgC4LFIGE8j9Ph9NrhCN9OwzOkGZJCAiiUrtfF9oDqL0I4BGyIUsCRCFWeWkOYDLgbPLAGBglIyIZneRGg8NFd0F47PUWCAXEUo07qcEFLXNWbK+PNUibyy1ArHoiClBAVcgyQ+mgY4KfX7sURvSlAtwz8QmE8heB/2olgPWI+xkCk5Hw5H5Nf913mcQUEHjCtNeQxo+uHM1XFJ4/W9SKoclDGdhZ56DlrbW63pLNQTNrrigZJxhPz5ogClaAoK5zxFpHVrCVu4h7TWBeXJgtNnllKbykI1Xq5XHYfKhNRxpRvwGjZLQWWy6Oxb95AcRhuucqoyT6Z2s3Dca9ak4bwW9vlYGC6XapkzlZmTXcTWejR80rsyLFxhnQwfWxnOLA8KJPyumITEPf7oFD8cocBGNaOxFnJzZ06NGBsR4E442AsHW1fcKRx3l8y3FMiH3zm5pLGqY9SkugKqKwlNlc5CNyPfqJSuS1MtKwjJntEjSQ8aEp+u70zXhjDTRX7x14ZYr71+PCnB32iIQ/x/P74YmrYUjCfwMmPGRUNhSqzB1N7asC5zbC/s4lHVstiOTc+yVb3p0JMZUE1lCmasE6op2drJCSRIqoxHXMk96M7BKWzG0iw3H32UYP/0FEtB5foowc7BKWwu4vURZGc+hVtKUZvsVFWWZtAP63Z43raC7PWiL8RWfiE5XHdhXCktCvbqVL27BvXECdi8KeCZQT3vjdCgseLSLL9ukm9L1s3x5fDtCe9PZC+Kdj5X6HD52l/9jWstD3YrtPvSGhalt+wtVtBV6Z3aOavKvksCK1rl+m43nv4ud8i9eI+u8WNUP80siXrOXiHIwMowQp+uxiioWWJf36OxKVtHYARj9ljvcmc6cd9K8LYEGBP35L9dKZvXRdNVp4YTrQ+b3jqAn9XPRjOpFBVP9hrn+u+pVW4W5K0E2mV2ObpGQQ4r83Nk/lZoUUbo43mX7PXFdQN1IT34W30c75BOE+1WNMRLvU0ibPbN9A9QSwMEFAACAAgArqm/VMWLvN51BgAAJBkAACYAAAB1bml2ZXJzYWwtbm8tdmlkZW8vY29tbW9uX21lc3NhZ2VzLmxuZ61ZbW/bNhD+XqD/gTAQYAPatB3QYBgSF7TM2EJkUZXouNkwCIxF20Qk0dOLk+zTfs1+2H7JjpTs2H2BJCdAE0Ry77nj8bnnjvT5p4ckRhuR5VKlF70Pp+97SKRzFcl0edGbssu3v/ZQXvA04rFKxUUvVT30qf/61XnM02XJlwL+fv0KofNE5Dk85n399PSMZHTR8wYhtiwSBPbAISH2bRw6eECccICtq5DRcEBGttvrjxQq4N9KoFuxlGkKQSC1MC/yWEbi/F2N2s0JZYxOQg+7xOn1B6ooVIIGPDsOzcXX9ggzm7rhYArAbtDru3wjl7yAFKLbEuDT/DjsgDBmuyNAxPM5GMhbGcviEQWiKCAXx6I69pD0+sHxGWTU26aPqXXX3E2HNoW0+X6VNQMJKywjqVDKs8wkrgOg5+Ab4oeBRQBUQ1MWBlPPoz4jQ4gQ2JKpWLxdx/wRyRylqkB5uV6rrBARkqnhEz9IcKI6pSa4st0QvJvl1a9tx2Y34YTqVLMySxGQ4cWcuNSfYOcAfbF4AXjPJwFxGWTTG1NGe30vE7lIC5Gh9UoVqgueZlnohvQytOjUZTXh0MnnKQnMxrvTyYD4J7qiTxhlsJ7tR8FJB0fX4Oc7fLoGZ8fxaYYhARPsX1U5sXwCL4bhzGbjXt/KBNe0uZfFCslgnWlNEhsel1W919LZ5G4rdNjzatnYxj3g87sma4tOoPxuQoeOQCvtEYSlkjVPH5GjluqnX87OHj58PPu5E0wAhHIOgZBB+vi+BZDLfOpUmhC65Avstv7dzY5OmWO7QOj6j27WQN1r4Cv8brSb+j6QvGaoHRjB0LlwiBGMG1WiFd8I3Xs2UtwbfYAikFnddvQHcwUv0rKxwoZ0goFEUFfMty1NUCgElWWPbyrZKYuVysBdjiKZ89sYqKV9albpz9dV/VXcUlqqQMAilXCZnja7nrkOxUNDsgmwG4+0WuwWBUgH8IbSG102b8DFfRorHqFFJgCQBoiv17GcV/9zy3sPFLUxCh/PoIcB2akTgH4Nt296fZJGaJhxvdiOKD4OiA8AGc9FdoRtaLhuzBGO424IY3s0duCH6RDGcrmK4afoGodHgAmeaFSKWo5xEMyoP9RJ02rM0Zrn+b3KogOW7u9nE7DtWhQKwWJ74LpX7oCBHxJGvywT86IZDKLEht91XcFSgYAhM2KgSyop8wLKJlnHohAmWqmXwufVnCQWCuorFjA6Ge6Dd1NsjTR38NS1xuGA7STU4WU6X7W0g+L8bn3sV0MJNNnnfGNMNRqMml9AXUAMaRcLegUaeNXF4obAjAi/mmz2hlXQva0obUVvzrXGxI/1IKHZtJGqzOGNTglIk9mR/LSbm4BAX3eZjZ0faGuFup3ElnIjII4sElmjI5B7iwx1UX2e2r+Hl9h2TKf+mnow+Ompj0cbns71aWLO9Z4+wmeRjMxnmvbG/1+l/Bvxopb6k7pLuEPy5aRrPAeN5QcVwYtCJOuiybVOWB3+MVHoEv9hCG2Wfpz/3Uz+IjvzNMWDYDxvew4OC01bdCBaTUE8M1HtN+uFA6nnfgLjim6NMGHE7a3G2u3AprofNp86nuxs9/LgkGGnC9Xe2qU1gKvQsRjBGFJsIg9g0EmgB7W3NSeP/fDNmaO9/YwMAptBz5mJ21wWjZ5NNbfurqaYj2+rexPrQathNnPIwRUHQMYygfijFpjTCdlmoGoQByuZqTKOTPHH8s40CchtmYhvZ+FFphLzNub5VrCqJvXpOVFUi/Mrp16HaWpXwK3356l+j9+kgGAfZhgLu5YefCxd7HFLI6genQmHBdu5Ccoo4cV8Bb14oco0aglUnb+G5BIDWL3kQPCseQSrAb4Ko3qL6re/dQLR4xxIKNmB/eGqQuR/dgbRy9hhVDcXhXgomoGmA0OiIKSXlzDGLRZNFgwPDkM2D22s6nPy1q7lsZnZQP4XOY/yampJVAKvTpv9Mn1ZZ8iCGcPWeALlF5hqU2UGE2cXhC3dLDr14TxXF64FQDA9MFnEApEHrsutC6q+9QFhNie0Xn/CsztQdaZU3Ck2s4G6nIpua3q6ACmLWKadIn9eT9ULZrYX4uHQ3AZBJuGwf1eNEBGcNuf1tVCslq3BrDF2oWl8hSciWXQF9AnZ3fboGw1ze+Aorr+V+O+ff5vsqxvCWpJB9qrnJ9HbfNu2d0+5+T7j/N3e1xv/A1BLAwQUAAIACACuqb9UFR5gG6MAAAB/AQAANwAAAHVuaXZlcnNhbC1uby12aWRlby9wbGF5YmFja19hbmRfbmF2aWdhdGlvbl9zZXR0aW5ncy54bWx1kEEKgzAQRfeewhsIXYdA16VFqBcYcZRAkgmZUfD2TURtadNl3vs/w4xiFDF+Yl3VtYJZ6CkQRUucUTXvd7YMC169cSCGfMKCvOdKJjcsUWgjMnrZlB7Bcsr/8GN4a2E9P+IjXjDlQmcc6kupsJlc8rCYaWPdGlCPEdOAL5hz6KG3eMO1J4jD4wzsG//VuZs2mx3eaUAdIrkgqvlAVbrXcfQXUEsDBBQAAgAIAK6pv1SSM1HUNAUAAGUdAAAwAAAAdW5pdmVyc2FsLW5vLXZpZGVvL2ZsYXNoX3B1Ymxpc2hpbmdfc2V0dGluZ3MueG1s5Vnbcts2EH33V2DYyWMsO7abxCPJo0jUWBPdKtK5TKfjgciViBoEWACUozz1a/ph/ZIuRIuSfIUSO5MmDx6Z4J6DxS52cUhWTz6lnMxAaSZFzdvf3fMIiEjGTExr3lnYfv7KI9pQEVMuBdQ8IT1yUt+pZvmYM50EYAyaaoI0Qh9npuYlxmTHlcrl5eUu05mydyXPDfLr3UimlUyBBmFAVTJO5/hj5hlo74rBgQD/UimuYPWdHUKqBVNPxjkHwmL0XDC7KMrbnOrEqxRmYxpdTJXMRdyUXCqipuOa90vTb+23DpY2BVWLpSBsTHQdB+2wOaZxzKwXlAfsM5AE2DRBd/f3Dj1yyWKT1LyDvReWB+0rN3kW7MXiqeVpSoyCMFcTpGBoTA0tLosZFUxAYTpA143KAUk3xtYsDXwy5UAxFM8FTVkU4h1iY1XzWuH5yG/7I7/f9M/PRt3CVWdE2Am7vhMm6HZa/nl/EPrB+WnY624NCv0P4RagbT1zph+O/MDvh/7o/E1nsCXC3akVxu81Ot0tMe/9N0En3HamfqO3LWR4Oui7YU4/Dv1Rt9N/ex4OBt2wM1yhFnt4bbdWK5sbv4oFInO1vr1NkqdjQRnHZnNtj2sw2K44VVMIZZthNU4o1+CRPzOY/pZTzszcVih2tQuArKEziMzIVl/NsxXlregKQnQMS7Ks7aPXZWm/fLWx9Eox+2pZt3pZLZvdMJFGfmPv9/eOSvdfH97v/h2OVqkxNEqwiZllD1ofWVoxi6SRYTPskHBtmZOc8yDPMqnMqo2tD5ZO3EFTnUixkXl7TcaSx2XEIB1D3KcprLX+4IKJNlrue2SCe5RjLAcZCBJQgccNMxjfqCTQ+VgbZhbHTPvKuqEY5QT58DwE0gtuxDtKqNIbm7JMrW3xUf33vjSg/yjCXQzdaRpwhrPY0nCy90VMWope4vHoYj4E4WJ2ijuH290DyskJRfUWlqTBuZNxinXkYvgexpoZcDKVOY/JXOaEswuMsyS44/MU/0uArB/LZKJkuhhF6WCIXqRlxuAS4hOXiT7iFGmOSNQpGQdTzPBXzj6TMUykQl6gM0wbjjNd8O9uRZxRrVekdOnjs+Jw6/Rb/odndoE0nlEUCtuRY3lDmpkn4adzIqRZ4jAcEc1xV9ikxCxe3HNZ2+6Xp6HsMJjnR8rGBr+SHJ5b6ffouV4xo+uPmfA7/H/EWbZJ+0MOOM+a0Nmiym3lLpixvhkmpODEGxEeDUzk4EoYUYE+8TmhEaoTbXvGjMlc40jRHQpq/eUeFnjco4urKR5jOKOKQTlR7u2/ODg8+vXlq9fHu5V///7n+b2gK9025NROVwi35r1q3xl57cniAdwdCt4NdU3HPwC6U80747Z18x5l74y8Rd87Y6+rfGfgDa3/APIexX8D25YqtadMfCOftz/8OcA71ulGM+y864QfbyFYlMJNtVatWCV5u7BcCOzvVVcGfmPUPCWYrrNuGBy7tIe+xEZsogQbzMS+AXHBDM5CzKnvRG9T5yRER/47J0JMolMndZu2P3Ba8FsXq1EhHIdrotHJBVQC00JiohbgLEXlGn+zzv41fdapLh+5RT9Z6/p/tJ+vfq4t+tcTtR+gKkqebOv+HAfEUyboBw779/3C50d+KzNavpl1Me5RdQGKhFJyJ/vh8v0j6YiJdEEEACTFR2y3AMbwTdvV5sYP/F7nzaDb+gmOhu80gsVV+c1h4yND+fJ786ucvZMywVIMq30wLz/l1Y8O96qV22/t7CDb5qfR+s5/UEsDBBQAAgAIAK6pv1TFdZWkeAMAANsMAAAqAAAAdW5pdmVyc2FsLW5vLXZpZGVvL2ZsYXNoX3NraW5fc2V0dGluZ3MueG1slVdtb9owEP7eX4HY97JSNlYpReKtUjXWVivjuyEHWDh2ZDt07Nfv/BLiQEJoo0r13fOc73yPz2qkdpS39iAVFfyx3W0PblqtaJVJCVzPIUkZ0dCi8WP76c9s1u44t2BCvoPWlG+UseQ2C1xmWgt+uxJcY4xbLmRCWHvw5cn+RB2LbGIJTOlazpqsoNjmW/fHaHIVxe/RG/Un44c6wkokKeGHmdiI2yVZ7TZSZDw2qd2br462PaQgGeW7xowYVfpZQ1LKaXo37U6711FSCUqBSelhMuwOvzeyGFkCO1bf7/3oDa/kFFtdbswJbU8V1ZbW7/bv+706Wko2UD7k8XRyN7mvx3OMXu7KxbwcQcNf3Vg5Cv8A8lPBRZqln9FIKsXGHOgJp2++Rg4TJMbrh4TJg/kaCaYgs1GjIBWjMbZByNhJ8av56sB1Z+n/DIdEZO62FOzNNOFkehiFLBkMtMwg6uQr51Nb8fGaabxMMFgTphAQmgrQG1b4RjKVhynbCtxv+KA8DkDeUCAWgmUJjF2+AbBsL/Dj8cjOlTC/oy1IUMLeG4MMC2OBfMFjPUMGxgL5brr1ytnhDH7qcZxcDyPim3n59NELnOAyP698lXvNTjNzy1WwtTfkmETEMLCymtMETNeijrW5lDpnOUWc7OmGaHyTfhnc8mCLUVHnxOGVVq2rSFPNoEpuK5FJhcmge+Gr9Z2r8DiKezjUUM9grXN02Vg0xbwWoRbsulnpPtzx3Ny6pfEteWwnRO5AzoVgqt3yPLx/GMa9yucMM63xLQX5zNfiSg4XGsL4tog6sHBX8Fo40ZqstgmmVFfB8URdY6v7F/ltqxrLs2QJcop6oJALsmxzuC3dbBn+6gWFD4jLhBqnY+othuOEHvUeGLwAgMjVNr8NbuE8ScY0ZbCHfKYEBltwXWWRQvVX1WvEVZZkYLlKj34EFUIJcWVHBWGBeVUznKdZ85osla2sNFHy4V6MlNK4z6ekEWs4IO3aK6kUGP1VJ4i9Kh0nybR410RqH7RY+9rJHoacJnYAoSPYvsLjOEyI1J+KdeandWYvUjCP1jGYygkVnjqKGbODbhXFek5n7Byv52AtAcL5ao03wQvwEw5LQWT8coSUnoQKt2Njjfho2nGNgz5JddQJTK45YU8Syqn5r2ScKS0S+s/GmpYeoYuQG4yHvsF/UEsDBBQAAgAIAK6pv1RaT9VlLgUAAO8cAAAvAAAAdW5pdmVyc2FsLW5vLXZpZGVvL2h0bWxfcHVibGlzaGluZ19zZXR0aW5ncy54bWzdWd1S2zgUvucpNN7pJQQKbFsmgUkTM3iav41NW2Znh1Hsk1iLLHklOTS92qfZB9sn2aOY/EEApQt02gsmWD7fp6Pzb7t68iXjZAxKMylq3t7OrkdAxDJhYlTzzqPT7bce0YaKhHIpoOYJ6ZGT461qXgw402kIxqCoJkgj9FFual5qTH5UqVxfX+8wnSt7V/LCIL/eiWVWyRVoEAZUJed0gj9mkoP2bhgcCPAvk+IGdry1RUi1ZGrLpOBAWIKaC2YPRfmZybhXKaUGNL4aKVmIpCG5VESNBjXvl4bf3Gvuz2RKpibLQFiT6GNctMvmiCYJs0pQHrKvQFJgoxS13ds98Mg1S0xa8/Z3X1selK/c5Zmyl2enlqch0QjC3GyQgaEJNbS8LHdUMASF3gB9bFQBSLqytiRp4IuZL5RLyUTQjMUR3iHWVDWvGV32/VO/73ca/uV5v1Wq6oyIgqjlO2HCVtD0LzvdyA8vz6J2a2NQ5H+ONgBtqpkzfa/vh34n8vuX74Puhgh3pRYYv10PWhtiPvnvwyDadKdOvb0ppHfW7bhhzi56fr8VdD5cRt1uKwp6C9Q0hpeitVpZDfwqJogs1HJ4m7TIBoIyjrXmVoxrMFitOFUjiOQpw2wcUq7BI3/mMPqtoJyZic1QLGpXAHld5xCbvs2+mmczylvQlYSoGKbkPLcP381T+83blaNXyt0Xx1qrZXVe63qpNPKFtd/bPZyr/+7gYfXvUbRKjaFxikXMzGrQ8spMilkkjQ0bY4WEW8ccFpyHRZ5LZRZlbHlxrsQ9NNWhFCuet9dkIHkytxhkA0g6NMP4650KjwwxKDkar5uDICEV2F6YQYPGc4QuBtowM20rpzfSdcUoJ9g6sP8BaYd3DBynVOmVKJz70tb0+Pj3jjSg/yjtWy7dKxpyhrvYXHCS90VCmopeYzt0Ee+BcBE7w1DhNlxAOSmhqN5AktQ5dxLOMHFcBD/BQDMDTqKy4AmZyIJwdoV2lgRDvMjwvxTIch8mQyWz6Sqn2hA9dcuYwTUkJy4bXeAWWYFInEtyDqbc4a+CfSUDGEqFvEDH6DZcZ7rk39mIOKdaL0jpTMdXZTcLOk3/8yt7QJqMKU4Gm5FjPkOWm2fhpxMipJnh0BwxLTAqrFMSlkzvuZxt59vdMC8p6Ocn8sYKv5Ictu2s9+S+XjCj6k/p8Hv0f8JdNnH7Ywo475rS8TTLbeZOmTG/GTqk5MQbMXYNJgpwJYypQJ34hNAYxxFta8aYyULjSlkdSmr97RqWeIzR6dUIn1hwR5WAcqLc3Xu9f3D465u37452Kv/+/c/2g6CbQa3Hqd2unNQaD473zshbjxKP4O4Z2d1Qtwb3R0D3ju/OuE3VfGCUd0auGeidsbfHemfgneH+EeQDI/4d7KlUme0yyR1/rn/ac4AHVul6Iwo+BtHFGoJpKtyd1qoVOzqunySnE/WtQXLw/SbJ0K/3G2cEHXTeisIjl4LQkVh6TZxiSRnalxwumO55hF70neits5xGz77/0YkQ3eZUO9227XSdDvzBRapfjoq9pTHRSQXs/aNyqMTuz1mGs2ryYrX8/1RWp0x84qL8bMXqxyg4ax9d2YMVp6xRz1RwgKo4fbZg/YGbwPfzyU9s6bXRr9c1XBJCxizohTrvz/yipT97u+oi3KbqChSJpORO8r3ZO0QSiKF0QYQAJMOnZjcDJvCi1Wk16EO/HbzvtprPGv3MLfx/iJLztOYrr+YfDVa+EszfXq9+VtvC9dWPlMdb/wFQSwMEFAACAAgArqm/VG63eYC7AQAAigYAACoAAAB1bml2ZXJzYWwtbm8tdmlkZW8vaHRtbF9za2luX3NldHRpbmdzLmpzb26NlFFPwjAQx9/5FGS+GqJjOvAN2UxIfDCRN+NDN46x0PWatkzR+N1dB2i33ZT1hf757X+96+4+B8Pq8VJveDf8rH/X+6fmvtbAakbt4LKp8x69sLqneb6CZV4AzwV4LaQ8vfojf/0SlLEnatNk/2xttePnof1nzbh2cUlYKELThFYS2huhvVOBPxqZHbM6ZOSUOdkZg2KUojAgzEigKljNeBcP9eMm2IKxBPUPumYpNExv/Ml91Ev+Ogb3YTSfulyKhWRi/4gZjhKWbjOFO7E6xh/b5dKbvQRVXfi2LyzPtVkYKNqB4+vYj/1+UirQGo5xp9HMn92SMGcJcDehMJgEsz/QhnG3oC26zHVuTnToh+MwcGnJMuhUaR5H19G4iYnKq1PNTvADZ+Dd9CUjOduDOscK5U6ecYFSYWYr0kVDu0iUI1vlIjtw0dQukrOHtbZ930Y9MUYJqtXPV3Fll8t0itFos6LZpYfR4LTdhujiom/YnDEpDNnsuhX1kZoTnBKpuEhoknq5JA9j2pPH7l+qtJnagloi8mqY2ksCXQ0XUAuxRiswY1i6KSqtSufVHRzkydOzc2wdc/D1DVBLAwQUAAIACACuqb9UuOc88l4AAABjAAAAJQAAAHVuaXZlcnNhbC1uby12aWRlby9sb2NhbF9zZXR0aW5ncy54bWwNyr0OQEAMAODdUzTd/W0Gx2a04AEaGpH0WnFHeHu3fcPX9q8XePgKh6nDuqgQWFfbDt0dLvOQNwghkm4kpuxQDaHvslZsJZk4xhQDnEIfXzP7hMgj+TSHWwTLLvsBUEsDBBQAAgAIAK+pv1RZHKUHZCoAAJ9IAAAgAAAAdW5pdmVyc2FsLW5vLXZpZGVvL3VuaXZlcnNhbC5wbmftfHlUU2e7b2z99GuLQ42VMKaUKlRbMIJCGJK2sSCtgtYKRYFUIkQrg2EMksFWCyIZsFYBCaQWR6JEpCVhSmoNCQokoGKEAKnZQJAphghJyHQ3arV+3zlr3XXuOveedZd/QNh7v+/vGd/n+T3JCgVbw0MXven4JgQCWRS2aeOXEMj8NAjktTv/XADeOahYWQ6+zEv/MvRTSLXU+SF4MR//yZZPIJAa5lvm3f8Ar984sCk6HQJZljH3M28gEU6EQDb5hm385Cti3ET/A+ZldbTaaNF8vKnp3RtH/eaFNN0vcjjzWWTJzcvLNv7y2fxP3rty/NPv93z8xmY7H7edofP/oNX6JDaVJO05TnT45Crm+xP0YAePI/4zjqq7490s0+CMT/aO2MzpbnJDIwr+kHMndvqrTDYqVhKLRverqb3zQI0OrIGBJkAgKW9gFoMvv3+0u3XuNn+lHXLuNu+I20Lw5c9TnouQSstkdiadkHvZas4IAm+mhTumRUb8nkEm1F6xtv+0BAI5BNgheZ4pdd3s0ikQ5UDMwdboYO3taUnHr7O1tx/O3SpxU59q+dtl6pWGz/6T/X07lEZpdhZXMDs6eTIqrn5kl3L21Pk4inHIBC8z+FtuoM03mpkx/W1cgcB010fZG2wu4E4MGEeislMphi8a/Sy3scpLKv36WQNeUJ+rTfW2EYCstYN9v/yhRtui7IVpOvMQlkIxqs/HQCDZ2+ygHO2n+YWECwEjokPp9vlluBaN8bgE26Df9qeXD7jtezf18LrBGC/IocZVeUe7N50hETbc+UDV/lN3KyE8eHbQb5Lsy+ekTBTpoqjT45Ma66TmlLz/bIBS9k3rQ23vfu5v5XVIWJqXPeT3WN1EKjUXGT7yaxzVMp0L77qh2szqvkpgtPzc0p85hJFyraMLs4SP2zSxcfbFkmnOGGO6jm2MakSbamVeXM5yTWifum7U5HfMNHIQjUlozXl4rjgLaxmNysaaeuVZSoPYz2sBreyX/ZscqDfxIglgVLOFhq9FP985t26QJmskfkgauSH8zTSiISfl9CHnQw7I23FHRltkUuQqyiopkhLYfcbczmocu5XPIv44e546FeEt3VzqzZQDU3yKIGiX+uNrEyaBbeGp4qiGNzDhNH/EAK12q+DxOe9Ys/K7hR8NsGHbA0SWPZo1KFct/EjKSTc8iSIyLReKcaoqFDf1IOjyjqyirc04Zfw7yvBfHX2k9YZPZH1b5OsGL0tvOeCBdozUA20M1TOZtdDhNpyhoPYdVZb2bLbrJlUD21SfrbStOG8zD56w5zFVdQBFRQFK+EEMeHHqrkVIHTlEi6KNqYaMDcYCg5kiJmitIgSBeoHStoPfXuQjKkVuO1q7XfVVC+yTOJK2pbBNPFZpvFzKZ/PHy5TmYSdpYsHuvc5watdinYWpmubLiEJVe4khsy+RFritiU5wTIiBy1sStIJU2aAD7w1CjDNaGIHjH9OjB4ajBFMnC3lOKoGY0GWuCWhJyGNpZw3OjlyNKYYhMxKMJBOGfUGH++iY5Abs6yhmjWcc01QgaSMGAohfDzoRNses4DnpyxdB/qwu4IZ136nhdimnrquLcWKkPRw6eX6/Q5qqII61by3Weo9q9faqeNwR4QXcxAa9TVfNEoO9mB552oMxqIrNDI/ftWfTUIAHhY4DCvbFoAek/A5+/xmPUoUbvolOVDnx6Ho8Rag20fUIhot7h3lGNaXNPWoibgUjugbx9RHtkeBq+I3NdgFzSt0Ii0F7Md9e6cUUbpb4L+MV7t5j/oeTN5Nnz3PhFQy/vc/OA0PboLOICMCsYX11IQ85mbtBGRWDlgYcKwbkRDINrWBKzAiYhDHv4XIXUIQn7mqPvt6ZWaidIgYz0DM5DZamCuXMKGJFcYvJZ0BqING3zSmqAJJFQ4CByAYEqqmkucyBud29g5KZOzhtbhgqWVvzYLL+lBveHFDxs5irfR9R8agjwletmt3b5BzhrB4DsrQbCUFdLsVMjx+BaSNFnCzONPWiHtA9OAShLgE9i7ONqwqylnvL5C01wM3Mpg4iNd7zqCk4s6n0rW43PO09RGdSKB3ReoRwvn28EGtWtXAJcILpCp/kGjK8LSHXRujj24z8pZVd5tmZ+90K12HTMUXLiE+hyUEDmNNoWwl50g8paK2AVRUwKFIfMAfEubLdTahiQBfMcCpmLiZXiNskeawJ3IchZ4zTnqgsQqPxGkGorePpCZ/PGfwtbWvzRLQRQ3qr61tRUSq3gVOd3FrgwQaGDOsrlkox4UE9NFslnBuqnZ9htxZ4I6kpyFHSjhfS2tQe4i7YQfAoFGgFdRFEfbOFzzXq155mspWJtE3aXBY7hv0lf7wI+nqL2f7PoG+PEJF5FXySlyh6NeK86BGCuZpAtvPQabX2E/wU0NLoEknxUm9m6m+OdF5tcNZ+AYXihGlCDTCNQ901koF7qG43jwUlBucCWaFR51OtAAPMKxhT6T4YsPHHO9X7mkhJrT0DWbmk5RIJLoXC/oXv5ZqPGBRpKteNQCB96xVunxbvn8YwgXxn7gI7MtcAI/BiFEXQFujvxPdgEShgmpgDHr4O/L32iA+jItYBWQiaaEingBXLJFI53aM6vxf1HV2/3yTyrdgogUEjfuHhQ0U1Cp+04TFJ8rAy9Xyn9sqO2olM7dRM0qmTsCPi0g8JcF20X223RZKwO7BE1GaSNiA3VLfLZam4EiVoF+y3OqGSCK/W0Vha49vsJTr17TOyoW19G1wDtfXEEZ1vXLUdUuHTqjJMqE1VBjPzE3xmvwACmTzdDSNclMBtdyc70LOAPTafThnZgm4ytVYKdXmA68GRZHt58PTd7W1t8JxBuXccW4NXzJRMkOl1csmEOAFAhQANhCRzAKNcMTD5Ux3WL9J2U5uNmm1Wv6VI7XCUJ1MPTbkzhY/RtPe03pgWLVCCUd7yHZAKcGKySFHeouC3R4dqEaqU+ntuHhV7xK9nByHpHj+A5zOTBtcOIirmMzxOcTxKdSc6ifHIaqZHLc7zmCpsnLguQDm8VYuSciVQG9FJu7/JVY9Eh9HHxJp9TRrgvjGZ0fYLEc4TXsD9wHFN+9TOF1APiaL9gSHj5gp+Eqlth/mHAMrWtKNjYllJzwC1ybn4B1icavMZt0n0wAw/GUyX4R2LkLvN4+VLUwMH8o36091aMECS6wLQrzEbUEoVSqXPHNFl2KGALNzXdDlYJg2Rl7rVe/vUJDQwpM2q5CeZ/ANWgL201sVt8XS9LDidOkJsixBMx/9UgJUkECz+GwIHRWNgPfL09codr2FinX0mhesGRZbmR3+8pWcG+w7SeIHCic+pNj2Vqqk0MQd0NfbFQEvNsJtHO67929aCt/FH3VY52pr05gg21eyjbKJa1sYxx1QlhNg+Sox9R2qgyEJ50EIleWWVUk/uN+UOzTROueFRmHcrRpLZJYwxYIiogkXsAUqIy5xaMnVtlfx+8551KX4Vm8TQB0SyL6MsNf0iv2PmGtEEWFUWlsYjzlX+mS56uU7BYhYoAeK6io++ymP539hDQ+zijKmmYV+rAAd67R6Vt5QQvZy7hLCgjdTPl01YJG2ANd63ZyDKbrXOQmsD5MaJ5I5nCdxt8hV2kPH2Ltsd0urYJxCX25nHu9VTM7pka71/PioC0KUFiVVyvoZgAUsvmw0Y9sbAeaXecOYDY7JMgn8dwt8vll8sFd+fYmRbx5284MAmsBUUIva4bq4rTpURHQ5/HoPGurYMcUy92RawdooKsNQHwUKi7T4GI/UfvtaB5UiWXnP0Wkcn4Fi7fZTyrNaC44lHP8E729O3JdJ802/MTBHKuv19pGKHG+HLbbN3Yceq6F0FjQ9u5TtPv7Mas1heuW5wJBdkhes5bvHd6bLgbOqjEllTgYpWTIh1ti/uP+KmfpBPHbJmAmQBw83DERtYLT6RhLtckBroiJMaZs5NFPlQvjng7KcMXY6f/0P3Rd8kb/RcCryDV4lMNc2CXlLI2zy2m3rFO3ZIv2I3ddoTYW/Hd9dcx8X4LfixbO2giEvYEN4UNKnvLPLhaZITnJRx052plATkzj2OuC201bqtULwgKZ/VHb1OYXpDMZY3MYRrLaWbGDy0oHy1qHM5fjBJA9xVofiBINO9+E1rfb0dsvgtsNFH05dyhq/jMi1ZkPoPMOGsj3wFLaurQf1ECtdkWUDAb8VYivFLZeQ7HZjwJpT4JCy5en9rgRLT5Jws8zomz4eVVKHf2pvSFJuCxkg/Wg1LS/HCSIdeAwMX6S6qMu7iiHkRLg0pdhsU2oQYSiwI4mr7JRL81XvvjBu+DxsFt5zgekuOJSncPKSTDmKHAFyrA5crrsTIFynaJD+vm6RiCSs6DPYXxKacUrHp1gS+tf45cwf1X7TU5GgbN8zkuzDZn0HlzDZVCT/JNWm4FqdiI+DFoVHIwY3AwvVM5Y1MO6TQRpXbkJN7A8F7H5bAEv6A7RxO/eI09T6B5HQXlhBps5u92mzuLKq1XBfnSw2XfCmuS3llYGhaOupmfbajQAaeuP7j8TXiYsRB0bvLKtvMMqYM2GzW9QNT/l6O7p/TkDpLSKmbx8A9PncvyXSHbwUjtmSDrkY3pCNjh9lwOPnBGmqj8+prV/JYsK3DZ3CuoAaZxxQbcY8KFJcpjI6rzSQ7pI4X+RkhtqmDLzSsd0zFxVB7xA6ovpQ81q7lfopR2WbjkxIPIVyEocTR6yuJZDv3dJ3Qcf0xBH5ahxf/vMz91kzDBJkmVvQJBI5pv2gPM9U4iaK/rjn5N9uQfAw9n7h+cKOOB0+WlURb2iK0hwui3MPBxGTy6pfJrwyEOKPZ59JLh31I/OaXRqP1HO2Dr7UffYk4RFNNdxO2gVTdeL8bkV1P1Q9SYxnvREXTNiDyaJGSmDpjcswwdrhX7t+Wr2grSi9UJe6ylH4An6ubjvC78gRh82jMrvLpGxPxLweUvmR0Amu7V1yM+2HGHm8+0FjuO3ikG7o2lty3mIMOdAEXee1cBC6CFpvlHOlvhh5UX5zHkrmx0Znn6HpXWWbTe3tJ3pyQ8aL6U/KcwfFuzVVHl7tKk2vjaXgAqVg3sQOMKThe/vnm5ZCF0/qHQvNs2uXOBzMWn5E+0vMNGestMrjhNvjE6moVySfJ59MUT2bW6t+/PdDZ/VhTYea21XxqytXdAEe10lvJuLkJlv8a5/onUXfsBVM88GF+7qhOKdD33EpOu12ka/GmbPvx/bAfpXXbLy9YGKbuX8NtupY73R2VPTdwTlq2EBpO5M+JT9/Tevxud5u3sMk0mS3M1aQW3nkieZkd8seAwtr01U+G5DfynMP6dzx/0MBZOwj++T4s7f3MqCfT9Ka1g5tGq/8oeh0CKfoGRIz9Yc7qd68XuV9qfHNu7P74e7fQL7PfeWLyfAzj7OR/AbgzeLDJoCpslFFmahsvsCkH9SJoxKYG9xZcgKtCC8MGz6ifofZjpNsjgjMJ7CeTIrd55vTZwC+DzgM1LkxtN476Ak9kq8cGv/FTht8xiWG0Bv1CZsDKOa1/fx10T8bnT7Re2Frk/vCnJ/hLitxCb3/gMKe167ugMdvXzWkd9HGe80PS7KxcKDCNhKIbck0KJUWYLTT1N4JjPDrGVXhrTuwjiEOaVaIKm/ggIumcolMnQwtNx+HG4/1LrH8u8TJdYs9eGpqoewr+c5nvIMlwA065AW3TC/TN9villxnNt1Qf/oC2Aui4OI9+sYqwHLMlqFpF2ICujv+zoDZNjEsR9K9+qn3G9jwW6KhZVcEeO0+q1p5KsO36OFISl0m498do2sO6DSG3yZiOoMciHCGzvfWpdv0/gTRqr7h0LWfsF//97zIckrnMeZ7gxHWGMG64d1GbFrSNPqZOLXXUOxzeRgslRJsdI/YCBj6XQAU23E4e96CoPLwW3DJuZiXjNgdnRTKe5P+8BrDk232o3ZOuhHbAcuK/KXiQkHvv4xj7iC+BBj7Tf/J1uOH3lkzEbRH0juHe8b19Kc5OQvE07s8CLDADUpHQGHsuk7cStBeRvtfTJYHh89TlfgmtDsret1+/FXR7I6KuHRwSh7TJUYRVYAdZ8DMsXnVzxODghxCBHCl6PcGGMF+W/lqgTXQ9prIrJ5JzWRllt+x8tw37v3CXp7gEcbYdDcezkFDgczsf7Sxsd7y5lLqW4AzlwW9ISVlSz0lcbo9nhUg8DUzzhe3Qbx6usmceNhJqVruGEtoFEvFfnjzrhveVlhR4lG9rcsZ9vvyw1LwnwzSYQSq8JxirJH4ZSFklrfOnoLZ7DAzUeNTd3uKNYgLpua4fqFWIdeIKMpN+/JnvCjDhyyM8cZ3IjJDNoMtQ6rZhn28j5aEEpQLkqK8FMj/eZo4pXzjNxYeV08+scnXX8ZEoDdDgyVAw2OlP03dklR1SuzEN9daqvBL/tzziGG2SHiQwSxgnvhZQXXh9JcMFzfePw5ZvgfIKjuNzc5yFwTi3ydTMyxmKY5IwuxO4q8i7ZxCSZ6YdAXvo0hL2RnHnOmpuKG0NIcfZXg6KPubBmsuIYgkCN1Kg6JAwVNcIVEKjoe5Et5aAJvSdqYWeVdwzzHtQqc2BVw4R7UJMYudn3oeC3s8r89clKHu8gQZje7knmIdDukcnPphUdypOSK8Q7Tpw4U1NB2P+Oh3rBjcdfERH4JVHof/RaQy7sGfuPBMPgaUl/OZfh+/98h+funXdf3jML+a25sw+vOA9mT49f+vtCa9/Ly2F3gJ+7tRND28rt/ls446gOgAhODgue1bGGvKdw6r+n9THvwE/WJ3H4lItY42yIAseLD9L2L2WAQmVqlcITdvCeL8S7SQ4pOsd7f244GHec8VZ9nFEgv4M0zw5eXyJxSks+zIxSYIjTd9nP5ObsQTJtEk8TkVAVvbTVf9iNR7YlN1IpHFdTelP7Tgy6YafFkXc7v/2BQKoeXnvi0rLr3ZTY61czV2X1Gl1dWPP355I3dTniuNuu0zUSFx3WevHUupeSLNDjrYWpcddeS4KdFnAukFWFEdijfnLtZUMO6S6++9V/aI7Rprz2yuYVzD/V2CkCa3GR6HWiUkc3CaaakgW2m7arjY1cYholSU6Nrv75f1Vi5FCXZcNp2/xDma7hlrZtin7Rpue4910hh9EuWLnoZ2JKtasGRATy3RtnD9GpzDJSrYRVSffQZW5/AuUHRLxqZlXLBCYGm023arATeNO3lX4C6KjvzaQsDpi+vg462qDeatCj7c2p3CftFKW29ONNqvNHGEvrFi3aTxwg/SuQ+XnTc7ubXeoM/UmYK4JhwIzbPCi36bv3W+vd+A56Nfv7F9FccGEx6CVk2iLGl1PJTU5izMBi8MV6fydzWggmW4qlEsStGPmGsOJCOqw1cJFhZS/rHJDu6y1Z/Gy/N7scVJOU1Acs2blAoa/ziOOqZr294pjAMMmh4QUH6EzZgttLSK8ZQgc4hacg+HF5CsDkyRqpRE1XFzpvyEF6i0hixVH5ZVE7Gq8Z8KuF4U7zzkzo/wJB9nvy65fN+ke54o3bURUiZLFY5X+KEZ/nOtTAZ+ztvnAnVRyf1OiKUucmc7R41EpFOQxnESDzCsjy2M/eznMKb0OSAVO7LCBcO+Woe68/ypGObMsMKvMOKT9aAtQtw0moaeWni5jukiSveH6GjKIBGwA+5ugUnslMarrpUSrLEMN0lRTsB3xg0eLgfvdhHTTnE7u0hn1+BFC3+h4RTKoTp9kZmivlZzHMUdWJb+sTEA+y9+0UvDbPlTir8FZmcaZEpi/uPVtIYO6ck0v5YvbI53JKiswZRwisoESgonvRZMDDYS8zX3K0aTSbpOPMhSGX/CZTuMjuLJG+q6jnN7GrXrBmL9p3RZa7JCm2nwq5/7XixwrJ2o4bTyJqA1xkDbMTgB9n6Co3TfTv8oLLpF6h2rTc8RahU+G6r627pcJhROYr8ScGHtMB5/c5CoRWcRtiMUdejBrVu98OUylbqE87stS81i6l7rI3eNu6qaXt+1pRXIjmZb65/3UxSFNynkF8wrmfwTMgXIMYzJFQ5Lb6szp8v6kl1gVfLZV48U2hDU4tfyHfMv6/r/xrTmy1hWNvO3y0b8x1PDHfjJqjv6+B6qe9J7nw6wVzIfEJK6rTvFsRRQCZL6a/0OG2ZDHQhsOozufMDfd5edGSr/wbj4b2ItjBs/ZmRP5tybKGP67u7pe6rin/+7b0Jf66t6/B8K54+9NuPIld/tGvRL2nwkLULupf7CPu0+eTJd9yN2VeUsbETx9d2qqLO7F9nCXtPh2ouEBtif4cafC66AkkJql70uXfcQsL9yN61t1zPS1S3Y5Xb8vs7/KaMDxLAKN7buhIb/mF6ruyGNhiTLvAXTgyjgGAp857plXAT94Z4nGlWrebv96K45JNqvk3TXynoQ8Fg6vhqXNPFFYfQuU72W6sqMU8T4jR8e0GqYaPBdUhLoapwvjBx2KJZDHx0OparA1FooN0GImUEnIWY6fFbWuw8K5zDGJhT7TrEHcpuHEFplQzqegOJ4DGgKpKWgJUqH3SF9w53DV31oYaOev/lkh4XYOhJBwmqdiLH5pztzHKipKvGdBseTAsspQlhbKDcUVFSBWHmuLn3/MVMEtS4V6hxJim1CT1BieY5rKwmI6abKbghhsrKtQaKRV5rQWMCNoKEAQmao7/9WLnt5mhyQkhtGWIbZermYX1rjnnYAFxf/scKMNFismAJdPEpEMl2JmvKGnoh+qR4hPEanxWx3kHYe/sFuNuHa5uqwQF9/aE4eCo4XOqbm0zyoRgzRm12hD2dcvIlcFEpvliF/b3Tef58fSXHGeBcfd4xjYUFxS9CJXjjbBlapqMJJPM9EZ/XWEyHAaGth1ZhhQF6t5aEdNrrM9/IJ/VgpqZtWOF1rfKoLi74haEez+tM8JJkSG6CKC/YmPvYTmkx2CqEqSnSpI3XUaJG1+95KU90j9AvFSKP61DonMW3K01hLFH3bDm6wDg3/r6qNFPiEsWHj8WVjLEGiXuJwflFekPejsIwheHVdBFYc7+4nL/NPxuee/WJ5KtVtHSOqT++9fJT5JpIprtFOwmLrUNZO56wdFZIZ+d5/NQK7OYxEVOl5uS6auZyOh32CRWDrghWWRLye0XcE8nMIflzCdnlzHK0AkuPrELz/NZYcyYeniIQKakBODhqNB8oIXt+tdvGX4NlGbbqIOf3ujwgRH2xIF3AmLmEwHePgRUY1Og5vekPr532nrksB7/Zz/xlO8TVKke3RDeM3Up66IjtO3ugspXaMB/U0vNn/lkEZ5ECw05MnhueNAo7oid9LaNne4LWN2SB7nhQLlAYOiUj/04/Nwyo2PffJYI2fyB7IQj0WZ2tms1oK2+JECsaGybPsLRVZjpHqybUkfHKe6BksVr9WdYpPGJt2ZVmnLmHfToz+cwABY5j711edXEHtK0murXqg9tIsT31qKhWOkIFd1TVPhHwZZDRcmsfbgac3webGwK3MxkhDLqoEKQwghDDd14t9ScMw1bXgsQ/c31MzWAna2T5xyMVJ7gynJ1BVBhWLedvrLixJac8DKNWPlbWoZA1egR/wFCau9CuE0sBggrKJkoMHTOr0GP9J3+SUnZmS/akH/Pwp7SrwigrSiKVmsOvo5fXEOU2//b34b7hXwK+BXwK+AXwG/An4F/Ar4FfAr4FfAr4BfAb8CfgX8Pwn42Il857Af3w8LkMQdfHguV0ZLi4zofX9fters3JpDrO4TG8KevdcQ891//cI/pzXH2C3PZqKM9P5AuGV08iM4iaI/j50dc8I2sbVWsclFg4ZAinVaGUmnGuOMdCyh7jOuL2HoO1MpQyqc4ZGHoM70RyG33zRS4SUQkwe1xZO20ssDp8L3kz4EgJ3kxTUHb68KS3/HYxHS2zqB7pu1bZWY4MIlEMi38aSvyeXn2vR31UKyppJl/3oRYuLbQmZqwt5dwftOnK0/diKPZUD/gyO8n7JLa4JA/swgrJKOjq2ZXn74+qUn3xzQnxtQAaSqZ8bsa61f8wV1CF0EgYyTFNL1j9uVTQc1leW1DUtit1zY+RyzG5vIWw+BhKsVVdWC7cLmbzPhDafDf3uqZ57zn72Zts7Ho0t89RQIy8tKibb0VwpYx9PTA7tHw8ren3ub6ND+zG60b/BkoO71jmY4ZH0eiyMr+pcFLuCC/+yx49z3IRrZufLGbBnK1Nf8BcM0hKVoWiYSI1BGamyfTGZuFzaM6CkanL76jAKPNvWY4GOGTGutoRI9q9fb7CjTr8P7TO8GZsTMoOoi2fYExRKqgTepVJpz3pbMfdlKa9qJzIppohPRgEWwOipn5qbngBgxsOSQI0bajW+try9fLaj78SwG1Oa0CKriWXXUGlMN3ITPZW9MbfkTyus55jGCGBbBv+2Tz73ryvJdfNyeGqetYTDTSX24wX8iiDR0m2dIRTefMMIfJydNmJqOKsRkmqkQp0o+QhTiBgvaAD00NXuok0DAEmwEIaF9R3SwK/cXXCSv/hgjun949Wsj8a31s3ZIP972ZPbVsNt1b2LCTxC/dF5cvqjmHTxqj7QOOYS6WYiuhXklps562B6rrv9qqS2VnIQFiTtBsRi5yzWN7r2UwCUHCZudnTSpTcpaA5kuuwk7pNKp7xO0+52hQj9MOFbCSitrIzmt+Nj+360vX9dA6/qzxH9/POW1CGb3NwirOZLKICR+dRRdiIC4BEx2ZuaPm5ruD2RR0IC8x5xbWOMRchonWcRpC7jiylTMZaK39WG34dO6gDjn2oaOHRmbZzYUW6IDILEB+aycq0eLoyQsXB7rYJQFmVllvHn6/StVxJ8x0siZBkb1rdGbps9ZKxECurrIfyw+994/gyMPtwTRkmzOUe7tZ4BrekTg45xtLml544SnAivzKbo1jd5Nht5md9s2M7SXg2Nmto9ukPTqBc4NQtw63iWK3TCkIWMRkhlkvd2c2zcRR5me7t+FMpin+DvgtnY/74qzoQizRHmiiwTXKn8ibPZlFOwmobzi2EynFsVRQDzGYe+buYQXZBJizUuOTmQWfzCpW84x8TfrJNmmXCe43D8xJmsEB4PztLMzAtU0IZYURy/Wr1dmYbX4FewIDKniCoOTVfVXzfHdFZyDLRWeS2D7n4g3icpQnOvxriF1VIYcMeg828Qfw4STzvjZfHq0aaSuumDoSsG7hWOqKQza01DSnTyzXvDP/uxGcnGoZE8KFFsktpdycLXzMh7C0lSaX3suYVoNgTlrrAJnW/JRfTo758hRAj7BbiEg3KKwubZ8s7b9xtZQE4VqujwJrOtIRVNsukwACEChumqYu0lNN2YEYsmGavRj9fp2XvBXJFSHl0nZWb/9SsWvYbdjfnC70AOG6J7BjZ8vKnXQ+myrol51tj98cybpQrustdQlwCsXfqNGVjgqa3W4Jgm+6Ia3/oIQvBvjAm2x5ZS32BbFkr/Lap8xkFvsT+lsPWVcJy4TG+WSPrJBm+s07OFxEoyUHVLXU6zVz46WYOi2RJHyhPYs2XWZ6pp/ousCMUKn5OBIDjy6/oMUH0dbsoO7iK/cZhfoluKHHegyK0W0bnLM+QkF29YYhKrGnS1gkO3Utmifyf19q7yYY5WERmPSFaNVrGjzpTZ3GvEZVYbZL35cvGN3675TDmli6COy+ChU73Oa/fsdjzy6tob+CY5Vs6y45eI6168BbO6bCL6Ivc0/o+/MWCSDHCea1j3yRYV+GoMKqSTahtm1UM3+mBWLXfyCjrrhSQjnOqxnqgJvfU/XSbhBGq/D1Ek6hNUBicpksc1Yjt6g/WFvZvu8kbRR6Ggy8AbpIuMubm+JbRLu3gGDqSzOYkTXWgocsJTmF9QThrc0cXVDOM/7FZfudGVtQiZmwov3NVm0Y6ObLxiBzHEcbO5rWYLhVOrOcvpvGtnkTyqLS6p7kjD8YlaVIeCZjSsiREy6l/YIJagmrgCxW3HGw3C3hY2hOWkRDKx64Ze09zlMagyK3XNNwz8w0nAFx7Z3CykhUHGb39RSJBbm2LDsOpFM88tnOKkoatNk3cEghneexHZylws0OeIkw7tT9VZt9wcTkiQmO3BPjHA2sxvBUSSxl4tsXTTl/q+Cg51/bkvIYxnfOHhxQA6DRWKk/jfw6xe0FyfLWgtsC1raKo3kQrdgWpebddf6r/Iu4uhK7L1RlNcdoomw4bZ5IoLQb4BV57Ew8Bt7rRoyjBqpiKRmnRw2vaHQX7h9SQxdH9YbBXIHfmS+KxMoFJE7LojyMRc+h4OlaKSIYBmV75BcTqldvYA1ehQ6L6O+/cQDxNEj5AiVD/2M24LviDmuKDFMQF6GLpNZnd1FkTEohoNy1McauN4q+SOBsiT/NBXtMHf2gQmJ5Bsr2xNBoTP3O/swZCS7SoPmfpKSKh9GN3ZPX/AVV3ZqP4p81mpBcnTgyuJgVx72UbITdqsUu7aaUQiW/cSMVj5leqwKbAM36wKg+7CQWC+fwZhhbNXpXYtcCFSdbel9v8Ek4Q/ZZr+VFYOS5BCdaYV3PoyhmtaiV1SrFFW/lPkOtnMlnutQ1Rw3dadk7TE0u0dg+85nIOTrWPZHAxRSnJ2L7fvuS09JE0ixYjgYpgSHH6QNe8+PkoeC/vAJeB6rPcc83uak/tarp/rNaxCdGO9W+vQESItgNz41x/qHHJ7g+SdLDiE2iJTluhpgKqfk6/XSVcdMLsDvO0i7dvhSqNFPncN0w6NOJLLO1DqmLQZPoAkmye+m8uqoWd1idvRIQO7oVxyP5B/nPkoKm50qFjblPu4KzdZQbSbl1pgV8nlIjgQwfE8ws6U4unf74uB5/omZZV1uCmAYrBZgKGuGvQ+oER4UupwnCYXEqjQ/z+kZb4ZhNsFw1z9Izs/bwUF8Y9YDd99+zxFNovRJZtorpGKN9/65YzOtdbFBE8yksu3oPADYsOAkYuSKddcAYpCm/yBJ0tiW8bxUO7/tvsVugyZXacpiWx9fmCMo404HVQUeWWibDk0l0D5ZyNgV7CqxlzzotB/qMjfP5ocfR4G67tDZf79bkNKEosTOtaPSYWY06TtHLtMjhAPMa4jJai0YFrbdGL1Mw1zJy0sGdbUb2G3222PSm6+6rIz/Z0mLZrdAUKs1te3slyTsJJN4r/eZtcgZhLNcdvgWiapAS9oWI7XqoDFzbcBzJrWYOHQyyivkNGz/4gJA/DPU+3UT2CK7DGjSbtM/+j0FS52wjzuwdmAFyiwDK/BPwER1tTI7JwNUsGcYga8LWPHzF5IiKJ3tA1WBmlEvpO5atEgxQ58HqB+LlGNan68Y9KXpwIc/8idmGp57UynJtmqkoHaPESxq+JY+SiYVkMXHUErdPFBMcQ/6jKn90vP+oT6kNNCVfMO9S5eV1gnlgKWXa+md7I7Cnpzcw22eafamVUUyJXutwrNugn8WetuF6mRf/VNi1fSCqem8WrA2hrwN7gL29Uge8ly3vYwDPGntWv1okApPDe9FPv45n6XoM6c/VunGfvpu7Z1nWa/6bjFyyTWcSnFeZVe2vXksVtNrMbJtxqmwqxn2DZe7AcJym1+KVbh3DWJmT8XGp8Rlzi11gPzqnFvkRZUWh7SUlOfHWepKWBVu3sy64u/iJzhUIL5UX4u23EH3k0cw8J2oeacmPy3+7WCQtMWGLJTcM1P3YZpcbcXJqOnZreB5S38HTOIt58nu4V+7LOlsKUqf/hdsDVESmOXd/Fh8JnE6uE6nz87ndyiU1pkh6DcPvTKiFZLOHXNpFdUFuiXmM0isHTKK7aYefsExxrV1vOaJgS+UtQ3svWMXqLMXiiMOnWvsTMikcmeriE4SIhry7b/v2t16/F7svRnsZf6xGcv+cB/Nwo/pbupRn8G+vuczASs4UrnzHTQPl4tWsE8AuzgZ8sbLHIP9+8MqAQ+NxbeY5m3F/cVk/4o7nmm4IIlCjxOtQjXH1uaCHr+P/qS6MSbfUHypWlXwcZ+6hjr97bAF4t+/w0w+55c4R0u/nT675ce5D5hzg3TtPo36Zg1ZH9dWqBAlz4NMvvcXeX22KtwxrXrqsW3sQwrcAXErSCuC6uMCvRhXaODIxmvJNCdx0zV3UwvIbQvZ2AHmwUKm7lJcztDJIahf2DGV5ujcLNQ4BZ8cX2KlsbOh6DXqE2zzYPMX91SH4ZLLlOrFkN9jp0AS+Jt59vPgHeLXgN7pn8iLESZptqCWNLUqbJvZZRvhdlF6N/onXUDA9EKqeC0U7e1xcKYHr4mdDQZ2XVUddF8MObDYdbaD+6FQenvo6ZcCt0kb38JWKh+Hg2C5lml5NhhlXnGE6v1yvDb7U3P/1szbRdDq0fy0uNBi43W29jBTabPqsebawXRCz2j+e69D+nZ4C2cbaj8+XehDWO0uPVAmDBE+jB1Gzv99BzjSzv07nT+vPxl0IX3L5uZyyKFdT+ZsyIEv/vf++c6/bN7NM2lCPlx+j4rI9557EPZZ+MbqT7/5/n8BUEsDBBQAAgAIAK+pv1TjblZ5TQAAAGoAAAAkAAAAdW5pdmVyc2FsLW5vLXZpZGVvL3VuaXZlcnNhbC5wbmcueG1ss7GvyM1RKEstKs7Mz7NVMtQzULK34+WyKShKLctMLVeoAIoBBSFASaHSVsnECMEtz0wpybBVsjA2Q4hlpGamZ5TYKpkZmcMF9YFGAgBQSwECAAAUAAIACAAgUrNUiFCCNzwDAABbCQAAHQAAAAAAAAABAAAAAAAAAAAAdW5pdmVyc2FsLW5vLXZpZGVvL3BsYXllci54bWxQSwECAAAUAAIACACuqb9UxYu83nUGAAAkGQAAJgAAAAAAAAABAAAAAAB3AwAAdW5pdmVyc2FsLW5vLXZpZGVvL2NvbW1vbl9tZXNzYWdlcy5sbmdQSwECAAAUAAIACACuqb9UFR5gG6MAAAB/AQAANwAAAAAAAAABAAAAAAAwCgAAdW5pdmVyc2FsLW5vLXZpZGVvL3BsYXliYWNrX2FuZF9uYXZpZ2F0aW9uX3NldHRpbmdzLnhtbFBLAQIAABQAAgAIAK6pv1SSM1HUNAUAAGUdAAAwAAAAAAAAAAEAAAAAACgLAAB1bml2ZXJzYWwtbm8tdmlkZW8vZmxhc2hfcHVibGlzaGluZ19zZXR0aW5ncy54bWxQSwECAAAUAAIACACuqb9UxXWVpHgDAADbDAAAKgAAAAAAAAABAAAAAACqEAAAdW5pdmVyc2FsLW5vLXZpZGVvL2ZsYXNoX3NraW5fc2V0dGluZ3MueG1sUEsBAgAAFAACAAgArqm/VFpP1WUuBQAA7xwAAC8AAAAAAAAAAQAAAAAAahQAAHVuaXZlcnNhbC1uby12aWRlby9odG1sX3B1Ymxpc2hpbmdfc2V0dGluZ3MueG1sUEsBAgAAFAACAAgArqm/VG63eYC7AQAAigYAACoAAAAAAAAAAQAAAAAA5RkAAHVuaXZlcnNhbC1uby12aWRlby9odG1sX3NraW5fc2V0dGluZ3MuanNvblBLAQIAABQAAgAIAK6pv1S45zzyXgAAAGMAAAAlAAAAAAAAAAEAAAAAAOgbAAB1bml2ZXJzYWwtbm8tdmlkZW8vbG9jYWxfc2V0dGluZ3MueG1sUEsBAgAAFAACAAgAr6m/VFkcpQdkKgAAn0gAACAAAAAAAAAAAAAAAAAAiRwAAHVuaXZlcnNhbC1uby12aWRlby91bml2ZXJzYWwucG5nUEsBAgAAFAACAAgAr6m/VONuVnlNAAAAagAAACQAAAAAAAAAAQAAAAAAK0cAAHVuaXZlcnNhbC1uby12aWRlby91bml2ZXJzYWwucG5nLnhtbFBLBQYAAAAACgAKAGIDAAC6RwAAAAA="/>
  <p:tag name="ISPRING_CURRENT_PLAYER_ID" val="universal-no-video"/>
  <p:tag name="ISPRING_LMS_API_VERSION" val="SCORM 2004 (4th edition)"/>
  <p:tag name="ISPRING_ULTRA_SCORM_COURSE_ID" val="B55F448A-AD48-4794-8303-7C40705C2D33"/>
  <p:tag name="ISPRING_CMI5_LAUNCH_METHOD" val="any window"/>
  <p:tag name="ISPRING_SCORM_ENDPOINT" val="&lt;endpoint&gt;&lt;enable&gt;0&lt;/enable&gt;&lt;lrs&gt;https://&lt;/lrs&gt;&lt;auth&gt;0&lt;/auth&gt;&lt;login&gt;&lt;/login&gt;&lt;password&gt;&lt;/password&gt;&lt;key&gt;&lt;/key&gt;&lt;name&gt;&lt;/name&gt;&lt;email&gt;&lt;/email&gt;&lt;/endpoint&gt;&#10;"/>
  <p:tag name="ISPRING_SCORM_RATE_SLIDES" val="1"/>
  <p:tag name="ISPRINGCLOUDFOLDERID" val="1"/>
  <p:tag name="ISPRINGONLINEFOLDERID" val="1"/>
  <p:tag name="ISPRING_OUTPUT_FOLDER" val="[[&quot;㪲\uFFFD{156AC61A-D970-4C31-B889-492E9FDD37A4}&quot;,&quot;C:\\Users\\ghall\\OneDrive\\Desktop\\Intersex e_Module&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universal-no-video&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
  <p:tag name="ISPRING_SCORM_PASSING_SCORE" val="100.000000"/>
  <p:tag name="ISPRING_ULTRA_SCORM_COURCE_TITLE" val="V11_No Sidebar May GH edit intersex slides"/>
  <p:tag name="ISPRING_SCORM_RATE_QUIZZES" val="0"/>
  <p:tag name="ISPRING_PRESENTATION_TITLE" val="V11_No Sidebar May GH edit intersex slides"/>
</p:tagLst>
</file>

<file path=ppt/tags/tag10.xml><?xml version="1.0" encoding="utf-8"?>
<p:tagLst xmlns:a="http://schemas.openxmlformats.org/drawingml/2006/main" xmlns:r="http://schemas.openxmlformats.org/officeDocument/2006/relationships" xmlns:p="http://schemas.openxmlformats.org/presentationml/2006/main">
  <p:tag name="GENSWF_SLIDE_UID" val="{E0763287-BD54-4B43-BFD7-AB5574698875}:313"/>
  <p:tag name="ISPRING_SLIDE_INDENT_LEVEL" val="0"/>
  <p:tag name="ISPRING_CUSTOM_TIMING_USED" val="0"/>
</p:tagLst>
</file>

<file path=ppt/tags/tag11.xml><?xml version="1.0" encoding="utf-8"?>
<p:tagLst xmlns:a="http://schemas.openxmlformats.org/drawingml/2006/main" xmlns:r="http://schemas.openxmlformats.org/officeDocument/2006/relationships" xmlns:p="http://schemas.openxmlformats.org/presentationml/2006/main">
  <p:tag name="GENSWF_SLIDE_UID" val="{B3FE82A8-3ABE-445A-BB89-AF34806944A6}:276"/>
  <p:tag name="GENSWF_ADVANCE_TIME" val="0.000"/>
  <p:tag name="ISPRING_SLIDE_INDENT_LEVEL" val="0"/>
  <p:tag name="ISPRING_CUSTOM_TIMING_USED" val="0"/>
</p:tagLst>
</file>

<file path=ppt/tags/tag12.xml><?xml version="1.0" encoding="utf-8"?>
<p:tagLst xmlns:a="http://schemas.openxmlformats.org/drawingml/2006/main" xmlns:r="http://schemas.openxmlformats.org/officeDocument/2006/relationships" xmlns:p="http://schemas.openxmlformats.org/presentationml/2006/main">
  <p:tag name="GENSWF_SLIDE_UID" val="{76EC597A-943B-4F08-9692-059E644DACB5}:353"/>
  <p:tag name="ISPRING_SLIDE_INDENT_LEVEL" val="0"/>
  <p:tag name="ISPRING_CUSTOM_TIMING_USED" val="0"/>
</p:tagLst>
</file>

<file path=ppt/tags/tag13.xml><?xml version="1.0" encoding="utf-8"?>
<p:tagLst xmlns:a="http://schemas.openxmlformats.org/drawingml/2006/main" xmlns:r="http://schemas.openxmlformats.org/officeDocument/2006/relationships" xmlns:p="http://schemas.openxmlformats.org/presentationml/2006/main">
  <p:tag name="GENSWF_SLIDE_UID" val="{F7880AEC-7738-4C00-9DFE-13EA0EEB40B6}:304"/>
  <p:tag name="ISPRING_SLIDE_INDENT_LEVEL" val="0"/>
  <p:tag name="ISPRING_CUSTOM_TIMING_USED" val="0"/>
</p:tagLst>
</file>

<file path=ppt/tags/tag14.xml><?xml version="1.0" encoding="utf-8"?>
<p:tagLst xmlns:a="http://schemas.openxmlformats.org/drawingml/2006/main" xmlns:r="http://schemas.openxmlformats.org/officeDocument/2006/relationships" xmlns:p="http://schemas.openxmlformats.org/presentationml/2006/main">
  <p:tag name="GENSWF_SLIDE_UID" val="{74A96CF1-51F1-4842-A85F-A053F0EC9E21}:340"/>
  <p:tag name="ISPRING_SLIDE_INDENT_LEVEL" val="0"/>
  <p:tag name="ISPRING_CUSTOM_TIMING_USED" val="0"/>
</p:tagLst>
</file>

<file path=ppt/tags/tag15.xml><?xml version="1.0" encoding="utf-8"?>
<p:tagLst xmlns:a="http://schemas.openxmlformats.org/drawingml/2006/main" xmlns:r="http://schemas.openxmlformats.org/officeDocument/2006/relationships" xmlns:p="http://schemas.openxmlformats.org/presentationml/2006/main">
  <p:tag name="GENSWF_SLIDE_UID" val="{CFEF00F4-FFD4-45A6-B005-61D5BE02A1B7}:271"/>
  <p:tag name="ISPRING_SLIDE_INDENT_LEVEL" val="0"/>
  <p:tag name="ISPRING_CUSTOM_TIMING_USED" val="0"/>
</p:tagLst>
</file>

<file path=ppt/tags/tag16.xml><?xml version="1.0" encoding="utf-8"?>
<p:tagLst xmlns:a="http://schemas.openxmlformats.org/drawingml/2006/main" xmlns:r="http://schemas.openxmlformats.org/officeDocument/2006/relationships" xmlns:p="http://schemas.openxmlformats.org/presentationml/2006/main">
  <p:tag name="GENSWF_SLIDE_UID" val="{EAC8FA8A-C0DA-4044-9FF2-819CDB1157FD}:341"/>
  <p:tag name="ISPRING_SLIDE_INDENT_LEVEL" val="0"/>
  <p:tag name="ISPRING_CUSTOM_TIMING_USED" val="0"/>
</p:tagLst>
</file>

<file path=ppt/tags/tag17.xml><?xml version="1.0" encoding="utf-8"?>
<p:tagLst xmlns:a="http://schemas.openxmlformats.org/drawingml/2006/main" xmlns:r="http://schemas.openxmlformats.org/officeDocument/2006/relationships" xmlns:p="http://schemas.openxmlformats.org/presentationml/2006/main">
  <p:tag name="GENSWF_SLIDE_UID" val="{558C63D0-50A3-46D7-9DDE-BF43B164E320}:326"/>
  <p:tag name="ISPRING_SLIDE_INDENT_LEVEL" val="0"/>
  <p:tag name="ISPRING_CUSTOM_TIMING_USED" val="0"/>
</p:tagLst>
</file>

<file path=ppt/tags/tag18.xml><?xml version="1.0" encoding="utf-8"?>
<p:tagLst xmlns:a="http://schemas.openxmlformats.org/drawingml/2006/main" xmlns:r="http://schemas.openxmlformats.org/officeDocument/2006/relationships" xmlns:p="http://schemas.openxmlformats.org/presentationml/2006/main">
  <p:tag name="GENSWF_SLIDE_UID" val="{F504DC06-90EC-4EF6-9245-BED85F8D5E08}:374"/>
</p:tagLst>
</file>

<file path=ppt/tags/tag19.xml><?xml version="1.0" encoding="utf-8"?>
<p:tagLst xmlns:a="http://schemas.openxmlformats.org/drawingml/2006/main" xmlns:r="http://schemas.openxmlformats.org/officeDocument/2006/relationships" xmlns:p="http://schemas.openxmlformats.org/presentationml/2006/main">
  <p:tag name="GENSWF_SLIDE_UID" val="{6F92BF36-A61C-44FA-87BF-BAD323253D92}:288"/>
  <p:tag name="ISPRING_SLIDE_INDENT_LEVEL" val="0"/>
  <p:tag name="ISPRING_CUSTOM_TIMING_USED" val="0"/>
</p:tagLst>
</file>

<file path=ppt/tags/tag2.xml><?xml version="1.0" encoding="utf-8"?>
<p:tagLst xmlns:a="http://schemas.openxmlformats.org/drawingml/2006/main" xmlns:r="http://schemas.openxmlformats.org/officeDocument/2006/relationships" xmlns:p="http://schemas.openxmlformats.org/presentationml/2006/main">
  <p:tag name="GENSWF_SLIDE_UID" val="{BF0CA597-5331-437C-B137-55938C039F43}:259"/>
  <p:tag name="ISPRING_SLIDE_INDENT_LEVEL" val="0"/>
  <p:tag name="ISPRING_CUSTOM_TIMING_USED" val="0"/>
</p:tagLst>
</file>

<file path=ppt/tags/tag20.xml><?xml version="1.0" encoding="utf-8"?>
<p:tagLst xmlns:a="http://schemas.openxmlformats.org/drawingml/2006/main" xmlns:r="http://schemas.openxmlformats.org/officeDocument/2006/relationships" xmlns:p="http://schemas.openxmlformats.org/presentationml/2006/main">
  <p:tag name="GENSWF_SLIDE_UID" val="{D3550600-EB9F-4281-B4C7-7ABBC594BB3D}:309"/>
  <p:tag name="ISPRING_SLIDE_INDENT_LEVEL" val="0"/>
  <p:tag name="ISPRING_CUSTOM_TIMING_USED" val="0"/>
</p:tagLst>
</file>

<file path=ppt/tags/tag21.xml><?xml version="1.0" encoding="utf-8"?>
<p:tagLst xmlns:a="http://schemas.openxmlformats.org/drawingml/2006/main" xmlns:r="http://schemas.openxmlformats.org/officeDocument/2006/relationships" xmlns:p="http://schemas.openxmlformats.org/presentationml/2006/main">
  <p:tag name="GENSWF_SLIDE_UID" val="{D565E3CE-A8BD-4290-84E5-5833A082C624}:289"/>
  <p:tag name="ISPRING_SLIDE_INDENT_LEVEL" val="0"/>
  <p:tag name="ISPRING_CUSTOM_TIMING_USED" val="0"/>
</p:tagLst>
</file>

<file path=ppt/tags/tag22.xml><?xml version="1.0" encoding="utf-8"?>
<p:tagLst xmlns:a="http://schemas.openxmlformats.org/drawingml/2006/main" xmlns:r="http://schemas.openxmlformats.org/officeDocument/2006/relationships" xmlns:p="http://schemas.openxmlformats.org/presentationml/2006/main">
  <p:tag name="GENSWF_SLIDE_UID" val="{1C8155D6-8D47-4526-B2B1-FC9D4040C328}:322"/>
  <p:tag name="ISPRING_SLIDE_INDENT_LEVEL" val="0"/>
  <p:tag name="ISPRING_CUSTOM_TIMING_USED" val="0"/>
</p:tagLst>
</file>

<file path=ppt/tags/tag23.xml><?xml version="1.0" encoding="utf-8"?>
<p:tagLst xmlns:a="http://schemas.openxmlformats.org/drawingml/2006/main" xmlns:r="http://schemas.openxmlformats.org/officeDocument/2006/relationships" xmlns:p="http://schemas.openxmlformats.org/presentationml/2006/main">
  <p:tag name="GENSWF_SLIDE_UID" val="{58CB3756-FA59-4BC6-B561-9374F8B5BABE}:329"/>
  <p:tag name="ISPRING_SLIDE_INDENT_LEVEL" val="0"/>
  <p:tag name="ISPRING_CUSTOM_TIMING_USED" val="0"/>
</p:tagLst>
</file>

<file path=ppt/tags/tag24.xml><?xml version="1.0" encoding="utf-8"?>
<p:tagLst xmlns:a="http://schemas.openxmlformats.org/drawingml/2006/main" xmlns:r="http://schemas.openxmlformats.org/officeDocument/2006/relationships" xmlns:p="http://schemas.openxmlformats.org/presentationml/2006/main">
  <p:tag name="GENSWF_ADVANCE_TIME" val="0.000"/>
  <p:tag name="ISPRING_SLIDE_INDENT_LEVEL" val="0"/>
  <p:tag name="ISPRING_CUSTOM_TIMING_USED" val="0"/>
  <p:tag name="GENSWF_SLIDE_UID" val="{D9F2970B-8A19-4CA3-AFF2-6356E9851391}:376"/>
</p:tagLst>
</file>

<file path=ppt/tags/tag25.xml><?xml version="1.0" encoding="utf-8"?>
<p:tagLst xmlns:a="http://schemas.openxmlformats.org/drawingml/2006/main" xmlns:r="http://schemas.openxmlformats.org/officeDocument/2006/relationships" xmlns:p="http://schemas.openxmlformats.org/presentationml/2006/main">
  <p:tag name="GENSWF_SLIDE_UID" val="{3DD8739A-85F6-47B3-B62B-EAD8EB59BBC1}:290"/>
  <p:tag name="ISPRING_SLIDE_INDENT_LEVEL" val="0"/>
  <p:tag name="ISPRING_CUSTOM_TIMING_USED" val="0"/>
</p:tagLst>
</file>

<file path=ppt/tags/tag26.xml><?xml version="1.0" encoding="utf-8"?>
<p:tagLst xmlns:a="http://schemas.openxmlformats.org/drawingml/2006/main" xmlns:r="http://schemas.openxmlformats.org/officeDocument/2006/relationships" xmlns:p="http://schemas.openxmlformats.org/presentationml/2006/main">
  <p:tag name="GENSWF_SLIDE_UID" val="{0B053C19-D34A-4749-BB22-BC33EC7E3755}:314"/>
  <p:tag name="ISPRING_SLIDE_INDENT_LEVEL" val="0"/>
  <p:tag name="ISPRING_CUSTOM_TIMING_USED" val="0"/>
</p:tagLst>
</file>

<file path=ppt/tags/tag27.xml><?xml version="1.0" encoding="utf-8"?>
<p:tagLst xmlns:a="http://schemas.openxmlformats.org/drawingml/2006/main" xmlns:r="http://schemas.openxmlformats.org/officeDocument/2006/relationships" xmlns:p="http://schemas.openxmlformats.org/presentationml/2006/main">
  <p:tag name="GENSWF_SLIDE_UID" val="{1F2921FE-ECD6-41E9-B15D-684CFCABBEC9}:315"/>
  <p:tag name="ISPRING_SLIDE_INDENT_LEVEL" val="0"/>
  <p:tag name="ISPRING_CUSTOM_TIMING_USED" val="0"/>
</p:tagLst>
</file>

<file path=ppt/tags/tag28.xml><?xml version="1.0" encoding="utf-8"?>
<p:tagLst xmlns:a="http://schemas.openxmlformats.org/drawingml/2006/main" xmlns:r="http://schemas.openxmlformats.org/officeDocument/2006/relationships" xmlns:p="http://schemas.openxmlformats.org/presentationml/2006/main">
  <p:tag name="GENSWF_SLIDE_UID" val="{4B60B7D9-0BDA-4AEB-A76B-F617CCA01C58}:316"/>
  <p:tag name="ISPRING_SLIDE_INDENT_LEVEL" val="0"/>
  <p:tag name="ISPRING_CUSTOM_TIMING_USED" val="0"/>
</p:tagLst>
</file>

<file path=ppt/tags/tag29.xml><?xml version="1.0" encoding="utf-8"?>
<p:tagLst xmlns:a="http://schemas.openxmlformats.org/drawingml/2006/main" xmlns:r="http://schemas.openxmlformats.org/officeDocument/2006/relationships" xmlns:p="http://schemas.openxmlformats.org/presentationml/2006/main">
  <p:tag name="GENSWF_SLIDE_UID" val="{65851E78-5A17-47AC-BB6E-5A9BD1948824}:342"/>
  <p:tag name="ISPRING_SLIDE_INDENT_LEVEL" val="0"/>
  <p:tag name="ISPRING_CUSTOM_TIMING_USED" val="0"/>
</p:tagLst>
</file>

<file path=ppt/tags/tag3.xml><?xml version="1.0" encoding="utf-8"?>
<p:tagLst xmlns:a="http://schemas.openxmlformats.org/drawingml/2006/main" xmlns:r="http://schemas.openxmlformats.org/officeDocument/2006/relationships" xmlns:p="http://schemas.openxmlformats.org/presentationml/2006/main">
  <p:tag name="GENSWF_SLIDE_UID" val="{5B38809F-5317-4D37-859A-D110EA004FF5}:268"/>
  <p:tag name="ISPRING_SLIDE_INDENT_LEVEL" val="0"/>
  <p:tag name="ISPRING_CUSTOM_TIMING_USED" val="0"/>
</p:tagLst>
</file>

<file path=ppt/tags/tag30.xml><?xml version="1.0" encoding="utf-8"?>
<p:tagLst xmlns:a="http://schemas.openxmlformats.org/drawingml/2006/main" xmlns:r="http://schemas.openxmlformats.org/officeDocument/2006/relationships" xmlns:p="http://schemas.openxmlformats.org/presentationml/2006/main">
  <p:tag name="GENSWF_ADVANCE_TIME" val="0.000"/>
  <p:tag name="ISPRING_SLIDE_INDENT_LEVEL" val="0"/>
  <p:tag name="ISPRING_CUSTOM_TIMING_USED" val="0"/>
  <p:tag name="GENSWF_SLIDE_UID" val="{47283A5A-702E-4982-BD51-D7E041CD9EDA}:377"/>
</p:tagLst>
</file>

<file path=ppt/tags/tag31.xml><?xml version="1.0" encoding="utf-8"?>
<p:tagLst xmlns:a="http://schemas.openxmlformats.org/drawingml/2006/main" xmlns:r="http://schemas.openxmlformats.org/officeDocument/2006/relationships" xmlns:p="http://schemas.openxmlformats.org/presentationml/2006/main">
  <p:tag name="GENSWF_SLIDE_UID" val="{3F1DFF6C-6958-476D-8E83-082460D6C772}:333"/>
  <p:tag name="ISPRING_SLIDE_INDENT_LEVEL" val="0"/>
  <p:tag name="ISPRING_CUSTOM_TIMING_USED" val="0"/>
</p:tagLst>
</file>

<file path=ppt/tags/tag32.xml><?xml version="1.0" encoding="utf-8"?>
<p:tagLst xmlns:a="http://schemas.openxmlformats.org/drawingml/2006/main" xmlns:r="http://schemas.openxmlformats.org/officeDocument/2006/relationships" xmlns:p="http://schemas.openxmlformats.org/presentationml/2006/main">
  <p:tag name="GENSWF_SLIDE_UID" val="{B4779D2C-44DE-4A20-B0C3-EEFD96A95A7B}:305"/>
  <p:tag name="ISPRING_SLIDE_INDENT_LEVEL" val="0"/>
  <p:tag name="ISPRING_CUSTOM_TIMING_USED" val="0"/>
</p:tagLst>
</file>

<file path=ppt/tags/tag33.xml><?xml version="1.0" encoding="utf-8"?>
<p:tagLst xmlns:a="http://schemas.openxmlformats.org/drawingml/2006/main" xmlns:r="http://schemas.openxmlformats.org/officeDocument/2006/relationships" xmlns:p="http://schemas.openxmlformats.org/presentationml/2006/main">
  <p:tag name="GENSWF_SLIDE_UID" val="{DAA18851-5541-468A-A995-8D1AEF77613D}:310"/>
  <p:tag name="ISPRING_SLIDE_INDENT_LEVEL" val="0"/>
  <p:tag name="ISPRING_CUSTOM_TIMING_USED" val="0"/>
</p:tagLst>
</file>

<file path=ppt/tags/tag34.xml><?xml version="1.0" encoding="utf-8"?>
<p:tagLst xmlns:a="http://schemas.openxmlformats.org/drawingml/2006/main" xmlns:r="http://schemas.openxmlformats.org/officeDocument/2006/relationships" xmlns:p="http://schemas.openxmlformats.org/presentationml/2006/main">
  <p:tag name="GENSWF_SLIDE_UID" val="{E2B30207-A312-45D5-A904-E803EB34F936}:311"/>
  <p:tag name="ISPRING_SLIDE_INDENT_LEVEL" val="0"/>
  <p:tag name="ISPRING_CUSTOM_TIMING_USED" val="0"/>
</p:tagLst>
</file>

<file path=ppt/tags/tag35.xml><?xml version="1.0" encoding="utf-8"?>
<p:tagLst xmlns:a="http://schemas.openxmlformats.org/drawingml/2006/main" xmlns:r="http://schemas.openxmlformats.org/officeDocument/2006/relationships" xmlns:p="http://schemas.openxmlformats.org/presentationml/2006/main">
  <p:tag name="GENSWF_SLIDE_UID" val="{AEF1194B-6D68-4649-B549-34219E65A586}:343"/>
  <p:tag name="ISPRING_SLIDE_INDENT_LEVEL" val="0"/>
  <p:tag name="ISPRING_CUSTOM_TIMING_USED" val="0"/>
</p:tagLst>
</file>

<file path=ppt/tags/tag36.xml><?xml version="1.0" encoding="utf-8"?>
<p:tagLst xmlns:a="http://schemas.openxmlformats.org/drawingml/2006/main" xmlns:r="http://schemas.openxmlformats.org/officeDocument/2006/relationships" xmlns:p="http://schemas.openxmlformats.org/presentationml/2006/main">
  <p:tag name="GENSWF_ADVANCE_TIME" val="0.000"/>
  <p:tag name="ISPRING_SLIDE_INDENT_LEVEL" val="0"/>
  <p:tag name="ISPRING_CUSTOM_TIMING_USED" val="0"/>
  <p:tag name="GENSWF_SLIDE_UID" val="{1578201E-0283-425F-9664-085E2F89A07A}:378"/>
</p:tagLst>
</file>

<file path=ppt/tags/tag37.xml><?xml version="1.0" encoding="utf-8"?>
<p:tagLst xmlns:a="http://schemas.openxmlformats.org/drawingml/2006/main" xmlns:r="http://schemas.openxmlformats.org/officeDocument/2006/relationships" xmlns:p="http://schemas.openxmlformats.org/presentationml/2006/main">
  <p:tag name="GENSWF_SLIDE_UID" val="{AA00D82E-FFC0-4236-8BD4-8F60AA135A73}:279"/>
  <p:tag name="ISPRING_SLIDE_INDENT_LEVEL" val="0"/>
  <p:tag name="ISPRING_CUSTOM_TIMING_USED" val="0"/>
</p:tagLst>
</file>

<file path=ppt/tags/tag38.xml><?xml version="1.0" encoding="utf-8"?>
<p:tagLst xmlns:a="http://schemas.openxmlformats.org/drawingml/2006/main" xmlns:r="http://schemas.openxmlformats.org/officeDocument/2006/relationships" xmlns:p="http://schemas.openxmlformats.org/presentationml/2006/main">
  <p:tag name="GENSWF_SLIDE_UID" val="{0BE0254A-3D67-4226-AE79-14471091CC57}:354"/>
  <p:tag name="ISPRING_SLIDE_INDENT_LEVEL" val="0"/>
  <p:tag name="ISPRING_CUSTOM_TIMING_USED" val="0"/>
</p:tagLst>
</file>

<file path=ppt/tags/tag39.xml><?xml version="1.0" encoding="utf-8"?>
<p:tagLst xmlns:a="http://schemas.openxmlformats.org/drawingml/2006/main" xmlns:r="http://schemas.openxmlformats.org/officeDocument/2006/relationships" xmlns:p="http://schemas.openxmlformats.org/presentationml/2006/main">
  <p:tag name="GENSWF_SLIDE_UID" val="{FB6F5313-B6A3-4800-96CA-476B3B96A87A}:280"/>
  <p:tag name="ISPRING_SLIDE_INDENT_LEVEL" val="0"/>
  <p:tag name="ISPRING_CUSTOM_TIMING_USED" val="0"/>
</p:tagLst>
</file>

<file path=ppt/tags/tag4.xml><?xml version="1.0" encoding="utf-8"?>
<p:tagLst xmlns:a="http://schemas.openxmlformats.org/drawingml/2006/main" xmlns:r="http://schemas.openxmlformats.org/officeDocument/2006/relationships" xmlns:p="http://schemas.openxmlformats.org/presentationml/2006/main">
  <p:tag name="GENSWF_SLIDE_UID" val="{FB8279FD-BA61-4F97-8938-65B181161509}:260"/>
  <p:tag name="ISPRING_SLIDE_INDENT_LEVEL" val="0"/>
  <p:tag name="ISPRING_CUSTOM_TIMING_USED" val="0"/>
</p:tagLst>
</file>

<file path=ppt/tags/tag40.xml><?xml version="1.0" encoding="utf-8"?>
<p:tagLst xmlns:a="http://schemas.openxmlformats.org/drawingml/2006/main" xmlns:r="http://schemas.openxmlformats.org/officeDocument/2006/relationships" xmlns:p="http://schemas.openxmlformats.org/presentationml/2006/main">
  <p:tag name="GENSWF_SLIDE_UID" val="{501DFA4C-542D-4927-BA0D-BC1635F01922}:336"/>
  <p:tag name="ISPRING_SLIDE_INDENT_LEVEL" val="0"/>
  <p:tag name="ISPRING_CUSTOM_TIMING_USED" val="0"/>
</p:tagLst>
</file>

<file path=ppt/tags/tag41.xml><?xml version="1.0" encoding="utf-8"?>
<p:tagLst xmlns:a="http://schemas.openxmlformats.org/drawingml/2006/main" xmlns:r="http://schemas.openxmlformats.org/officeDocument/2006/relationships" xmlns:p="http://schemas.openxmlformats.org/presentationml/2006/main">
  <p:tag name="GENSWF_ADVANCE_TIME" val="0.000"/>
  <p:tag name="ISPRING_SLIDE_INDENT_LEVEL" val="0"/>
  <p:tag name="ISPRING_CUSTOM_TIMING_USED" val="0"/>
  <p:tag name="GENSWF_SLIDE_UID" val="{4EB5FBB4-393F-4802-B6A3-DEAE225C11C6}:379"/>
</p:tagLst>
</file>

<file path=ppt/tags/tag42.xml><?xml version="1.0" encoding="utf-8"?>
<p:tagLst xmlns:a="http://schemas.openxmlformats.org/drawingml/2006/main" xmlns:r="http://schemas.openxmlformats.org/officeDocument/2006/relationships" xmlns:p="http://schemas.openxmlformats.org/presentationml/2006/main">
  <p:tag name="GENSWF_SLIDE_UID" val="{2B58C60A-421A-4296-B296-1BDDAE410AC4}:324"/>
  <p:tag name="ISPRING_SLIDE_INDENT_LEVEL" val="0"/>
  <p:tag name="ISPRING_CUSTOM_TIMING_USED" val="0"/>
</p:tagLst>
</file>

<file path=ppt/tags/tag43.xml><?xml version="1.0" encoding="utf-8"?>
<p:tagLst xmlns:a="http://schemas.openxmlformats.org/drawingml/2006/main" xmlns:r="http://schemas.openxmlformats.org/officeDocument/2006/relationships" xmlns:p="http://schemas.openxmlformats.org/presentationml/2006/main">
  <p:tag name="GENSWF_SLIDE_UID" val="{031272F1-0C74-4C76-92C9-B3A342F9EA9E}:291"/>
  <p:tag name="ISPRING_SLIDE_INDENT_LEVEL" val="0"/>
  <p:tag name="ISPRING_CUSTOM_TIMING_USED" val="0"/>
</p:tagLst>
</file>

<file path=ppt/tags/tag44.xml><?xml version="1.0" encoding="utf-8"?>
<p:tagLst xmlns:a="http://schemas.openxmlformats.org/drawingml/2006/main" xmlns:r="http://schemas.openxmlformats.org/officeDocument/2006/relationships" xmlns:p="http://schemas.openxmlformats.org/presentationml/2006/main">
  <p:tag name="GENSWF_SLIDE_UID" val="{74B98693-0C3B-4166-A222-6CA73D0D995F}:294"/>
  <p:tag name="ISPRING_SLIDE_INDENT_LEVEL" val="0"/>
  <p:tag name="ISPRING_CUSTOM_TIMING_USED" val="0"/>
</p:tagLst>
</file>

<file path=ppt/tags/tag45.xml><?xml version="1.0" encoding="utf-8"?>
<p:tagLst xmlns:a="http://schemas.openxmlformats.org/drawingml/2006/main" xmlns:r="http://schemas.openxmlformats.org/officeDocument/2006/relationships" xmlns:p="http://schemas.openxmlformats.org/presentationml/2006/main">
  <p:tag name="GENSWF_SLIDE_UID" val="{B2F4CAC9-8FB0-4291-997E-05E82C3BCDCE}:295"/>
  <p:tag name="ISPRING_SLIDE_INDENT_LEVEL" val="0"/>
  <p:tag name="ISPRING_CUSTOM_TIMING_USED" val="0"/>
</p:tagLst>
</file>

<file path=ppt/tags/tag46.xml><?xml version="1.0" encoding="utf-8"?>
<p:tagLst xmlns:a="http://schemas.openxmlformats.org/drawingml/2006/main" xmlns:r="http://schemas.openxmlformats.org/officeDocument/2006/relationships" xmlns:p="http://schemas.openxmlformats.org/presentationml/2006/main">
  <p:tag name="GENSWF_SLIDE_UID" val="{4D65B906-C925-457B-9424-1E883C2FBC2B}:356"/>
  <p:tag name="ISPRING_SLIDE_INDENT_LEVEL" val="0"/>
  <p:tag name="ISPRING_CUSTOM_TIMING_USED" val="0"/>
</p:tagLst>
</file>

<file path=ppt/tags/tag5.xml><?xml version="1.0" encoding="utf-8"?>
<p:tagLst xmlns:a="http://schemas.openxmlformats.org/drawingml/2006/main" xmlns:r="http://schemas.openxmlformats.org/officeDocument/2006/relationships" xmlns:p="http://schemas.openxmlformats.org/presentationml/2006/main">
  <p:tag name="GENSWF_SLIDE_UID" val="{D9CA76D7-F70D-417B-9B3C-2EFF8DF51037}:265"/>
  <p:tag name="ISPRING_SLIDE_INDENT_LEVEL" val="0"/>
  <p:tag name="ISPRING_CUSTOM_TIMING_USED" val="0"/>
</p:tagLst>
</file>

<file path=ppt/tags/tag6.xml><?xml version="1.0" encoding="utf-8"?>
<p:tagLst xmlns:a="http://schemas.openxmlformats.org/drawingml/2006/main" xmlns:r="http://schemas.openxmlformats.org/officeDocument/2006/relationships" xmlns:p="http://schemas.openxmlformats.org/presentationml/2006/main">
  <p:tag name="GENSWF_SLIDE_UID" val="{BCD16625-0152-467F-A95D-140C1D911463}:266"/>
  <p:tag name="ISPRING_SLIDE_INDENT_LEVEL" val="0"/>
  <p:tag name="ISPRING_CUSTOM_TIMING_USED" val="0"/>
</p:tagLst>
</file>

<file path=ppt/tags/tag7.xml><?xml version="1.0" encoding="utf-8"?>
<p:tagLst xmlns:a="http://schemas.openxmlformats.org/drawingml/2006/main" xmlns:r="http://schemas.openxmlformats.org/officeDocument/2006/relationships" xmlns:p="http://schemas.openxmlformats.org/presentationml/2006/main">
  <p:tag name="GENSWF_SLIDE_UID" val="{CDDB2A7C-1542-4999-B719-55C4024DCCAE}:308"/>
  <p:tag name="ISPRING_SLIDE_INDENT_LEVEL" val="0"/>
  <p:tag name="ISPRING_CUSTOM_TIMING_USED" val="0"/>
</p:tagLst>
</file>

<file path=ppt/tags/tag8.xml><?xml version="1.0" encoding="utf-8"?>
<p:tagLst xmlns:a="http://schemas.openxmlformats.org/drawingml/2006/main" xmlns:r="http://schemas.openxmlformats.org/officeDocument/2006/relationships" xmlns:p="http://schemas.openxmlformats.org/presentationml/2006/main">
  <p:tag name="GENSWF_SLIDE_UID" val="{04367D4B-A086-4A9A-8BD0-B7F361B3DA41}:303"/>
  <p:tag name="ISPRING_SLIDE_INDENT_LEVEL" val="0"/>
  <p:tag name="ISPRING_CUSTOM_TIMING_USED" val="0"/>
  <p:tag name="ISPRING_PLAYER_LAYOUT_TYPE" val="NoSidebar"/>
</p:tagLst>
</file>

<file path=ppt/tags/tag9.xml><?xml version="1.0" encoding="utf-8"?>
<p:tagLst xmlns:a="http://schemas.openxmlformats.org/drawingml/2006/main" xmlns:r="http://schemas.openxmlformats.org/officeDocument/2006/relationships" xmlns:p="http://schemas.openxmlformats.org/presentationml/2006/main">
  <p:tag name="GENSWF_SLIDE_UID" val="{2F059FC6-5B77-435F-B882-0101E2DDB054}:37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7E916F3CF8C8543BF461B6EA1A1AD6E" ma:contentTypeVersion="4" ma:contentTypeDescription="Create a new document." ma:contentTypeScope="" ma:versionID="09dc8b3e66f4f1f51dc03841de6661a8">
  <xsd:schema xmlns:xsd="http://www.w3.org/2001/XMLSchema" xmlns:xs="http://www.w3.org/2001/XMLSchema" xmlns:p="http://schemas.microsoft.com/office/2006/metadata/properties" xmlns:ns3="c2acbfbd-a699-46bb-afdd-fba30960af86" targetNamespace="http://schemas.microsoft.com/office/2006/metadata/properties" ma:root="true" ma:fieldsID="0db4ef252fc264226fa25dc7633d7158" ns3:_="">
    <xsd:import namespace="c2acbfbd-a699-46bb-afdd-fba30960af86"/>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2acbfbd-a699-46bb-afdd-fba30960af8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C7ABC75-743D-4D0C-B794-9D1ECDE9E6D6}">
  <ds:schemaRefs>
    <ds:schemaRef ds:uri="http://schemas.microsoft.com/sharepoint/v3/contenttype/forms"/>
  </ds:schemaRefs>
</ds:datastoreItem>
</file>

<file path=customXml/itemProps2.xml><?xml version="1.0" encoding="utf-8"?>
<ds:datastoreItem xmlns:ds="http://schemas.openxmlformats.org/officeDocument/2006/customXml" ds:itemID="{13923A0C-C3D7-4FB6-8BFD-4FE2DAEDD7E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2acbfbd-a699-46bb-afdd-fba30960af8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10174FA-925D-420C-ABB2-352A99F1CAA7}">
  <ds:schemaRefs>
    <ds:schemaRef ds:uri="http://schemas.microsoft.com/office/2006/documentManagement/types"/>
    <ds:schemaRef ds:uri="http://schemas.microsoft.com/office/infopath/2007/PartnerControls"/>
    <ds:schemaRef ds:uri="http://www.w3.org/XML/1998/namespace"/>
    <ds:schemaRef ds:uri="http://purl.org/dc/terms/"/>
    <ds:schemaRef ds:uri="http://schemas.openxmlformats.org/package/2006/metadata/core-properties"/>
    <ds:schemaRef ds:uri="http://purl.org/dc/elements/1.1/"/>
    <ds:schemaRef ds:uri="c2acbfbd-a699-46bb-afdd-fba30960af86"/>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46142</TotalTime>
  <Words>4283</Words>
  <Application>Microsoft Office PowerPoint</Application>
  <PresentationFormat>Widescreen</PresentationFormat>
  <Paragraphs>384</Paragraphs>
  <Slides>45</Slides>
  <Notes>45</Notes>
  <HiddenSlides>0</HiddenSlides>
  <MMClips>7</MMClips>
  <ScaleCrop>false</ScaleCrop>
  <HeadingPairs>
    <vt:vector size="8" baseType="variant">
      <vt:variant>
        <vt:lpstr>Fonts Used</vt:lpstr>
      </vt:variant>
      <vt:variant>
        <vt:i4>10</vt:i4>
      </vt:variant>
      <vt:variant>
        <vt:lpstr>Theme</vt:lpstr>
      </vt:variant>
      <vt:variant>
        <vt:i4>1</vt:i4>
      </vt:variant>
      <vt:variant>
        <vt:lpstr>Slide Titles</vt:lpstr>
      </vt:variant>
      <vt:variant>
        <vt:i4>45</vt:i4>
      </vt:variant>
      <vt:variant>
        <vt:lpstr>Custom Shows</vt:lpstr>
      </vt:variant>
      <vt:variant>
        <vt:i4>1</vt:i4>
      </vt:variant>
    </vt:vector>
  </HeadingPairs>
  <TitlesOfParts>
    <vt:vector size="57" baseType="lpstr">
      <vt:lpstr>Arial</vt:lpstr>
      <vt:lpstr>ＭＳ Ｐゴシック</vt:lpstr>
      <vt:lpstr>Open Sans</vt:lpstr>
      <vt:lpstr>Calibri</vt:lpstr>
      <vt:lpstr>Century Gothic</vt:lpstr>
      <vt:lpstr>Wingdings</vt:lpstr>
      <vt:lpstr>Calibri Light</vt:lpstr>
      <vt:lpstr>Roboto</vt:lpstr>
      <vt:lpstr>Yu Mincho</vt:lpstr>
      <vt:lpstr>Times New Roman</vt:lpstr>
      <vt:lpstr>Office Theme</vt:lpstr>
      <vt:lpstr>The Royal Children’s Hospital, Melbourne  CBC Conference 2021 e- Ethics Series   </vt:lpstr>
      <vt:lpstr>This module is based on a talk presented at the National Paediatric Bioethics Conference, 2021 </vt:lpstr>
      <vt:lpstr>Aims of this module</vt:lpstr>
      <vt:lpstr>How to use this module</vt:lpstr>
      <vt:lpstr>   </vt:lpstr>
      <vt:lpstr>PowerPoint Presentation</vt:lpstr>
      <vt:lpstr>5-Alpha Reductase Deficiency- A definition</vt:lpstr>
      <vt:lpstr>Ms Chloe Hanna, DSD Clinical Coordinator, Royal Children’s Hospital, Melbourne (2.21mins)                      **Click on ‘play’ button below video</vt:lpstr>
      <vt:lpstr>PowerPoint Presentation</vt:lpstr>
      <vt:lpstr>PowerPoint Presentation</vt:lpstr>
      <vt:lpstr>Genderbread Person </vt:lpstr>
      <vt:lpstr>Debate over language used  </vt:lpstr>
      <vt:lpstr>Changes in terminology </vt:lpstr>
      <vt:lpstr>PowerPoint Presentation</vt:lpstr>
      <vt:lpstr>Further Resources (cont’) </vt:lpstr>
      <vt:lpstr>PowerPoint Presentation</vt:lpstr>
      <vt:lpstr>Professor Sonia Grover, Director of Gynaecology, Royal Children’s Hospital, Melbourne (1.00min)</vt:lpstr>
      <vt:lpstr>PowerPoint Presentation</vt:lpstr>
      <vt:lpstr>PowerPoint Presentation</vt:lpstr>
      <vt:lpstr>PowerPoint Presentation</vt:lpstr>
      <vt:lpstr>Other Ethical Approaches</vt:lpstr>
      <vt:lpstr>PowerPoint Presentation</vt:lpstr>
      <vt:lpstr>Dr Michele O’Connell, Paediatric Endocrinologist, Dept of  Endocrinology and Diabetes, RCH Gender Service. (1.45mins)</vt:lpstr>
      <vt:lpstr>Reasons for early surgical intervention</vt:lpstr>
      <vt:lpstr>Reasons for early intervention: Appearance</vt:lpstr>
      <vt:lpstr>Reasons for early intervention: Function </vt:lpstr>
      <vt:lpstr>Reasons for early intervention: Malignancy</vt:lpstr>
      <vt:lpstr>Changes in practice</vt:lpstr>
      <vt:lpstr>Dr Michele O’Connell, Paediatric Endocrinologist, Dept of Endocrinology and Diabetes, RCH Gender Service (45secs)</vt:lpstr>
      <vt:lpstr>PowerPoint Presentation</vt:lpstr>
      <vt:lpstr>International perspectives on clinical management of Intersex conditions</vt:lpstr>
      <vt:lpstr>Chicago Consensus Update 2016</vt:lpstr>
      <vt:lpstr>Malta Intersex Protection Legislation- 2015</vt:lpstr>
      <vt:lpstr>PowerPoint Presentation</vt:lpstr>
      <vt:lpstr>Dr Michele O’Connell, Paediatric Endocrinologist, Dept of  Endocrinology and Diabetes, RCH Gender Service. (30secs)</vt:lpstr>
      <vt:lpstr>PowerPoint Presentation</vt:lpstr>
      <vt:lpstr>Resources</vt:lpstr>
      <vt:lpstr>PowerPoint Presentation</vt:lpstr>
      <vt:lpstr>PowerPoint Presentation</vt:lpstr>
      <vt:lpstr>Dr Michele O’Connell, Paediatric Endocrinologist, Dept of  Endocrinology and Diabetes, RCH Gender Service (1.57Mins)</vt:lpstr>
      <vt:lpstr>Conclusion</vt:lpstr>
      <vt:lpstr>References</vt:lpstr>
      <vt:lpstr>Glossary</vt:lpstr>
      <vt:lpstr>Glossary</vt:lpstr>
      <vt:lpstr>Glossary</vt:lpstr>
      <vt:lpstr>Custom Show 1</vt:lpstr>
    </vt:vector>
  </TitlesOfParts>
  <Company>The Royal Children's Hospital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V11_No Sidebar May GH edit intersex slides</dc:title>
  <dc:creator>Lucien Stals</dc:creator>
  <cp:lastModifiedBy>Georgina Hall</cp:lastModifiedBy>
  <cp:revision>389</cp:revision>
  <dcterms:created xsi:type="dcterms:W3CDTF">2011-11-30T05:26:09Z</dcterms:created>
  <dcterms:modified xsi:type="dcterms:W3CDTF">2022-06-08T06:52:29Z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0x01010007E916F3CF8C8543BF461B6EA1A1AD6E</vt:lpwstr>
  </property>
  <property fmtid="{D5CDD505-2E9C-101B-9397-08002B2CF9AE}" pid="3" name="_MarkAsFinal">
    <vt:bool>true</vt:bool>
  </property>
</Properties>
</file>